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1098" r:id="rId2"/>
    <p:sldId id="1023" r:id="rId3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642E50-E5DE-79BB-8A0F-76F2BC0E1C0D}" name="Hamel, Geneviève" initials="HG" userId="S::genevieve.hamel@mamh.gouv.qc.ca::6eb7419e-cd0d-4f10-b207-08545a96531b" providerId="AD"/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3F5"/>
    <a:srgbClr val="8DD2E5"/>
    <a:srgbClr val="99CC66"/>
    <a:srgbClr val="CC76A6"/>
    <a:srgbClr val="254776"/>
    <a:srgbClr val="FEB714"/>
    <a:srgbClr val="FFC057"/>
    <a:srgbClr val="6AA855"/>
    <a:srgbClr val="6FC0D3"/>
    <a:srgbClr val="8DC7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79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376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2/16/23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33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1621C-3EA7-C342-A130-13C6D43C8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899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109112-8569-4EDB-48D6-5A631B8A2EBA}"/>
              </a:ext>
            </a:extLst>
          </p:cNvPr>
          <p:cNvSpPr txBox="1"/>
          <p:nvPr userDrawn="1"/>
        </p:nvSpPr>
        <p:spPr>
          <a:xfrm>
            <a:off x="8933933" y="1036229"/>
            <a:ext cx="324246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/>
              <a:t>Noter: version complète disponible dans la mise à jour 2023</a:t>
            </a:r>
            <a:endParaRPr kumimoji="0" lang="en-US" sz="105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4F22093-7553-3A57-84DA-8FA6D2CD9FB3}"/>
              </a:ext>
            </a:extLst>
          </p:cNvPr>
          <p:cNvSpPr txBox="1"/>
          <p:nvPr userDrawn="1"/>
        </p:nvSpPr>
        <p:spPr>
          <a:xfrm>
            <a:off x="8933933" y="1036229"/>
            <a:ext cx="324246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/>
              <a:t>Noter: version complète disponible dans la mise à jour 2023</a:t>
            </a:r>
            <a:endParaRPr kumimoji="0" lang="en-US" sz="105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D28A248-BC1A-1293-3716-2765A06F26A9}"/>
              </a:ext>
            </a:extLst>
          </p:cNvPr>
          <p:cNvSpPr txBox="1"/>
          <p:nvPr userDrawn="1"/>
        </p:nvSpPr>
        <p:spPr>
          <a:xfrm>
            <a:off x="8933933" y="1036229"/>
            <a:ext cx="324246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/>
              <a:t>Noter: version complète disponible dans la mise à jour 2023</a:t>
            </a:r>
            <a:endParaRPr kumimoji="0" lang="en-US" sz="105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85" descr="Shape&#10;&#10;Description automatically generated">
            <a:extLst>
              <a:ext uri="{FF2B5EF4-FFF2-40B4-BE49-F238E27FC236}">
                <a16:creationId xmlns:a16="http://schemas.microsoft.com/office/drawing/2014/main" id="{9EEDE344-1EB8-69AA-FF08-EF489E577E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4484" y="1201964"/>
            <a:ext cx="3885239" cy="5035293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FA08C844-7EA2-D9D5-69F5-12E8694D0435}"/>
              </a:ext>
            </a:extLst>
          </p:cNvPr>
          <p:cNvSpPr txBox="1"/>
          <p:nvPr/>
        </p:nvSpPr>
        <p:spPr>
          <a:xfrm>
            <a:off x="4897128" y="5309855"/>
            <a:ext cx="983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fr-CA" sz="100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CA" sz="1000" b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valuation</a:t>
            </a:r>
            <a:endParaRPr lang="fr-CA" sz="100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492222B-9848-5FFD-AD99-60B5E31B0F10}"/>
              </a:ext>
            </a:extLst>
          </p:cNvPr>
          <p:cNvSpPr txBox="1"/>
          <p:nvPr/>
        </p:nvSpPr>
        <p:spPr>
          <a:xfrm>
            <a:off x="5114112" y="4457927"/>
            <a:ext cx="852139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defTabSz="457189">
              <a:defRPr/>
            </a:pPr>
            <a:r>
              <a:rPr lang="fr-CA" sz="100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Analyse de données</a:t>
            </a:r>
            <a:endParaRPr lang="fr-CA" sz="1000" b="0">
              <a:solidFill>
                <a:srgbClr val="25477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8" name="Picture 87" descr="Icon&#10;&#10;Description automatically generated">
            <a:extLst>
              <a:ext uri="{FF2B5EF4-FFF2-40B4-BE49-F238E27FC236}">
                <a16:creationId xmlns:a16="http://schemas.microsoft.com/office/drawing/2014/main" id="{2CE76EEE-CBC5-F51E-A5E6-4C71E49073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4440" y="5124598"/>
            <a:ext cx="576000" cy="576000"/>
          </a:xfrm>
          <a:prstGeom prst="rect">
            <a:avLst/>
          </a:prstGeom>
        </p:spPr>
      </p:pic>
      <p:pic>
        <p:nvPicPr>
          <p:cNvPr id="90" name="Picture 89" descr="Icon&#10;&#10;Description automatically generated">
            <a:extLst>
              <a:ext uri="{FF2B5EF4-FFF2-40B4-BE49-F238E27FC236}">
                <a16:creationId xmlns:a16="http://schemas.microsoft.com/office/drawing/2014/main" id="{C3AF4957-BA25-E999-920A-DF8185C9AE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3224" y="4129977"/>
            <a:ext cx="998432" cy="998432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51D29DEE-1225-7431-503D-215F33B04359}"/>
              </a:ext>
            </a:extLst>
          </p:cNvPr>
          <p:cNvGrpSpPr/>
          <p:nvPr/>
        </p:nvGrpSpPr>
        <p:grpSpPr>
          <a:xfrm>
            <a:off x="6914015" y="1414505"/>
            <a:ext cx="1988599" cy="3321419"/>
            <a:chOff x="6914015" y="1566905"/>
            <a:chExt cx="1988599" cy="3321419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F762966-01FD-45BB-45C8-EE702B53FD3C}"/>
                </a:ext>
              </a:extLst>
            </p:cNvPr>
            <p:cNvSpPr txBox="1"/>
            <p:nvPr/>
          </p:nvSpPr>
          <p:spPr>
            <a:xfrm>
              <a:off x="7439627" y="1745769"/>
              <a:ext cx="1246995" cy="2462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r>
                <a:rPr lang="fr-CA" sz="1000" b="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Modélisation</a:t>
              </a:r>
              <a:endParaRPr lang="fr-CA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DF91BEC-ABC5-9971-7C27-41C43A37E3AD}"/>
                </a:ext>
              </a:extLst>
            </p:cNvPr>
            <p:cNvSpPr txBox="1"/>
            <p:nvPr/>
          </p:nvSpPr>
          <p:spPr>
            <a:xfrm>
              <a:off x="7439627" y="2086324"/>
              <a:ext cx="1235727" cy="7078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l"/>
              <a:r>
                <a:rPr lang="fr-CA" sz="1000" b="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Recherche comportementale et de mise en œuvre  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3454258-D16C-B1D0-6663-A18915FF13F3}"/>
                </a:ext>
              </a:extLst>
            </p:cNvPr>
            <p:cNvSpPr txBox="1"/>
            <p:nvPr/>
          </p:nvSpPr>
          <p:spPr>
            <a:xfrm>
              <a:off x="7426439" y="2767485"/>
              <a:ext cx="1103374" cy="4001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l" defTabSz="457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CA" sz="1000" b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Informations qualitatives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A0FB83D-9C85-FEF4-B331-D30BED062AB5}"/>
                </a:ext>
              </a:extLst>
            </p:cNvPr>
            <p:cNvSpPr txBox="1"/>
            <p:nvPr/>
          </p:nvSpPr>
          <p:spPr>
            <a:xfrm>
              <a:off x="7491736" y="3312273"/>
              <a:ext cx="1009782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l" defTabSz="457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CA" sz="1000">
                  <a:solidFill>
                    <a:srgbClr val="254776"/>
                  </a:solidFill>
                  <a:latin typeface="Helvetica" pitchFamily="2" charset="0"/>
                </a:rPr>
                <a:t>Synthèses de données probantes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D9CB26A-37E4-5C88-8631-D2B72BC9C982}"/>
                </a:ext>
              </a:extLst>
            </p:cNvPr>
            <p:cNvSpPr txBox="1"/>
            <p:nvPr/>
          </p:nvSpPr>
          <p:spPr>
            <a:xfrm>
              <a:off x="7608440" y="3888411"/>
              <a:ext cx="1112580" cy="4001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l" defTabSz="457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CA" sz="1000">
                  <a:solidFill>
                    <a:srgbClr val="254776"/>
                  </a:solidFill>
                  <a:latin typeface="Helvetica" pitchFamily="2" charset="0"/>
                </a:rPr>
                <a:t>Évaluations des technologies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475A594-8C81-492E-0B14-66942DE5087E}"/>
                </a:ext>
              </a:extLst>
            </p:cNvPr>
            <p:cNvSpPr txBox="1"/>
            <p:nvPr/>
          </p:nvSpPr>
          <p:spPr>
            <a:xfrm>
              <a:off x="7697976" y="4500628"/>
              <a:ext cx="1204638" cy="2462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r>
                <a:rPr lang="fr-CA" sz="1000">
                  <a:solidFill>
                    <a:srgbClr val="254776"/>
                  </a:solidFill>
                  <a:latin typeface="Helvetica" pitchFamily="2" charset="0"/>
                </a:rPr>
                <a:t>Lignes directrices</a:t>
              </a:r>
              <a:endParaRPr lang="fr-CA" sz="100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92" name="Picture 91" descr="Logo, icon&#10;&#10;Description automatically generated">
              <a:extLst>
                <a:ext uri="{FF2B5EF4-FFF2-40B4-BE49-F238E27FC236}">
                  <a16:creationId xmlns:a16="http://schemas.microsoft.com/office/drawing/2014/main" id="{F00CC5C5-96DE-09B8-7FE8-3D8D2678E8B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914015" y="1566905"/>
              <a:ext cx="576000" cy="576000"/>
            </a:xfrm>
            <a:prstGeom prst="rect">
              <a:avLst/>
            </a:prstGeom>
          </p:spPr>
        </p:pic>
        <p:pic>
          <p:nvPicPr>
            <p:cNvPr id="94" name="Picture 93">
              <a:extLst>
                <a:ext uri="{FF2B5EF4-FFF2-40B4-BE49-F238E27FC236}">
                  <a16:creationId xmlns:a16="http://schemas.microsoft.com/office/drawing/2014/main" id="{7678B4AE-6290-18D7-F87D-E490528FDD8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6914015" y="3763241"/>
              <a:ext cx="576000" cy="576000"/>
            </a:xfrm>
            <a:prstGeom prst="rect">
              <a:avLst/>
            </a:prstGeom>
          </p:spPr>
        </p:pic>
        <p:pic>
          <p:nvPicPr>
            <p:cNvPr id="96" name="Picture 95" descr="Icon&#10;&#10;Description automatically generated">
              <a:extLst>
                <a:ext uri="{FF2B5EF4-FFF2-40B4-BE49-F238E27FC236}">
                  <a16:creationId xmlns:a16="http://schemas.microsoft.com/office/drawing/2014/main" id="{A28DAAAB-E632-2FDD-D153-C431F43A97C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914015" y="2665073"/>
              <a:ext cx="576000" cy="576000"/>
            </a:xfrm>
            <a:prstGeom prst="rect">
              <a:avLst/>
            </a:prstGeom>
          </p:spPr>
        </p:pic>
        <p:pic>
          <p:nvPicPr>
            <p:cNvPr id="98" name="Picture 97">
              <a:extLst>
                <a:ext uri="{FF2B5EF4-FFF2-40B4-BE49-F238E27FC236}">
                  <a16:creationId xmlns:a16="http://schemas.microsoft.com/office/drawing/2014/main" id="{782DEA4F-7AF7-FBD9-9B90-57B3F6D776F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rcRect/>
            <a:stretch/>
          </p:blipFill>
          <p:spPr>
            <a:xfrm>
              <a:off x="6914015" y="3214157"/>
              <a:ext cx="576000" cy="576000"/>
            </a:xfrm>
            <a:prstGeom prst="rect">
              <a:avLst/>
            </a:prstGeom>
          </p:spPr>
        </p:pic>
        <p:pic>
          <p:nvPicPr>
            <p:cNvPr id="100" name="Picture 99" descr="Icon&#10;&#10;Description automatically generated">
              <a:extLst>
                <a:ext uri="{FF2B5EF4-FFF2-40B4-BE49-F238E27FC236}">
                  <a16:creationId xmlns:a16="http://schemas.microsoft.com/office/drawing/2014/main" id="{D5BF14EF-DEF1-E00D-C58E-6DE5523A1CE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6914015" y="2115989"/>
              <a:ext cx="576000" cy="576000"/>
            </a:xfrm>
            <a:prstGeom prst="rect">
              <a:avLst/>
            </a:prstGeom>
          </p:spPr>
        </p:pic>
        <p:pic>
          <p:nvPicPr>
            <p:cNvPr id="102" name="Picture 101">
              <a:extLst>
                <a:ext uri="{FF2B5EF4-FFF2-40B4-BE49-F238E27FC236}">
                  <a16:creationId xmlns:a16="http://schemas.microsoft.com/office/drawing/2014/main" id="{18CDCD4B-A42A-7EBB-102E-D5888E8FC4F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rcRect/>
            <a:stretch/>
          </p:blipFill>
          <p:spPr>
            <a:xfrm>
              <a:off x="6914015" y="4312324"/>
              <a:ext cx="576000" cy="576000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7CCB344-F38B-AE10-74B1-CB52ECC69B95}"/>
              </a:ext>
            </a:extLst>
          </p:cNvPr>
          <p:cNvSpPr txBox="1"/>
          <p:nvPr/>
        </p:nvSpPr>
        <p:spPr>
          <a:xfrm>
            <a:off x="131362" y="61059"/>
            <a:ext cx="803852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CA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0.2</a:t>
            </a:r>
            <a:r>
              <a:rPr kumimoji="0" lang="en-C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Répondre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aux questions des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décideurs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avec la bonne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combinaison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données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probantes</a:t>
            </a:r>
            <a:b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EF5E50-86D6-B088-A62E-79BA109EBD0C}"/>
              </a:ext>
            </a:extLst>
          </p:cNvPr>
          <p:cNvSpPr txBox="1"/>
          <p:nvPr/>
        </p:nvSpPr>
        <p:spPr>
          <a:xfrm>
            <a:off x="131362" y="825739"/>
            <a:ext cx="92526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(versus des types de </a:t>
            </a:r>
            <a:r>
              <a:rPr lang="en-CA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données</a:t>
            </a:r>
            <a:r>
              <a:rPr lang="en-CA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probantes</a:t>
            </a:r>
            <a:r>
              <a:rPr lang="en-CA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CA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attirent</a:t>
            </a:r>
            <a:r>
              <a:rPr lang="en-CA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beaucoup </a:t>
            </a:r>
            <a:r>
              <a:rPr lang="en-CA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l'attention</a:t>
            </a:r>
            <a:r>
              <a:rPr lang="en-CA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actuellement</a:t>
            </a:r>
            <a:r>
              <a:rPr lang="en-CA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5384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2AF9984B-C60B-7298-04FC-C05238D343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970065"/>
              </p:ext>
            </p:extLst>
          </p:nvPr>
        </p:nvGraphicFramePr>
        <p:xfrm>
          <a:off x="853936" y="1941587"/>
          <a:ext cx="10484128" cy="3337560"/>
        </p:xfrm>
        <a:graphic>
          <a:graphicData uri="http://schemas.openxmlformats.org/drawingml/2006/table">
            <a:tbl>
              <a:tblPr firstRow="1" firstCol="1" bandRow="1"/>
              <a:tblGrid>
                <a:gridCol w="1588167">
                  <a:extLst>
                    <a:ext uri="{9D8B030D-6E8A-4147-A177-3AD203B41FA5}">
                      <a16:colId xmlns:a16="http://schemas.microsoft.com/office/drawing/2014/main" val="2438151703"/>
                    </a:ext>
                  </a:extLst>
                </a:gridCol>
                <a:gridCol w="932159">
                  <a:extLst>
                    <a:ext uri="{9D8B030D-6E8A-4147-A177-3AD203B41FA5}">
                      <a16:colId xmlns:a16="http://schemas.microsoft.com/office/drawing/2014/main" val="1941796730"/>
                    </a:ext>
                  </a:extLst>
                </a:gridCol>
                <a:gridCol w="337049">
                  <a:extLst>
                    <a:ext uri="{9D8B030D-6E8A-4147-A177-3AD203B41FA5}">
                      <a16:colId xmlns:a16="http://schemas.microsoft.com/office/drawing/2014/main" val="4159614164"/>
                    </a:ext>
                  </a:extLst>
                </a:gridCol>
                <a:gridCol w="1650545">
                  <a:extLst>
                    <a:ext uri="{9D8B030D-6E8A-4147-A177-3AD203B41FA5}">
                      <a16:colId xmlns:a16="http://schemas.microsoft.com/office/drawing/2014/main" val="3417789404"/>
                    </a:ext>
                  </a:extLst>
                </a:gridCol>
                <a:gridCol w="5976208">
                  <a:extLst>
                    <a:ext uri="{9D8B030D-6E8A-4147-A177-3AD203B41FA5}">
                      <a16:colId xmlns:a16="http://schemas.microsoft.com/office/drawing/2014/main" val="4259270599"/>
                    </a:ext>
                  </a:extLst>
                </a:gridCol>
              </a:tblGrid>
              <a:tr h="21869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400" noProof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Point de vue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7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7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BAD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4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Types de données probantes</a:t>
                      </a: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97868899"/>
                  </a:ext>
                </a:extLst>
              </a:tr>
              <a:tr h="1319459">
                <a:tc>
                  <a:txBody>
                    <a:bodyPr/>
                    <a:lstStyle/>
                    <a:p>
                      <a:pPr algn="r">
                        <a:tabLst>
                          <a:tab pos="87313" algn="l"/>
                        </a:tabLst>
                      </a:pPr>
                      <a:r>
                        <a:rPr lang="fr-CA" sz="1200" noProof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Données probantes mondiales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CA" sz="1300" noProof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1000" noProof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noProof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Synthèses de données probantes</a:t>
                      </a:r>
                      <a:endParaRPr lang="fr-CA" sz="1000" noProof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CA" sz="1100" noProof="0" dirty="0">
                          <a:solidFill>
                            <a:srgbClr val="254776"/>
                          </a:solidFill>
                        </a:rPr>
                        <a:t>Une synthèse de données probantes: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CA" sz="1050" noProof="0" dirty="0">
                          <a:solidFill>
                            <a:srgbClr val="254776"/>
                          </a:solidFill>
                        </a:rPr>
                        <a:t>identifie, sélectionne, évalue et synthétise de manière systématique et transparente les données probantes répondant à une question spécifique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CA" sz="1050" noProof="0" dirty="0">
                          <a:solidFill>
                            <a:srgbClr val="254776"/>
                          </a:solidFill>
                        </a:rPr>
                        <a:t>comprend des évaluations explicites de la qualité (et n'accepte pas l'examen par les pairs d’un journal comme synonyme de qualité) et peut elle-même être évaluée pour la qualité (et les cotes de qualité sont incluses dans de nombreuses bases de données de synthèse de données probantes comme Social </a:t>
                      </a:r>
                      <a:r>
                        <a:rPr lang="fr-CA" sz="1050" noProof="0" dirty="0" err="1">
                          <a:solidFill>
                            <a:srgbClr val="254776"/>
                          </a:solidFill>
                        </a:rPr>
                        <a:t>Systems</a:t>
                      </a:r>
                      <a:r>
                        <a:rPr lang="fr-CA" sz="1050" noProof="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fr-CA" sz="1050" noProof="0" dirty="0" err="1">
                          <a:solidFill>
                            <a:srgbClr val="254776"/>
                          </a:solidFill>
                        </a:rPr>
                        <a:t>Evidence</a:t>
                      </a:r>
                      <a:r>
                        <a:rPr lang="fr-CA" sz="1050" noProof="0" dirty="0">
                          <a:solidFill>
                            <a:srgbClr val="254776"/>
                          </a:solidFill>
                        </a:rPr>
                        <a:t>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CA" sz="1050" noProof="0" dirty="0">
                          <a:solidFill>
                            <a:srgbClr val="254776"/>
                          </a:solidFill>
                        </a:rPr>
                        <a:t>peut répondre à toutes les questions et synthétiser tous les types de données probantes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CA" sz="1050" noProof="0" dirty="0">
                          <a:solidFill>
                            <a:srgbClr val="254776"/>
                          </a:solidFill>
                        </a:rPr>
                        <a:t>peut également décrire le degré de certitude que nous avons sur des résultats particuliers</a:t>
                      </a:r>
                      <a:endParaRPr lang="fr-CA" sz="1000" noProof="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411749"/>
                  </a:ext>
                </a:extLst>
              </a:tr>
              <a:tr h="144408">
                <a:tc>
                  <a:txBody>
                    <a:bodyPr/>
                    <a:lstStyle/>
                    <a:p>
                      <a:pPr algn="ctr"/>
                      <a:endParaRPr lang="fr-CA" sz="7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CA" sz="7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CA" sz="7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CA" sz="7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CA" sz="7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588197"/>
                  </a:ext>
                </a:extLst>
              </a:tr>
              <a:tr h="22825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400" noProof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Point de vue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D2E5">
                        <a:alpha val="8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400" noProof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Types de données probantes</a:t>
                      </a: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07101436"/>
                  </a:ext>
                </a:extLst>
              </a:tr>
              <a:tr h="487680">
                <a:tc rowSpan="2">
                  <a:txBody>
                    <a:bodyPr/>
                    <a:lstStyle/>
                    <a:p>
                      <a:pPr algn="r"/>
                      <a:endParaRPr lang="fr-CA" sz="400" noProof="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fr-CA" sz="1100" noProof="0" dirty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Recommandations locales ou soutien fondé sur des données probantes locales et mondiales </a:t>
                      </a:r>
                      <a:r>
                        <a:rPr lang="fr-CA" sz="500" noProof="0" dirty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lang="fr-CA" sz="1300" noProof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1000" noProof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ts val="11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Évaluation de technologies /</a:t>
                      </a:r>
                    </a:p>
                    <a:p>
                      <a:pPr marL="0" marR="0" lvl="0" indent="0" algn="l" defTabSz="457189" rtl="0" eaLnBrk="1" fontAlgn="auto" latinLnBrk="0" hangingPunct="1">
                        <a:lnSpc>
                          <a:spcPts val="11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analyse coût-efficacité</a:t>
                      </a:r>
                      <a:endParaRPr lang="fr-CA" sz="1000" noProof="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43558113"/>
                  </a:ext>
                </a:extLst>
              </a:tr>
              <a:tr h="487680">
                <a:tc vMerge="1">
                  <a:txBody>
                    <a:bodyPr/>
                    <a:lstStyle/>
                    <a:p>
                      <a:pPr algn="ctr"/>
                      <a:endParaRPr lang="en-CA" sz="140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F0F6">
                        <a:alpha val="45098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r-CA" sz="10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fr-CA" sz="100" noProof="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  <a:p>
                      <a:pPr algn="l"/>
                      <a:r>
                        <a:rPr lang="fr-CA" sz="11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Lignes directrices</a:t>
                      </a:r>
                      <a:endParaRPr lang="fr-CA" sz="1000" b="0" noProof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41412472"/>
                  </a:ext>
                </a:extLst>
              </a:tr>
            </a:tbl>
          </a:graphicData>
        </a:graphic>
      </p:graphicFrame>
      <p:pic>
        <p:nvPicPr>
          <p:cNvPr id="54" name="Picture 53">
            <a:extLst>
              <a:ext uri="{FF2B5EF4-FFF2-40B4-BE49-F238E27FC236}">
                <a16:creationId xmlns:a16="http://schemas.microsoft.com/office/drawing/2014/main" id="{59D2CCB4-8507-843F-F09B-3F81002DD66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400786" y="4326490"/>
            <a:ext cx="303988" cy="303988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0A51B1ED-2B71-BADE-26F8-623051DCB2E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400786" y="4865699"/>
            <a:ext cx="299148" cy="299148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B7AFF1B2-24FB-462D-E098-CBEDDD7A059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400786" y="2854203"/>
            <a:ext cx="303988" cy="303988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E4AABB9A-B9D2-85DA-6C83-C44D780BD39D}"/>
              </a:ext>
            </a:extLst>
          </p:cNvPr>
          <p:cNvGrpSpPr/>
          <p:nvPr/>
        </p:nvGrpSpPr>
        <p:grpSpPr>
          <a:xfrm>
            <a:off x="2491217" y="4412899"/>
            <a:ext cx="731352" cy="731352"/>
            <a:chOff x="2491217" y="4273199"/>
            <a:chExt cx="731352" cy="731352"/>
          </a:xfrm>
        </p:grpSpPr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27BD9792-09DC-F18B-98B7-8398DB5E3A6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2491217" y="4273199"/>
              <a:ext cx="731352" cy="731352"/>
            </a:xfrm>
            <a:prstGeom prst="rect">
              <a:avLst/>
            </a:prstGeom>
          </p:spPr>
        </p:pic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5553EC6E-44F1-8407-3212-D4BFF0148ED7}"/>
                </a:ext>
              </a:extLst>
            </p:cNvPr>
            <p:cNvSpPr/>
            <p:nvPr/>
          </p:nvSpPr>
          <p:spPr>
            <a:xfrm>
              <a:off x="2499995" y="4276492"/>
              <a:ext cx="721895" cy="724766"/>
            </a:xfrm>
            <a:prstGeom prst="ellipse">
              <a:avLst/>
            </a:prstGeom>
            <a:noFill/>
            <a:ln w="66675">
              <a:solidFill>
                <a:srgbClr val="4195CE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143A997-4E9E-A309-A414-C59FA2093E7E}"/>
              </a:ext>
            </a:extLst>
          </p:cNvPr>
          <p:cNvGrpSpPr/>
          <p:nvPr/>
        </p:nvGrpSpPr>
        <p:grpSpPr>
          <a:xfrm>
            <a:off x="2491217" y="2490753"/>
            <a:ext cx="731352" cy="731352"/>
            <a:chOff x="2491217" y="2490753"/>
            <a:chExt cx="731352" cy="731352"/>
          </a:xfrm>
        </p:grpSpPr>
        <p:pic>
          <p:nvPicPr>
            <p:cNvPr id="52" name="Picture 51">
              <a:extLst>
                <a:ext uri="{FF2B5EF4-FFF2-40B4-BE49-F238E27FC236}">
                  <a16:creationId xmlns:a16="http://schemas.microsoft.com/office/drawing/2014/main" id="{1F3047B6-475D-D919-CEF8-9CDB04489B2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2491217" y="2490753"/>
              <a:ext cx="731352" cy="731352"/>
            </a:xfrm>
            <a:prstGeom prst="rect">
              <a:avLst/>
            </a:prstGeom>
          </p:spPr>
        </p:pic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D97E2D8B-7EDD-FEBE-0744-7792538C59FB}"/>
                </a:ext>
              </a:extLst>
            </p:cNvPr>
            <p:cNvSpPr/>
            <p:nvPr/>
          </p:nvSpPr>
          <p:spPr>
            <a:xfrm>
              <a:off x="2500674" y="2494046"/>
              <a:ext cx="721895" cy="724766"/>
            </a:xfrm>
            <a:prstGeom prst="ellipse">
              <a:avLst/>
            </a:prstGeom>
            <a:noFill/>
            <a:ln w="66675">
              <a:solidFill>
                <a:srgbClr val="0E539E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701E41C0-F26F-355B-2323-95E1DA53D96B}"/>
              </a:ext>
            </a:extLst>
          </p:cNvPr>
          <p:cNvSpPr txBox="1"/>
          <p:nvPr/>
        </p:nvSpPr>
        <p:spPr>
          <a:xfrm>
            <a:off x="244866" y="759153"/>
            <a:ext cx="87851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Combiner les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données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probantes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locales (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a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été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appris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dans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notre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pays) et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mondiales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a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été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appris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dans le monde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entier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compris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façon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dont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cela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varie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selon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groupes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les </a:t>
            </a:r>
            <a:r>
              <a:rPr lang="en-US" sz="14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contextes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8" name="Title 14">
            <a:extLst>
              <a:ext uri="{FF2B5EF4-FFF2-40B4-BE49-F238E27FC236}">
                <a16:creationId xmlns:a16="http://schemas.microsoft.com/office/drawing/2014/main" id="{FE3D501C-C58C-E829-7F0C-62E219A2DB47}"/>
              </a:ext>
            </a:extLst>
          </p:cNvPr>
          <p:cNvSpPr txBox="1">
            <a:spLocks/>
          </p:cNvSpPr>
          <p:nvPr/>
        </p:nvSpPr>
        <p:spPr>
          <a:xfrm>
            <a:off x="244866" y="262045"/>
            <a:ext cx="9112998" cy="3496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0</a:t>
            </a:r>
            <a:r>
              <a:rPr kumimoji="0" lang="en-CA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.2</a:t>
            </a:r>
            <a:r>
              <a:rPr kumimoji="0" lang="en-C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18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(suite)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Répondre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aux questions des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décideurs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avec la bonne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combinaison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données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probantes</a:t>
            </a:r>
            <a:endParaRPr lang="en-US" kern="0" dirty="0">
              <a:solidFill>
                <a:srgbClr val="23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15333682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40437</TotalTime>
  <Words>258</Words>
  <Application>Microsoft Macintosh PowerPoint</Application>
  <PresentationFormat>Widescreen</PresentationFormat>
  <Paragraphs>30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Courier New</vt:lpstr>
      <vt:lpstr>Helvetica</vt:lpstr>
      <vt:lpstr>McMaster Brighter World Theme</vt:lpstr>
      <vt:lpstr>PowerPoint Presentation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354</cp:revision>
  <cp:lastPrinted>2017-06-06T20:04:49Z</cp:lastPrinted>
  <dcterms:created xsi:type="dcterms:W3CDTF">2017-04-21T15:41:45Z</dcterms:created>
  <dcterms:modified xsi:type="dcterms:W3CDTF">2023-02-16T18:56:56Z</dcterms:modified>
</cp:coreProperties>
</file>