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"/>
  </p:notesMasterIdLst>
  <p:sldIdLst>
    <p:sldId id="1019" r:id="rId2"/>
    <p:sldId id="1097" r:id="rId3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4642E50-E5DE-79BB-8A0F-76F2BC0E1C0D}" name="Hamel, Geneviève" initials="HG" userId="S::genevieve.hamel@mamh.gouv.qc.ca::6eb7419e-cd0d-4f10-b207-08545a96531b" providerId="AD"/>
  <p188:author id="{FD004155-0BE5-983B-240A-7F579D944F20}" name="Lavis, John" initials="LJ" userId="S::lavisj@mcmaster.ca::8625103c-d98b-4845-814c-6cf45bf9f2ec" providerId="AD"/>
  <p188:author id="{CB079C5A-0D4E-BE37-2D8A-87824B504FDA}" name="Sue Johnston" initials="SJ" userId="26f1e46323adff1d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3F5"/>
    <a:srgbClr val="8DD2E5"/>
    <a:srgbClr val="99CC66"/>
    <a:srgbClr val="CC76A6"/>
    <a:srgbClr val="254776"/>
    <a:srgbClr val="FEB714"/>
    <a:srgbClr val="FFC057"/>
    <a:srgbClr val="6AA855"/>
    <a:srgbClr val="6FC0D3"/>
    <a:srgbClr val="8DC7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179" autoAdjust="0"/>
    <p:restoredTop sz="95707" autoAdjust="0"/>
  </p:normalViewPr>
  <p:slideViewPr>
    <p:cSldViewPr snapToGrid="0" snapToObjects="1">
      <p:cViewPr varScale="1">
        <p:scale>
          <a:sx n="128" d="100"/>
          <a:sy n="128" d="100"/>
        </p:scale>
        <p:origin x="376" y="184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charset="0"/>
              </a:defRPr>
            </a:lvl1pPr>
          </a:lstStyle>
          <a:p>
            <a:fld id="{E9F3A7FF-300E-B84F-A2D0-CDCDE713DCB9}" type="datetimeFigureOut">
              <a:rPr lang="en-US" smtClean="0"/>
              <a:pPr/>
              <a:t>2/16/23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charset="0"/>
              </a:defRPr>
            </a:lvl1pPr>
          </a:lstStyle>
          <a:p>
            <a:fld id="{7C11621C-3EA7-C342-A130-13C6D43C8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347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1pPr>
    <a:lvl2pPr marL="609585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2pPr>
    <a:lvl3pPr marL="121917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3pPr>
    <a:lvl4pPr marL="1828754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4pPr>
    <a:lvl5pPr marL="2438339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268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339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508AC5A7-CE1D-1B83-E287-3CF1EB9791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223195"/>
          </a:xfrm>
          <a:prstGeom prst="rect">
            <a:avLst/>
          </a:prstGeom>
        </p:spPr>
      </p:pic>
      <p:sp>
        <p:nvSpPr>
          <p:cNvPr id="2" name="Title Placeholder" descr="Master title"/>
          <p:cNvSpPr>
            <a:spLocks noGrp="1"/>
          </p:cNvSpPr>
          <p:nvPr>
            <p:ph type="ctrTitle"/>
          </p:nvPr>
        </p:nvSpPr>
        <p:spPr>
          <a:xfrm>
            <a:off x="2715491" y="634805"/>
            <a:ext cx="6862619" cy="266617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lnSpc>
                <a:spcPct val="100000"/>
              </a:lnSpc>
              <a:defRPr sz="4000">
                <a:solidFill>
                  <a:srgbClr val="2547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Placeholder" descr="Master subtitle"/>
          <p:cNvSpPr>
            <a:spLocks noGrp="1"/>
          </p:cNvSpPr>
          <p:nvPr>
            <p:ph type="subTitle" idx="1"/>
          </p:nvPr>
        </p:nvSpPr>
        <p:spPr>
          <a:xfrm>
            <a:off x="4110182" y="3300976"/>
            <a:ext cx="4073237" cy="911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Meeting Information" descr="Meering or Audience Data">
            <a:extLst>
              <a:ext uri="{FF2B5EF4-FFF2-40B4-BE49-F238E27FC236}">
                <a16:creationId xmlns:a16="http://schemas.microsoft.com/office/drawing/2014/main" id="{E4830579-3FC9-4C47-AF4E-DC02A16FCB8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56005" y="4212601"/>
            <a:ext cx="4181593" cy="91161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67">
                <a:solidFill>
                  <a:srgbClr val="464F55"/>
                </a:solidFill>
              </a:defRPr>
            </a:lvl1pPr>
            <a:lvl2pPr marL="457189" indent="0">
              <a:buNone/>
              <a:defRPr sz="1467"/>
            </a:lvl2pPr>
            <a:lvl3pPr marL="914377" indent="0">
              <a:buNone/>
              <a:defRPr sz="1467"/>
            </a:lvl3pPr>
            <a:lvl4pPr marL="1371566" indent="0">
              <a:buNone/>
              <a:defRPr sz="1467"/>
            </a:lvl4pPr>
            <a:lvl5pPr marL="1828754" indent="0">
              <a:buNone/>
              <a:defRPr sz="1467"/>
            </a:lvl5pPr>
          </a:lstStyle>
          <a:p>
            <a:pPr lvl="0"/>
            <a:r>
              <a:rPr lang="en-US" dirty="0"/>
              <a:t>Meeting or Audience Date</a:t>
            </a:r>
          </a:p>
        </p:txBody>
      </p:sp>
      <p:sp>
        <p:nvSpPr>
          <p:cNvPr id="8" name="Slide Number" descr="Page Number">
            <a:extLst>
              <a:ext uri="{FF2B5EF4-FFF2-40B4-BE49-F238E27FC236}">
                <a16:creationId xmlns:a16="http://schemas.microsoft.com/office/drawing/2014/main" id="{EE66D232-CA20-FDCA-F279-F1103BF3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blur, blurry&#10;&#10;Description automatically generated">
            <a:extLst>
              <a:ext uri="{FF2B5EF4-FFF2-40B4-BE49-F238E27FC236}">
                <a16:creationId xmlns:a16="http://schemas.microsoft.com/office/drawing/2014/main" id="{83CD791E-98A1-0162-6CC0-D6583896CE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 amt="10000"/>
          </a:blip>
          <a:srcRect l="9741" t="6894" r="7309" b="29427"/>
          <a:stretch/>
        </p:blipFill>
        <p:spPr>
          <a:xfrm>
            <a:off x="0" y="0"/>
            <a:ext cx="12192000" cy="6250905"/>
          </a:xfrm>
          <a:prstGeom prst="rect">
            <a:avLst/>
          </a:prstGeom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8D0C2E2-5D81-CE5F-219E-22C224152F8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60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263E6EE-4BB6-8A1C-E311-0E74B18F45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12" name="Subtitle Placeholder" descr="Slide sub title">
            <a:extLst>
              <a:ext uri="{FF2B5EF4-FFF2-40B4-BE49-F238E27FC236}">
                <a16:creationId xmlns:a16="http://schemas.microsoft.com/office/drawing/2014/main" id="{E4697456-D8E5-5447-AB08-1193E92AD3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" descr="Slide content"/>
          <p:cNvSpPr>
            <a:spLocks noGrp="1"/>
          </p:cNvSpPr>
          <p:nvPr>
            <p:ph idx="1" hasCustomPrompt="1"/>
          </p:nvPr>
        </p:nvSpPr>
        <p:spPr>
          <a:xfrm>
            <a:off x="267858" y="1471001"/>
            <a:ext cx="11708068" cy="4536015"/>
          </a:xfrm>
        </p:spPr>
        <p:txBody>
          <a:bodyPr lIns="10800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2783A4F7-F459-E4B5-6A3C-3ABC5E9C0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286C0FB-52F0-3A89-90C6-66C46E6DD55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10" name="Slide Number" descr="Page Number">
            <a:extLst>
              <a:ext uri="{FF2B5EF4-FFF2-40B4-BE49-F238E27FC236}">
                <a16:creationId xmlns:a16="http://schemas.microsoft.com/office/drawing/2014/main" id="{8889B7D9-D7D3-4C70-618E-523C87036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109112-8569-4EDB-48D6-5A631B8A2EBA}"/>
              </a:ext>
            </a:extLst>
          </p:cNvPr>
          <p:cNvSpPr txBox="1"/>
          <p:nvPr userDrawn="1"/>
        </p:nvSpPr>
        <p:spPr>
          <a:xfrm>
            <a:off x="8933933" y="1036229"/>
            <a:ext cx="324246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dirty="0"/>
              <a:t>Noter: version complète disponible dans la mise à jour 2023</a:t>
            </a:r>
            <a:endParaRPr kumimoji="0" lang="en-US" sz="1050" b="0" i="1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220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E5F536A-097D-F9C2-3926-5439D376C0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D769DDCC-F1E0-C10D-BC2A-BCACFC731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113435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" descr="Page Number">
            <a:extLst>
              <a:ext uri="{FF2B5EF4-FFF2-40B4-BE49-F238E27FC236}">
                <a16:creationId xmlns:a16="http://schemas.microsoft.com/office/drawing/2014/main" id="{562B326D-4420-96CE-9477-EAFA66BBA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E9353E2E-99A4-592F-60C3-5088FF465CD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4F22093-7553-3A57-84DA-8FA6D2CD9FB3}"/>
              </a:ext>
            </a:extLst>
          </p:cNvPr>
          <p:cNvSpPr txBox="1"/>
          <p:nvPr userDrawn="1"/>
        </p:nvSpPr>
        <p:spPr>
          <a:xfrm>
            <a:off x="8933933" y="1036229"/>
            <a:ext cx="324246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dirty="0"/>
              <a:t>Noter: version complète disponible dans la mise à jour 2023</a:t>
            </a:r>
            <a:endParaRPr kumimoji="0" lang="en-US" sz="1050" b="0" i="1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992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EF50776-A37A-951A-D077-1B92C26B46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8" name="Left Content Placeholder">
            <a:extLst>
              <a:ext uri="{FF2B5EF4-FFF2-40B4-BE49-F238E27FC236}">
                <a16:creationId xmlns:a16="http://schemas.microsoft.com/office/drawing/2014/main" id="{7ED32BB9-068A-BC8C-7D27-8C1A6E07DE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9" name="Right Content Placeholder">
            <a:extLst>
              <a:ext uri="{FF2B5EF4-FFF2-40B4-BE49-F238E27FC236}">
                <a16:creationId xmlns:a16="http://schemas.microsoft.com/office/drawing/2014/main" id="{AE9B9F67-FF62-5938-072D-74A9156DF5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10" name="Subtitle Placeholder" descr="Slide sub title">
            <a:extLst>
              <a:ext uri="{FF2B5EF4-FFF2-40B4-BE49-F238E27FC236}">
                <a16:creationId xmlns:a16="http://schemas.microsoft.com/office/drawing/2014/main" id="{95C762DA-EFD0-C76E-4E74-A61801BDF4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" descr="Master Title">
            <a:extLst>
              <a:ext uri="{FF2B5EF4-FFF2-40B4-BE49-F238E27FC236}">
                <a16:creationId xmlns:a16="http://schemas.microsoft.com/office/drawing/2014/main" id="{C90B5A47-A1F6-28BB-5CFA-3CB937513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" descr="Page Number">
            <a:extLst>
              <a:ext uri="{FF2B5EF4-FFF2-40B4-BE49-F238E27FC236}">
                <a16:creationId xmlns:a16="http://schemas.microsoft.com/office/drawing/2014/main" id="{FB11FD29-404E-0128-612A-FE3DE5DAD4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0D8833EF-1349-6CFE-3551-34515FFA92C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D28A248-BC1A-1293-3716-2765A06F26A9}"/>
              </a:ext>
            </a:extLst>
          </p:cNvPr>
          <p:cNvSpPr txBox="1"/>
          <p:nvPr userDrawn="1"/>
        </p:nvSpPr>
        <p:spPr>
          <a:xfrm>
            <a:off x="8933933" y="1036229"/>
            <a:ext cx="324246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dirty="0"/>
              <a:t>Noter: version complète disponible dans la mise à jour 2023</a:t>
            </a:r>
            <a:endParaRPr kumimoji="0" lang="en-US" sz="1050" b="0" i="1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784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 descr="Slide Content"/>
          <p:cNvSpPr>
            <a:spLocks noGrp="1"/>
          </p:cNvSpPr>
          <p:nvPr>
            <p:ph type="body" idx="1"/>
          </p:nvPr>
        </p:nvSpPr>
        <p:spPr>
          <a:xfrm>
            <a:off x="267858" y="1480930"/>
            <a:ext cx="11708068" cy="4645234"/>
          </a:xfrm>
          <a:prstGeom prst="rect">
            <a:avLst/>
          </a:prstGeom>
        </p:spPr>
        <p:txBody>
          <a:bodyPr vert="horz" lIns="10800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URL">
            <a:extLst>
              <a:ext uri="{FF2B5EF4-FFF2-40B4-BE49-F238E27FC236}">
                <a16:creationId xmlns:a16="http://schemas.microsoft.com/office/drawing/2014/main" id="{0C654FC7-9C31-074E-AD8E-D6FD365BF2A7}"/>
              </a:ext>
            </a:extLst>
          </p:cNvPr>
          <p:cNvSpPr txBox="1"/>
          <p:nvPr userDrawn="1"/>
        </p:nvSpPr>
        <p:spPr>
          <a:xfrm>
            <a:off x="267858" y="6277352"/>
            <a:ext cx="3339700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EB42C68-2428-64E4-0D5F-4E2E792505F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93" y="6338887"/>
            <a:ext cx="122703" cy="12270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3A7D78D-A0CB-7AFD-BBB4-995E97AE487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659257"/>
            <a:ext cx="126293" cy="12629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A3FC173-5774-5895-C511-3286CCCFCC4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504045"/>
            <a:ext cx="126293" cy="12629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DC0F4D4-FDFA-BAAD-9B15-3AAD692D6905}"/>
              </a:ext>
            </a:extLst>
          </p:cNvPr>
          <p:cNvSpPr txBox="1"/>
          <p:nvPr userDrawn="1"/>
        </p:nvSpPr>
        <p:spPr>
          <a:xfrm>
            <a:off x="8408358" y="6300460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7" name="Slide Number" descr="Page Number">
            <a:extLst>
              <a:ext uri="{FF2B5EF4-FFF2-40B4-BE49-F238E27FC236}">
                <a16:creationId xmlns:a16="http://schemas.microsoft.com/office/drawing/2014/main" id="{038D6026-73A3-1882-2BB8-CDC441E82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20E00-5CFF-0AE1-9606-366474FAFAE9}"/>
              </a:ext>
            </a:extLst>
          </p:cNvPr>
          <p:cNvCxnSpPr>
            <a:cxnSpLocks/>
          </p:cNvCxnSpPr>
          <p:nvPr userDrawn="1"/>
        </p:nvCxnSpPr>
        <p:spPr>
          <a:xfrm>
            <a:off x="0" y="6260774"/>
            <a:ext cx="12192000" cy="0"/>
          </a:xfrm>
          <a:prstGeom prst="line">
            <a:avLst/>
          </a:prstGeom>
          <a:ln w="25400">
            <a:solidFill>
              <a:srgbClr val="464F55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68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72" r:id="rId4"/>
  </p:sldLayoutIdLst>
  <p:hf hdr="0" ftr="0"/>
  <p:txStyles>
    <p:titleStyle>
      <a:lvl1pPr marL="0" marR="0" indent="0" algn="l" defTabSz="457189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2400" b="0" i="0" kern="1200">
          <a:solidFill>
            <a:srgbClr val="254776"/>
          </a:solidFill>
          <a:latin typeface="Arial" charset="0"/>
          <a:ea typeface="+mj-ea"/>
          <a:cs typeface="+mj-cs"/>
        </a:defRPr>
      </a:lvl1pPr>
    </p:titleStyle>
    <p:bodyStyle>
      <a:lvl1pPr marL="285750" indent="-285750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Font typeface="Arial" panose="020B0604020202020204" pitchFamily="34" charset="0"/>
        <a:buChar char="•"/>
        <a:defRPr sz="1800" b="0" i="0" kern="1200">
          <a:solidFill>
            <a:srgbClr val="464F55"/>
          </a:solidFill>
          <a:latin typeface="Arial" charset="0"/>
          <a:ea typeface="+mn-ea"/>
          <a:cs typeface="+mn-cs"/>
        </a:defRPr>
      </a:lvl1pPr>
      <a:lvl2pPr marL="646934" indent="-28574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902977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168171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433364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4.emf"/><Relationship Id="rId7" Type="http://schemas.openxmlformats.org/officeDocument/2006/relationships/image" Target="../media/image11.png"/><Relationship Id="rId12" Type="http://schemas.openxmlformats.org/officeDocument/2006/relationships/image" Target="../media/image1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0.png"/><Relationship Id="rId10" Type="http://schemas.openxmlformats.org/officeDocument/2006/relationships/image" Target="../media/image17.png"/><Relationship Id="rId4" Type="http://schemas.openxmlformats.org/officeDocument/2006/relationships/image" Target="../media/image15.png"/><Relationship Id="rId9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18369D9C-0CF8-9A56-8FB4-DD794EEE3FC8}"/>
              </a:ext>
            </a:extLst>
          </p:cNvPr>
          <p:cNvGrpSpPr/>
          <p:nvPr/>
        </p:nvGrpSpPr>
        <p:grpSpPr>
          <a:xfrm rot="10800000">
            <a:off x="7176983" y="4508478"/>
            <a:ext cx="1716048" cy="568473"/>
            <a:chOff x="101017" y="2582243"/>
            <a:chExt cx="1716048" cy="319995"/>
          </a:xfrm>
        </p:grpSpPr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12AE824E-4DEC-F7B7-EDED-8F6A84C2926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r="29907"/>
            <a:stretch/>
          </p:blipFill>
          <p:spPr>
            <a:xfrm>
              <a:off x="101017" y="2582243"/>
              <a:ext cx="1716048" cy="319995"/>
            </a:xfrm>
            <a:prstGeom prst="rect">
              <a:avLst/>
            </a:prstGeom>
          </p:spPr>
        </p:pic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35B18CB2-F024-0511-2957-2D2DADF6F63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r="29907"/>
            <a:stretch/>
          </p:blipFill>
          <p:spPr>
            <a:xfrm>
              <a:off x="101017" y="2582243"/>
              <a:ext cx="1716048" cy="319995"/>
            </a:xfrm>
            <a:prstGeom prst="rect">
              <a:avLst/>
            </a:prstGeom>
          </p:spPr>
        </p:pic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2BB7C859-5741-7A75-87F6-3CDC284ECC53}"/>
              </a:ext>
            </a:extLst>
          </p:cNvPr>
          <p:cNvGrpSpPr/>
          <p:nvPr/>
        </p:nvGrpSpPr>
        <p:grpSpPr>
          <a:xfrm rot="10800000">
            <a:off x="7176983" y="1984730"/>
            <a:ext cx="1716048" cy="568473"/>
            <a:chOff x="101017" y="2582243"/>
            <a:chExt cx="1716048" cy="319995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F5D871B3-551B-17EA-CC01-DDA85997AB5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r="29907"/>
            <a:stretch/>
          </p:blipFill>
          <p:spPr>
            <a:xfrm>
              <a:off x="101017" y="2582243"/>
              <a:ext cx="1716048" cy="319995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0C6E2CBF-2384-4E26-0132-623C8E1639E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r="29907"/>
            <a:stretch/>
          </p:blipFill>
          <p:spPr>
            <a:xfrm>
              <a:off x="101017" y="2582243"/>
              <a:ext cx="1716048" cy="319995"/>
            </a:xfrm>
            <a:prstGeom prst="rect">
              <a:avLst/>
            </a:prstGeom>
          </p:spPr>
        </p:pic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3490057C-2055-9EAB-EBB2-F38BBC51CBF0}"/>
              </a:ext>
            </a:extLst>
          </p:cNvPr>
          <p:cNvGrpSpPr/>
          <p:nvPr/>
        </p:nvGrpSpPr>
        <p:grpSpPr>
          <a:xfrm>
            <a:off x="2465902" y="4496890"/>
            <a:ext cx="1716048" cy="568473"/>
            <a:chOff x="101017" y="2582243"/>
            <a:chExt cx="1716048" cy="319995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E49AFB72-D4AC-49C0-15CB-16DAFBB14F7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r="29907"/>
            <a:stretch/>
          </p:blipFill>
          <p:spPr>
            <a:xfrm>
              <a:off x="101017" y="2582243"/>
              <a:ext cx="1716048" cy="319995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DE3F87F3-779D-FEE8-E08C-C362C099133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r="29907"/>
            <a:stretch/>
          </p:blipFill>
          <p:spPr>
            <a:xfrm>
              <a:off x="101017" y="2582243"/>
              <a:ext cx="1716048" cy="319995"/>
            </a:xfrm>
            <a:prstGeom prst="rect">
              <a:avLst/>
            </a:prstGeom>
          </p:spPr>
        </p:pic>
      </p:grpSp>
      <p:graphicFrame>
        <p:nvGraphicFramePr>
          <p:cNvPr id="67" name="Table 66">
            <a:extLst>
              <a:ext uri="{FF2B5EF4-FFF2-40B4-BE49-F238E27FC236}">
                <a16:creationId xmlns:a16="http://schemas.microsoft.com/office/drawing/2014/main" id="{8B8D55A7-ABA4-537F-F2C9-024FEBCB97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9606315"/>
              </p:ext>
            </p:extLst>
          </p:nvPr>
        </p:nvGraphicFramePr>
        <p:xfrm>
          <a:off x="2602718" y="4537451"/>
          <a:ext cx="1842709" cy="1621747"/>
        </p:xfrm>
        <a:graphic>
          <a:graphicData uri="http://schemas.openxmlformats.org/drawingml/2006/table">
            <a:tbl>
              <a:tblPr firstRow="1" firstCol="1" bandRow="1"/>
              <a:tblGrid>
                <a:gridCol w="312480">
                  <a:extLst>
                    <a:ext uri="{9D8B030D-6E8A-4147-A177-3AD203B41FA5}">
                      <a16:colId xmlns:a16="http://schemas.microsoft.com/office/drawing/2014/main" val="1026761990"/>
                    </a:ext>
                  </a:extLst>
                </a:gridCol>
                <a:gridCol w="1530229">
                  <a:extLst>
                    <a:ext uri="{9D8B030D-6E8A-4147-A177-3AD203B41FA5}">
                      <a16:colId xmlns:a16="http://schemas.microsoft.com/office/drawing/2014/main" val="2835784650"/>
                    </a:ext>
                  </a:extLst>
                </a:gridCol>
              </a:tblGrid>
              <a:tr h="29622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300" noProof="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Types de données probantes</a:t>
                      </a:r>
                    </a:p>
                  </a:txBody>
                  <a:tcPr marL="105352" marR="105352" marT="52676" marB="5267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175131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fr-CA" sz="1600" noProof="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050" b="0" noProof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Analyse de données</a:t>
                      </a:r>
                      <a:endParaRPr lang="fr-CA" sz="700" b="0" noProof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810612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fr-CA" sz="1600" noProof="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CA" sz="1050" b="0" noProof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Évaluation</a:t>
                      </a:r>
                      <a:endParaRPr lang="fr-CA" sz="700" b="0" noProof="0" dirty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2531840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fr-CA" sz="1600" noProof="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050" b="0" noProof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Informations qualitatives</a:t>
                      </a:r>
                      <a:endParaRPr lang="fr-CA" sz="700" b="0" noProof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959641"/>
                  </a:ext>
                </a:extLst>
              </a:tr>
            </a:tbl>
          </a:graphicData>
        </a:graphic>
      </p:graphicFrame>
      <p:grpSp>
        <p:nvGrpSpPr>
          <p:cNvPr id="54" name="Group 53">
            <a:extLst>
              <a:ext uri="{FF2B5EF4-FFF2-40B4-BE49-F238E27FC236}">
                <a16:creationId xmlns:a16="http://schemas.microsoft.com/office/drawing/2014/main" id="{FA19A421-722C-3BA6-5AD1-F87D63A538B3}"/>
              </a:ext>
            </a:extLst>
          </p:cNvPr>
          <p:cNvGrpSpPr/>
          <p:nvPr/>
        </p:nvGrpSpPr>
        <p:grpSpPr>
          <a:xfrm>
            <a:off x="2465902" y="1984730"/>
            <a:ext cx="1716048" cy="568473"/>
            <a:chOff x="101017" y="2582243"/>
            <a:chExt cx="1716048" cy="319995"/>
          </a:xfrm>
        </p:grpSpPr>
        <p:pic>
          <p:nvPicPr>
            <p:cNvPr id="51" name="Picture 50">
              <a:extLst>
                <a:ext uri="{FF2B5EF4-FFF2-40B4-BE49-F238E27FC236}">
                  <a16:creationId xmlns:a16="http://schemas.microsoft.com/office/drawing/2014/main" id="{A58B5162-E1B6-0FA1-D7C4-51ECD349DBF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r="29907"/>
            <a:stretch/>
          </p:blipFill>
          <p:spPr>
            <a:xfrm>
              <a:off x="101017" y="2582243"/>
              <a:ext cx="1716048" cy="319995"/>
            </a:xfrm>
            <a:prstGeom prst="rect">
              <a:avLst/>
            </a:prstGeom>
          </p:spPr>
        </p:pic>
        <p:pic>
          <p:nvPicPr>
            <p:cNvPr id="50" name="Picture 49">
              <a:extLst>
                <a:ext uri="{FF2B5EF4-FFF2-40B4-BE49-F238E27FC236}">
                  <a16:creationId xmlns:a16="http://schemas.microsoft.com/office/drawing/2014/main" id="{9419E963-2F19-A153-C9B5-803EEFF8827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r="29907"/>
            <a:stretch/>
          </p:blipFill>
          <p:spPr>
            <a:xfrm>
              <a:off x="101017" y="2582243"/>
              <a:ext cx="1716048" cy="319995"/>
            </a:xfrm>
            <a:prstGeom prst="rect">
              <a:avLst/>
            </a:prstGeom>
          </p:spPr>
        </p:pic>
      </p:grp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B2D9E63A-8DCC-96DF-C8F8-9A0FF00972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4635356"/>
              </p:ext>
            </p:extLst>
          </p:nvPr>
        </p:nvGraphicFramePr>
        <p:xfrm>
          <a:off x="2602718" y="2021137"/>
          <a:ext cx="1842709" cy="1621747"/>
        </p:xfrm>
        <a:graphic>
          <a:graphicData uri="http://schemas.openxmlformats.org/drawingml/2006/table">
            <a:tbl>
              <a:tblPr firstRow="1" firstCol="1" bandRow="1"/>
              <a:tblGrid>
                <a:gridCol w="312480">
                  <a:extLst>
                    <a:ext uri="{9D8B030D-6E8A-4147-A177-3AD203B41FA5}">
                      <a16:colId xmlns:a16="http://schemas.microsoft.com/office/drawing/2014/main" val="1026761990"/>
                    </a:ext>
                  </a:extLst>
                </a:gridCol>
                <a:gridCol w="1530229">
                  <a:extLst>
                    <a:ext uri="{9D8B030D-6E8A-4147-A177-3AD203B41FA5}">
                      <a16:colId xmlns:a16="http://schemas.microsoft.com/office/drawing/2014/main" val="2835784650"/>
                    </a:ext>
                  </a:extLst>
                </a:gridCol>
              </a:tblGrid>
              <a:tr h="29622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300" noProof="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Types de données probantes</a:t>
                      </a:r>
                    </a:p>
                  </a:txBody>
                  <a:tcPr marL="105352" marR="105352" marT="52676" marB="5267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175131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fr-CA" sz="1600" noProof="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050" b="0" noProof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Analyse de données</a:t>
                      </a:r>
                      <a:endParaRPr lang="fr-CA" sz="700" b="0" noProof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810612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fr-CA" sz="1600" noProof="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CA" sz="1050" b="0" noProof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Modélisation</a:t>
                      </a:r>
                      <a:endParaRPr lang="fr-CA" sz="700" b="0" noProof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2531840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fr-CA" sz="1600" noProof="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050" b="0" noProof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Informations qualitatives</a:t>
                      </a:r>
                      <a:endParaRPr lang="fr-CA" sz="700" b="0" noProof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959641"/>
                  </a:ext>
                </a:extLst>
              </a:tr>
            </a:tbl>
          </a:graphicData>
        </a:graphic>
      </p:graphicFrame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230A8771-75D8-3BAB-06A4-5C94CD439A07}"/>
              </a:ext>
            </a:extLst>
          </p:cNvPr>
          <p:cNvCxnSpPr>
            <a:cxnSpLocks/>
          </p:cNvCxnSpPr>
          <p:nvPr/>
        </p:nvCxnSpPr>
        <p:spPr>
          <a:xfrm>
            <a:off x="2709649" y="2630251"/>
            <a:ext cx="1" cy="787920"/>
          </a:xfrm>
          <a:prstGeom prst="line">
            <a:avLst/>
          </a:prstGeom>
          <a:ln w="19050">
            <a:solidFill>
              <a:srgbClr val="254776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8C32A611-9F59-0FD1-A2EA-17B30E9E9FC5}"/>
              </a:ext>
            </a:extLst>
          </p:cNvPr>
          <p:cNvSpPr txBox="1"/>
          <p:nvPr/>
        </p:nvSpPr>
        <p:spPr>
          <a:xfrm>
            <a:off x="2345096" y="1359005"/>
            <a:ext cx="1897014" cy="73866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r"/>
            <a:r>
              <a:rPr lang="fr-CA" sz="1400" b="1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Comprendre un problème et</a:t>
            </a:r>
          </a:p>
          <a:p>
            <a:pPr algn="r"/>
            <a:r>
              <a:rPr lang="fr-CA" sz="1400" b="1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ses causes</a:t>
            </a:r>
            <a:endParaRPr lang="fr-CA" sz="1400" b="1" dirty="0">
              <a:solidFill>
                <a:srgbClr val="254776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11A941D-307B-16A2-714D-663B59DD0A1A}"/>
              </a:ext>
            </a:extLst>
          </p:cNvPr>
          <p:cNvSpPr txBox="1"/>
          <p:nvPr/>
        </p:nvSpPr>
        <p:spPr>
          <a:xfrm>
            <a:off x="7122709" y="1359005"/>
            <a:ext cx="1996073" cy="73866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fr-CA" sz="1400" b="1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Choisir une option pour résoudre le problème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6BC2BA5-F3FA-DE23-73C8-337EBF743380}"/>
              </a:ext>
            </a:extLst>
          </p:cNvPr>
          <p:cNvSpPr txBox="1"/>
          <p:nvPr/>
        </p:nvSpPr>
        <p:spPr>
          <a:xfrm>
            <a:off x="7122709" y="3897073"/>
            <a:ext cx="1763972" cy="73866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fr-CA" sz="1400" b="1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Identifier les considérations de mise en œuvre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DAA9D6F2-9F55-8DE1-FCD6-908AB385382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4091228" y="1966713"/>
            <a:ext cx="3166807" cy="3254774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6C184BE3-26E3-1EAA-79BC-BA47C8E255E6}"/>
              </a:ext>
            </a:extLst>
          </p:cNvPr>
          <p:cNvSpPr txBox="1"/>
          <p:nvPr/>
        </p:nvSpPr>
        <p:spPr>
          <a:xfrm>
            <a:off x="2345096" y="3897073"/>
            <a:ext cx="1897014" cy="73866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r"/>
            <a:r>
              <a:rPr lang="fr-CA" sz="1400" b="1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Faire le suivi de la mise en œuvre et évaluer les impacts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20F1D24-384E-BE41-76B7-2873AB14BDC7}"/>
              </a:ext>
            </a:extLst>
          </p:cNvPr>
          <p:cNvGrpSpPr/>
          <p:nvPr/>
        </p:nvGrpSpPr>
        <p:grpSpPr>
          <a:xfrm>
            <a:off x="2535811" y="2515227"/>
            <a:ext cx="344006" cy="1087097"/>
            <a:chOff x="2535811" y="2515227"/>
            <a:chExt cx="344006" cy="1087097"/>
          </a:xfrm>
        </p:grpSpPr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C5739237-DFE9-0F1D-49A2-F7778D45FE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2535811" y="2515227"/>
              <a:ext cx="344006" cy="344006"/>
            </a:xfrm>
            <a:prstGeom prst="rect">
              <a:avLst/>
            </a:prstGeom>
          </p:spPr>
        </p:pic>
        <p:pic>
          <p:nvPicPr>
            <p:cNvPr id="35" name="Picture 34">
              <a:extLst>
                <a:ext uri="{FF2B5EF4-FFF2-40B4-BE49-F238E27FC236}">
                  <a16:creationId xmlns:a16="http://schemas.microsoft.com/office/drawing/2014/main" id="{2CC890DB-919E-68A4-BAAB-55E9F880E5C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/>
            <a:stretch/>
          </p:blipFill>
          <p:spPr>
            <a:xfrm>
              <a:off x="2535811" y="2881407"/>
              <a:ext cx="344006" cy="344006"/>
            </a:xfrm>
            <a:prstGeom prst="rect">
              <a:avLst/>
            </a:prstGeom>
          </p:spPr>
        </p:pic>
        <p:pic>
          <p:nvPicPr>
            <p:cNvPr id="39" name="Picture 38">
              <a:extLst>
                <a:ext uri="{FF2B5EF4-FFF2-40B4-BE49-F238E27FC236}">
                  <a16:creationId xmlns:a16="http://schemas.microsoft.com/office/drawing/2014/main" id="{018AB499-193B-9BBB-4ACB-621F23B2682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rcRect/>
            <a:stretch/>
          </p:blipFill>
          <p:spPr>
            <a:xfrm>
              <a:off x="2535811" y="3258318"/>
              <a:ext cx="344006" cy="344006"/>
            </a:xfrm>
            <a:prstGeom prst="rect">
              <a:avLst/>
            </a:prstGeom>
          </p:spPr>
        </p:pic>
      </p:grpSp>
      <p:graphicFrame>
        <p:nvGraphicFramePr>
          <p:cNvPr id="59" name="Table 58">
            <a:extLst>
              <a:ext uri="{FF2B5EF4-FFF2-40B4-BE49-F238E27FC236}">
                <a16:creationId xmlns:a16="http://schemas.microsoft.com/office/drawing/2014/main" id="{42D7C369-7896-90CC-C731-11B769B6E8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7638259"/>
              </p:ext>
            </p:extLst>
          </p:nvPr>
        </p:nvGraphicFramePr>
        <p:xfrm>
          <a:off x="7236492" y="2010625"/>
          <a:ext cx="1842709" cy="1621747"/>
        </p:xfrm>
        <a:graphic>
          <a:graphicData uri="http://schemas.openxmlformats.org/drawingml/2006/table">
            <a:tbl>
              <a:tblPr firstRow="1" firstCol="1" bandRow="1"/>
              <a:tblGrid>
                <a:gridCol w="312480">
                  <a:extLst>
                    <a:ext uri="{9D8B030D-6E8A-4147-A177-3AD203B41FA5}">
                      <a16:colId xmlns:a16="http://schemas.microsoft.com/office/drawing/2014/main" val="1026761990"/>
                    </a:ext>
                  </a:extLst>
                </a:gridCol>
                <a:gridCol w="1530229">
                  <a:extLst>
                    <a:ext uri="{9D8B030D-6E8A-4147-A177-3AD203B41FA5}">
                      <a16:colId xmlns:a16="http://schemas.microsoft.com/office/drawing/2014/main" val="2835784650"/>
                    </a:ext>
                  </a:extLst>
                </a:gridCol>
              </a:tblGrid>
              <a:tr h="29622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300" noProof="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Types de données probantes</a:t>
                      </a:r>
                    </a:p>
                  </a:txBody>
                  <a:tcPr marL="105352" marR="105352" marT="52676" marB="5267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175131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fr-CA" sz="1600" noProof="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050" b="0" noProof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Modélisation</a:t>
                      </a:r>
                      <a:endParaRPr lang="fr-CA" sz="700" b="0" noProof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810612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fr-CA" sz="1600" noProof="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CA" sz="1050" b="0" noProof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Évaluation</a:t>
                      </a:r>
                      <a:endParaRPr lang="fr-CA" sz="700" b="0" noProof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2531840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fr-CA" sz="1600" noProof="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050" b="0" noProof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Informations qualitatives</a:t>
                      </a:r>
                      <a:endParaRPr lang="fr-CA" sz="700" b="0" noProof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959641"/>
                  </a:ext>
                </a:extLst>
              </a:tr>
            </a:tbl>
          </a:graphicData>
        </a:graphic>
      </p:graphicFrame>
      <p:graphicFrame>
        <p:nvGraphicFramePr>
          <p:cNvPr id="75" name="Table 74">
            <a:extLst>
              <a:ext uri="{FF2B5EF4-FFF2-40B4-BE49-F238E27FC236}">
                <a16:creationId xmlns:a16="http://schemas.microsoft.com/office/drawing/2014/main" id="{48830DF8-0EE3-0C60-6F20-EB2A13DE27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4418910"/>
              </p:ext>
            </p:extLst>
          </p:nvPr>
        </p:nvGraphicFramePr>
        <p:xfrm>
          <a:off x="7236492" y="4537450"/>
          <a:ext cx="2183460" cy="1620541"/>
        </p:xfrm>
        <a:graphic>
          <a:graphicData uri="http://schemas.openxmlformats.org/drawingml/2006/table">
            <a:tbl>
              <a:tblPr firstRow="1" firstCol="1" bandRow="1"/>
              <a:tblGrid>
                <a:gridCol w="316800">
                  <a:extLst>
                    <a:ext uri="{9D8B030D-6E8A-4147-A177-3AD203B41FA5}">
                      <a16:colId xmlns:a16="http://schemas.microsoft.com/office/drawing/2014/main" val="1026761990"/>
                    </a:ext>
                  </a:extLst>
                </a:gridCol>
                <a:gridCol w="1866660">
                  <a:extLst>
                    <a:ext uri="{9D8B030D-6E8A-4147-A177-3AD203B41FA5}">
                      <a16:colId xmlns:a16="http://schemas.microsoft.com/office/drawing/2014/main" val="2835784650"/>
                    </a:ext>
                  </a:extLst>
                </a:gridCol>
              </a:tblGrid>
              <a:tr h="50105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300" noProof="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Types de données probantes</a:t>
                      </a:r>
                    </a:p>
                  </a:txBody>
                  <a:tcPr marL="105352" marR="105352" marT="52676" marB="5267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175131"/>
                  </a:ext>
                </a:extLst>
              </a:tr>
              <a:tr h="372983">
                <a:tc>
                  <a:txBody>
                    <a:bodyPr/>
                    <a:lstStyle/>
                    <a:p>
                      <a:endParaRPr lang="fr-CA" sz="1600" noProof="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CA" sz="1050" b="0" noProof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Recherche comportementale et de mise en </a:t>
                      </a:r>
                      <a:r>
                        <a:rPr lang="fr-CA" sz="1050" b="0" noProof="0" dirty="0" err="1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oeuvre</a:t>
                      </a:r>
                      <a:r>
                        <a:rPr lang="fr-CA" sz="1050" b="0" noProof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fr-CA" sz="900" b="0" noProof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810612"/>
                  </a:ext>
                </a:extLst>
              </a:tr>
              <a:tr h="372983">
                <a:tc>
                  <a:txBody>
                    <a:bodyPr/>
                    <a:lstStyle/>
                    <a:p>
                      <a:endParaRPr lang="fr-CA" sz="1600" noProof="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050" b="0" noProof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Informations qualitatives</a:t>
                      </a:r>
                      <a:endParaRPr lang="fr-CA" sz="700" b="0" noProof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2531840"/>
                  </a:ext>
                </a:extLst>
              </a:tr>
              <a:tr h="372983">
                <a:tc>
                  <a:txBody>
                    <a:bodyPr/>
                    <a:lstStyle/>
                    <a:p>
                      <a:endParaRPr lang="fr-CA" sz="1600" noProof="0" dirty="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A" sz="900" b="0" noProof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959641"/>
                  </a:ext>
                </a:extLst>
              </a:tr>
            </a:tbl>
          </a:graphicData>
        </a:graphic>
      </p:graphicFrame>
      <p:grpSp>
        <p:nvGrpSpPr>
          <p:cNvPr id="14" name="Group 13">
            <a:extLst>
              <a:ext uri="{FF2B5EF4-FFF2-40B4-BE49-F238E27FC236}">
                <a16:creationId xmlns:a16="http://schemas.microsoft.com/office/drawing/2014/main" id="{5017D6D5-85B0-03D9-FBBC-82EC1B4279F0}"/>
              </a:ext>
            </a:extLst>
          </p:cNvPr>
          <p:cNvGrpSpPr/>
          <p:nvPr/>
        </p:nvGrpSpPr>
        <p:grpSpPr>
          <a:xfrm>
            <a:off x="7213137" y="2512310"/>
            <a:ext cx="344006" cy="1087097"/>
            <a:chOff x="7324509" y="2512310"/>
            <a:chExt cx="344006" cy="1087097"/>
          </a:xfrm>
        </p:grpSpPr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0B365790-2532-C623-6C9E-FA772263B8EB}"/>
                </a:ext>
              </a:extLst>
            </p:cNvPr>
            <p:cNvCxnSpPr>
              <a:cxnSpLocks/>
            </p:cNvCxnSpPr>
            <p:nvPr/>
          </p:nvCxnSpPr>
          <p:spPr>
            <a:xfrm>
              <a:off x="7498347" y="2627334"/>
              <a:ext cx="1" cy="787920"/>
            </a:xfrm>
            <a:prstGeom prst="line">
              <a:avLst/>
            </a:prstGeom>
            <a:ln w="19050">
              <a:solidFill>
                <a:srgbClr val="254776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E537BDBD-E5A3-173D-BEDA-7BE3B3422693}"/>
                </a:ext>
              </a:extLst>
            </p:cNvPr>
            <p:cNvGrpSpPr/>
            <p:nvPr/>
          </p:nvGrpSpPr>
          <p:grpSpPr>
            <a:xfrm>
              <a:off x="7324509" y="2512310"/>
              <a:ext cx="344006" cy="1087097"/>
              <a:chOff x="7324509" y="2512310"/>
              <a:chExt cx="344006" cy="1087097"/>
            </a:xfrm>
          </p:grpSpPr>
          <p:pic>
            <p:nvPicPr>
              <p:cNvPr id="61" name="Picture 60">
                <a:extLst>
                  <a:ext uri="{FF2B5EF4-FFF2-40B4-BE49-F238E27FC236}">
                    <a16:creationId xmlns:a16="http://schemas.microsoft.com/office/drawing/2014/main" id="{FF3F3B76-A1CC-BDF2-4FBA-4C5DEFCE69A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rcRect/>
              <a:stretch/>
            </p:blipFill>
            <p:spPr>
              <a:xfrm>
                <a:off x="7324509" y="2512310"/>
                <a:ext cx="344006" cy="344006"/>
              </a:xfrm>
              <a:prstGeom prst="rect">
                <a:avLst/>
              </a:prstGeom>
            </p:spPr>
          </p:pic>
          <p:pic>
            <p:nvPicPr>
              <p:cNvPr id="62" name="Picture 61">
                <a:extLst>
                  <a:ext uri="{FF2B5EF4-FFF2-40B4-BE49-F238E27FC236}">
                    <a16:creationId xmlns:a16="http://schemas.microsoft.com/office/drawing/2014/main" id="{F33629E7-106A-A142-B1AF-08834AF3577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rcRect/>
              <a:stretch/>
            </p:blipFill>
            <p:spPr>
              <a:xfrm>
                <a:off x="7324509" y="2878490"/>
                <a:ext cx="344006" cy="344006"/>
              </a:xfrm>
              <a:prstGeom prst="rect">
                <a:avLst/>
              </a:prstGeom>
            </p:spPr>
          </p:pic>
          <p:pic>
            <p:nvPicPr>
              <p:cNvPr id="63" name="Picture 62">
                <a:extLst>
                  <a:ext uri="{FF2B5EF4-FFF2-40B4-BE49-F238E27FC236}">
                    <a16:creationId xmlns:a16="http://schemas.microsoft.com/office/drawing/2014/main" id="{56918CD3-A095-CAA6-D601-33B0CBB71EC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rcRect/>
              <a:stretch/>
            </p:blipFill>
            <p:spPr>
              <a:xfrm>
                <a:off x="7324509" y="3255401"/>
                <a:ext cx="344006" cy="344006"/>
              </a:xfrm>
              <a:prstGeom prst="rect">
                <a:avLst/>
              </a:prstGeom>
            </p:spPr>
          </p:pic>
        </p:grp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E12371DE-DCC3-908B-0ECD-3DD864008BCA}"/>
              </a:ext>
            </a:extLst>
          </p:cNvPr>
          <p:cNvGrpSpPr/>
          <p:nvPr/>
        </p:nvGrpSpPr>
        <p:grpSpPr>
          <a:xfrm>
            <a:off x="2535811" y="5014857"/>
            <a:ext cx="344006" cy="1087097"/>
            <a:chOff x="2535811" y="5014857"/>
            <a:chExt cx="344006" cy="1087097"/>
          </a:xfrm>
        </p:grpSpPr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9F4FAD25-80AC-A9BB-EB95-72DE687F642A}"/>
                </a:ext>
              </a:extLst>
            </p:cNvPr>
            <p:cNvCxnSpPr>
              <a:cxnSpLocks/>
            </p:cNvCxnSpPr>
            <p:nvPr/>
          </p:nvCxnSpPr>
          <p:spPr>
            <a:xfrm>
              <a:off x="2706449" y="5133760"/>
              <a:ext cx="1" cy="787920"/>
            </a:xfrm>
            <a:prstGeom prst="line">
              <a:avLst/>
            </a:prstGeom>
            <a:ln w="19050">
              <a:solidFill>
                <a:srgbClr val="254776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1159688C-2E6B-B004-A436-B1D0974A6D19}"/>
                </a:ext>
              </a:extLst>
            </p:cNvPr>
            <p:cNvGrpSpPr/>
            <p:nvPr/>
          </p:nvGrpSpPr>
          <p:grpSpPr>
            <a:xfrm>
              <a:off x="2535811" y="5014857"/>
              <a:ext cx="344006" cy="1087097"/>
              <a:chOff x="2590171" y="5014857"/>
              <a:chExt cx="344006" cy="1087097"/>
            </a:xfrm>
          </p:grpSpPr>
          <p:pic>
            <p:nvPicPr>
              <p:cNvPr id="69" name="Picture 68">
                <a:extLst>
                  <a:ext uri="{FF2B5EF4-FFF2-40B4-BE49-F238E27FC236}">
                    <a16:creationId xmlns:a16="http://schemas.microsoft.com/office/drawing/2014/main" id="{C8A2A10B-33C7-0BE0-CDC1-41B5C3C6109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rcRect/>
              <a:stretch/>
            </p:blipFill>
            <p:spPr>
              <a:xfrm>
                <a:off x="2590171" y="5014857"/>
                <a:ext cx="344006" cy="344006"/>
              </a:xfrm>
              <a:prstGeom prst="rect">
                <a:avLst/>
              </a:prstGeom>
            </p:spPr>
          </p:pic>
          <p:pic>
            <p:nvPicPr>
              <p:cNvPr id="70" name="Picture 69">
                <a:extLst>
                  <a:ext uri="{FF2B5EF4-FFF2-40B4-BE49-F238E27FC236}">
                    <a16:creationId xmlns:a16="http://schemas.microsoft.com/office/drawing/2014/main" id="{9E2F3EAB-C702-4634-4CEC-939137282E5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rcRect/>
              <a:stretch/>
            </p:blipFill>
            <p:spPr>
              <a:xfrm>
                <a:off x="2590171" y="5381037"/>
                <a:ext cx="344006" cy="344006"/>
              </a:xfrm>
              <a:prstGeom prst="rect">
                <a:avLst/>
              </a:prstGeom>
            </p:spPr>
          </p:pic>
          <p:pic>
            <p:nvPicPr>
              <p:cNvPr id="71" name="Picture 70">
                <a:extLst>
                  <a:ext uri="{FF2B5EF4-FFF2-40B4-BE49-F238E27FC236}">
                    <a16:creationId xmlns:a16="http://schemas.microsoft.com/office/drawing/2014/main" id="{F8FC4FB6-F027-6D5C-CC14-B08138287F1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rcRect/>
              <a:stretch/>
            </p:blipFill>
            <p:spPr>
              <a:xfrm>
                <a:off x="2590171" y="5757948"/>
                <a:ext cx="344006" cy="344006"/>
              </a:xfrm>
              <a:prstGeom prst="rect">
                <a:avLst/>
              </a:prstGeom>
            </p:spPr>
          </p:pic>
        </p:grp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F8C16F2A-3292-1E81-3EC6-4ECD90DFE132}"/>
              </a:ext>
            </a:extLst>
          </p:cNvPr>
          <p:cNvGrpSpPr/>
          <p:nvPr/>
        </p:nvGrpSpPr>
        <p:grpSpPr>
          <a:xfrm>
            <a:off x="7213137" y="5011940"/>
            <a:ext cx="344006" cy="738025"/>
            <a:chOff x="7289707" y="5011940"/>
            <a:chExt cx="344006" cy="738025"/>
          </a:xfrm>
        </p:grpSpPr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ADB79717-11BB-47B0-1A89-877A0648744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461710" y="5126964"/>
              <a:ext cx="1835" cy="475909"/>
            </a:xfrm>
            <a:prstGeom prst="line">
              <a:avLst/>
            </a:prstGeom>
            <a:ln w="19050">
              <a:solidFill>
                <a:srgbClr val="254776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pic>
          <p:nvPicPr>
            <p:cNvPr id="77" name="Picture 76">
              <a:extLst>
                <a:ext uri="{FF2B5EF4-FFF2-40B4-BE49-F238E27FC236}">
                  <a16:creationId xmlns:a16="http://schemas.microsoft.com/office/drawing/2014/main" id="{379FFF2A-4941-ACDE-8AF5-1A3EBE45A70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7289707" y="5011940"/>
              <a:ext cx="344006" cy="344006"/>
            </a:xfrm>
            <a:prstGeom prst="rect">
              <a:avLst/>
            </a:prstGeom>
          </p:spPr>
        </p:pic>
        <p:pic>
          <p:nvPicPr>
            <p:cNvPr id="79" name="Picture 78">
              <a:extLst>
                <a:ext uri="{FF2B5EF4-FFF2-40B4-BE49-F238E27FC236}">
                  <a16:creationId xmlns:a16="http://schemas.microsoft.com/office/drawing/2014/main" id="{1915BCBB-6D15-31A6-BAF8-8994023761F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rcRect/>
            <a:stretch/>
          </p:blipFill>
          <p:spPr>
            <a:xfrm>
              <a:off x="7289707" y="5405959"/>
              <a:ext cx="344006" cy="344006"/>
            </a:xfrm>
            <a:prstGeom prst="rect">
              <a:avLst/>
            </a:prstGeom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77CCB344-F38B-AE10-74B1-CB52ECC69B95}"/>
              </a:ext>
            </a:extLst>
          </p:cNvPr>
          <p:cNvSpPr txBox="1"/>
          <p:nvPr/>
        </p:nvSpPr>
        <p:spPr>
          <a:xfrm>
            <a:off x="188512" y="61059"/>
            <a:ext cx="8315408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CA" b="1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0.1</a:t>
            </a:r>
            <a:r>
              <a:rPr kumimoji="0" lang="en-CA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CA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Répondre</a:t>
            </a:r>
            <a:r>
              <a:rPr lang="en-CA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aux questions des </a:t>
            </a:r>
            <a:r>
              <a:rPr lang="en-CA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décideurs</a:t>
            </a:r>
            <a:r>
              <a:rPr lang="en-CA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avec la bonne </a:t>
            </a:r>
            <a:r>
              <a:rPr lang="en-CA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combinaison</a:t>
            </a:r>
            <a:r>
              <a:rPr lang="en-CA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CA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données</a:t>
            </a:r>
            <a:r>
              <a:rPr lang="en-CA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probantes</a:t>
            </a:r>
            <a:br>
              <a:rPr lang="en-CA" sz="20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Faire </a:t>
            </a:r>
            <a:r>
              <a:rPr lang="en-US" sz="14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correspondre</a:t>
            </a:r>
            <a:r>
              <a:rPr lang="en-US" sz="1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les </a:t>
            </a:r>
            <a:r>
              <a:rPr lang="en-US" sz="14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tyoes</a:t>
            </a:r>
            <a:r>
              <a:rPr lang="en-US" sz="1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4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données</a:t>
            </a:r>
            <a:r>
              <a:rPr lang="en-US" sz="1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probantes</a:t>
            </a:r>
            <a:r>
              <a:rPr lang="en-US" sz="1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locales </a:t>
            </a:r>
            <a:r>
              <a:rPr lang="en-US" sz="14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à</a:t>
            </a:r>
            <a:r>
              <a:rPr lang="en-US" sz="1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bonne étape du </a:t>
            </a:r>
            <a:r>
              <a:rPr lang="en-US" sz="14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processus</a:t>
            </a:r>
            <a:r>
              <a:rPr lang="en-US" sz="1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décisionnel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222268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9983FCD-0169-2C7D-3C9E-F72A494B5B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1471509"/>
              </p:ext>
            </p:extLst>
          </p:nvPr>
        </p:nvGraphicFramePr>
        <p:xfrm>
          <a:off x="853936" y="2576587"/>
          <a:ext cx="10484128" cy="2061376"/>
        </p:xfrm>
        <a:graphic>
          <a:graphicData uri="http://schemas.openxmlformats.org/drawingml/2006/table">
            <a:tbl>
              <a:tblPr firstRow="1" firstCol="1" bandRow="1"/>
              <a:tblGrid>
                <a:gridCol w="1588167">
                  <a:extLst>
                    <a:ext uri="{9D8B030D-6E8A-4147-A177-3AD203B41FA5}">
                      <a16:colId xmlns:a16="http://schemas.microsoft.com/office/drawing/2014/main" val="2438151703"/>
                    </a:ext>
                  </a:extLst>
                </a:gridCol>
                <a:gridCol w="932159">
                  <a:extLst>
                    <a:ext uri="{9D8B030D-6E8A-4147-A177-3AD203B41FA5}">
                      <a16:colId xmlns:a16="http://schemas.microsoft.com/office/drawing/2014/main" val="1941796730"/>
                    </a:ext>
                  </a:extLst>
                </a:gridCol>
                <a:gridCol w="337049">
                  <a:extLst>
                    <a:ext uri="{9D8B030D-6E8A-4147-A177-3AD203B41FA5}">
                      <a16:colId xmlns:a16="http://schemas.microsoft.com/office/drawing/2014/main" val="4159614164"/>
                    </a:ext>
                  </a:extLst>
                </a:gridCol>
                <a:gridCol w="2152279">
                  <a:extLst>
                    <a:ext uri="{9D8B030D-6E8A-4147-A177-3AD203B41FA5}">
                      <a16:colId xmlns:a16="http://schemas.microsoft.com/office/drawing/2014/main" val="3417789404"/>
                    </a:ext>
                  </a:extLst>
                </a:gridCol>
                <a:gridCol w="5474474">
                  <a:extLst>
                    <a:ext uri="{9D8B030D-6E8A-4147-A177-3AD203B41FA5}">
                      <a16:colId xmlns:a16="http://schemas.microsoft.com/office/drawing/2014/main" val="191477564"/>
                    </a:ext>
                  </a:extLst>
                </a:gridCol>
              </a:tblGrid>
              <a:tr h="44651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400" noProof="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Point de vue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marL="24669" marR="24669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5B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400" noProof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Types de données probantes</a:t>
                      </a:r>
                    </a:p>
                  </a:txBody>
                  <a:tcPr marL="24669" marR="24669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400" kern="1200" noProof="0">
                          <a:solidFill>
                            <a:srgbClr val="254776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Étapes où cela ajoute le plus de valeur</a:t>
                      </a:r>
                    </a:p>
                  </a:txBody>
                  <a:tcPr marL="24669" marR="24669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3804439"/>
                  </a:ext>
                </a:extLst>
              </a:tr>
              <a:tr h="322973">
                <a:tc rowSpan="5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200" b="0" i="0" u="none" strike="noStrike" cap="none" spc="0" baseline="0" noProof="0" dirty="0">
                          <a:solidFill>
                            <a:srgbClr val="254776"/>
                          </a:solidFill>
                          <a:effectLst/>
                          <a:uFillTx/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  <a:sym typeface="Arial"/>
                        </a:rPr>
                        <a:t>Données probantes locales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50000"/>
                      </a:srgb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A" sz="1300" b="0" i="0" u="none" strike="noStrike" cap="none" spc="0" baseline="0" noProof="0">
                        <a:solidFill>
                          <a:srgbClr val="254776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A" sz="1000" b="0" noProof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100" b="0" noProof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Analyse de données</a:t>
                      </a:r>
                      <a:endParaRPr lang="fr-CA" sz="1000" b="0" noProof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A" sz="1000" b="0" noProof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4133599"/>
                  </a:ext>
                </a:extLst>
              </a:tr>
              <a:tr h="32297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b="0" i="0" u="none" strike="noStrike" cap="none" spc="0" baseline="0" dirty="0">
                        <a:solidFill>
                          <a:srgbClr val="254776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5B2">
                        <a:alpha val="50196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fr-CA" sz="1000" b="0" noProof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CA" sz="1100" b="0" noProof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Modélisation</a:t>
                      </a:r>
                      <a:endParaRPr lang="fr-CA" sz="1000" b="0" noProof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CA" sz="1000" b="0" noProof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223415"/>
                  </a:ext>
                </a:extLst>
              </a:tr>
              <a:tr h="32297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b="0" i="0" u="none" strike="noStrike" cap="none" spc="0" baseline="0" dirty="0">
                        <a:solidFill>
                          <a:srgbClr val="254776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5B2">
                        <a:alpha val="50196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A" sz="1000" b="0" noProof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100" b="0" noProof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Évaluation</a:t>
                      </a:r>
                      <a:endParaRPr lang="fr-CA" sz="1000" b="0" noProof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A" sz="1000" b="0" noProof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5886923"/>
                  </a:ext>
                </a:extLst>
              </a:tr>
              <a:tr h="32297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b="0" i="0" u="none" strike="noStrike" cap="none" spc="0" baseline="0" dirty="0">
                        <a:solidFill>
                          <a:srgbClr val="254776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5B2">
                        <a:alpha val="50196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fr-CA" sz="1000" b="0" noProof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20"/>
                        </a:lnSpc>
                      </a:pPr>
                      <a:r>
                        <a:rPr lang="fr-CA" sz="1100" b="0" noProof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Recherche comportementale et de mise en œuvre </a:t>
                      </a: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CA" sz="1000" b="0" noProof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7998895"/>
                  </a:ext>
                </a:extLst>
              </a:tr>
              <a:tr h="32297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b="0" i="0" u="none" strike="noStrike" cap="none" spc="0" baseline="0" dirty="0">
                        <a:solidFill>
                          <a:srgbClr val="254776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5B2">
                        <a:alpha val="50196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A" sz="1000" b="0" noProof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100" b="0" noProof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Informations qualitatives</a:t>
                      </a:r>
                      <a:endParaRPr lang="fr-CA" sz="1000" b="0" noProof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A" sz="1000" b="0" noProof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804998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FEFBD5E5-1F8C-098C-CCB7-BC1CBE14F26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491217" y="3334929"/>
            <a:ext cx="731352" cy="73135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2C4D13C-B6ED-6955-10D1-42A90D10D87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3400786" y="4019535"/>
            <a:ext cx="299148" cy="29914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7E4B496-5AD7-D876-A764-E14A58589FDB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3400786" y="3040020"/>
            <a:ext cx="299148" cy="29914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01C3AC6-4289-8492-23E8-CC44D37AE005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3400786" y="3688498"/>
            <a:ext cx="299148" cy="29914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22849CB-4A65-442B-B1BD-4BE1FC8F3476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3400786" y="3361106"/>
            <a:ext cx="299148" cy="29914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AF4C8A1-B653-D3CE-0DB2-CE4B9E4E52E1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3400786" y="4341831"/>
            <a:ext cx="299148" cy="299148"/>
          </a:xfrm>
          <a:prstGeom prst="rect">
            <a:avLst/>
          </a:prstGeom>
        </p:spPr>
      </p:pic>
      <p:graphicFrame>
        <p:nvGraphicFramePr>
          <p:cNvPr id="14" name="Table 6">
            <a:extLst>
              <a:ext uri="{FF2B5EF4-FFF2-40B4-BE49-F238E27FC236}">
                <a16:creationId xmlns:a16="http://schemas.microsoft.com/office/drawing/2014/main" id="{981C4175-AB40-3261-FF4C-E9EC23424B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8886142"/>
              </p:ext>
            </p:extLst>
          </p:nvPr>
        </p:nvGraphicFramePr>
        <p:xfrm>
          <a:off x="5487998" y="3002774"/>
          <a:ext cx="5959948" cy="15967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89987">
                  <a:extLst>
                    <a:ext uri="{9D8B030D-6E8A-4147-A177-3AD203B41FA5}">
                      <a16:colId xmlns:a16="http://schemas.microsoft.com/office/drawing/2014/main" val="2992671412"/>
                    </a:ext>
                  </a:extLst>
                </a:gridCol>
                <a:gridCol w="1489987">
                  <a:extLst>
                    <a:ext uri="{9D8B030D-6E8A-4147-A177-3AD203B41FA5}">
                      <a16:colId xmlns:a16="http://schemas.microsoft.com/office/drawing/2014/main" val="597148921"/>
                    </a:ext>
                  </a:extLst>
                </a:gridCol>
                <a:gridCol w="1489987">
                  <a:extLst>
                    <a:ext uri="{9D8B030D-6E8A-4147-A177-3AD203B41FA5}">
                      <a16:colId xmlns:a16="http://schemas.microsoft.com/office/drawing/2014/main" val="1162182459"/>
                    </a:ext>
                  </a:extLst>
                </a:gridCol>
                <a:gridCol w="1489987">
                  <a:extLst>
                    <a:ext uri="{9D8B030D-6E8A-4147-A177-3AD203B41FA5}">
                      <a16:colId xmlns:a16="http://schemas.microsoft.com/office/drawing/2014/main" val="3570964566"/>
                    </a:ext>
                  </a:extLst>
                </a:gridCol>
              </a:tblGrid>
              <a:tr h="319340"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9413739"/>
                  </a:ext>
                </a:extLst>
              </a:tr>
              <a:tr h="319340"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7635577"/>
                  </a:ext>
                </a:extLst>
              </a:tr>
              <a:tr h="319340"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6252501"/>
                  </a:ext>
                </a:extLst>
              </a:tr>
              <a:tr h="319340"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388347"/>
                  </a:ext>
                </a:extLst>
              </a:tr>
              <a:tr h="319340"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6386504"/>
                  </a:ext>
                </a:extLst>
              </a:tr>
            </a:tbl>
          </a:graphicData>
        </a:graphic>
      </p:graphicFrame>
      <p:sp>
        <p:nvSpPr>
          <p:cNvPr id="17" name="Oval 16">
            <a:extLst>
              <a:ext uri="{FF2B5EF4-FFF2-40B4-BE49-F238E27FC236}">
                <a16:creationId xmlns:a16="http://schemas.microsoft.com/office/drawing/2014/main" id="{4E5B88CF-3FFC-D3D8-EA80-B5309B800BAD}"/>
              </a:ext>
            </a:extLst>
          </p:cNvPr>
          <p:cNvSpPr/>
          <p:nvPr/>
        </p:nvSpPr>
        <p:spPr>
          <a:xfrm>
            <a:off x="2488595" y="3331999"/>
            <a:ext cx="721895" cy="724766"/>
          </a:xfrm>
          <a:prstGeom prst="ellipse">
            <a:avLst/>
          </a:prstGeom>
          <a:noFill/>
          <a:ln w="66675">
            <a:solidFill>
              <a:srgbClr val="99C2E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BAA66221-AEDF-D27E-A519-401BC0DF9042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6255199" y="3029860"/>
            <a:ext cx="284688" cy="301434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ABE16D3-652A-E8EE-98E2-37433884EB9D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6255199" y="3349803"/>
            <a:ext cx="284688" cy="301434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5989E880-F341-8366-1C53-D56E0FE785F2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6255199" y="4333194"/>
            <a:ext cx="284688" cy="301434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1F2EDE42-AD57-C944-9A3B-7D9DC839A0FF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7575298" y="3676052"/>
            <a:ext cx="284687" cy="301434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858B1F5E-CF32-0FEC-3828-ACE5C27D15DB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7575298" y="3349803"/>
            <a:ext cx="284687" cy="301434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E7D3B2BC-977C-E7A7-DA10-E9D69E1618B7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7575298" y="4333194"/>
            <a:ext cx="284687" cy="301434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A48A272D-827C-AD9B-BA87-4E534411D308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9104094" y="4333194"/>
            <a:ext cx="284687" cy="301433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460BBA42-05CD-C3AE-5BA3-90186B982DAA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9104094" y="3996017"/>
            <a:ext cx="284687" cy="301433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E52AE565-95A9-DA54-D3F7-9CE58A07FEE7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10507015" y="3663352"/>
            <a:ext cx="284686" cy="301433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66373E8A-1C9A-C822-B13F-9BE8E0E68485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10507015" y="3017160"/>
            <a:ext cx="284686" cy="301433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C768D67C-B6B6-06BB-E731-7B18ED8D3B84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10513092" y="4333194"/>
            <a:ext cx="284686" cy="301433"/>
          </a:xfrm>
          <a:prstGeom prst="rect">
            <a:avLst/>
          </a:prstGeom>
        </p:spPr>
      </p:pic>
      <p:sp>
        <p:nvSpPr>
          <p:cNvPr id="48" name="TextBox 47">
            <a:extLst>
              <a:ext uri="{FF2B5EF4-FFF2-40B4-BE49-F238E27FC236}">
                <a16:creationId xmlns:a16="http://schemas.microsoft.com/office/drawing/2014/main" id="{A107C0FE-88FB-1D14-53C6-090FCE1757B3}"/>
              </a:ext>
            </a:extLst>
          </p:cNvPr>
          <p:cNvSpPr txBox="1"/>
          <p:nvPr/>
        </p:nvSpPr>
        <p:spPr>
          <a:xfrm>
            <a:off x="174542" y="50800"/>
            <a:ext cx="8753557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CA" b="1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0.1</a:t>
            </a:r>
            <a:r>
              <a:rPr kumimoji="0" lang="en-CA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sz="18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(suite)</a:t>
            </a:r>
            <a:r>
              <a:rPr kumimoji="0" lang="en-CA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CA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Répondre</a:t>
            </a:r>
            <a:r>
              <a:rPr lang="en-CA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aux questions des </a:t>
            </a:r>
            <a:r>
              <a:rPr lang="en-CA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décideurs</a:t>
            </a:r>
            <a:r>
              <a:rPr lang="en-CA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avec la bonne </a:t>
            </a:r>
            <a:r>
              <a:rPr lang="en-CA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combinaison</a:t>
            </a:r>
            <a:r>
              <a:rPr lang="en-CA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CA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données</a:t>
            </a:r>
            <a:r>
              <a:rPr lang="en-CA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probantes</a:t>
            </a:r>
            <a:br>
              <a:rPr lang="en-CA" sz="20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Faire </a:t>
            </a:r>
            <a:r>
              <a:rPr lang="en-US" sz="14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correspondre</a:t>
            </a:r>
            <a:r>
              <a:rPr lang="en-US" sz="1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les types de </a:t>
            </a:r>
            <a:r>
              <a:rPr lang="en-US" sz="14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données</a:t>
            </a:r>
            <a:r>
              <a:rPr lang="en-US" sz="1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probantes</a:t>
            </a:r>
            <a:r>
              <a:rPr lang="en-US" sz="1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locales </a:t>
            </a:r>
            <a:r>
              <a:rPr lang="en-US" sz="14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à</a:t>
            </a:r>
            <a:r>
              <a:rPr lang="en-US" sz="1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bonne étape du </a:t>
            </a:r>
            <a:r>
              <a:rPr lang="en-US" sz="14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processus</a:t>
            </a:r>
            <a:r>
              <a:rPr lang="en-US" sz="1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décisionnel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024026658"/>
      </p:ext>
    </p:extLst>
  </p:cSld>
  <p:clrMapOvr>
    <a:masterClrMapping/>
  </p:clrMapOvr>
</p:sld>
</file>

<file path=ppt/theme/theme1.xml><?xml version="1.0" encoding="utf-8"?>
<a:theme xmlns:a="http://schemas.openxmlformats.org/drawingml/2006/main" name="McMaster Brighter World Theme">
  <a:themeElements>
    <a:clrScheme name="Custom 6">
      <a:dk1>
        <a:srgbClr val="4C555C"/>
      </a:dk1>
      <a:lt1>
        <a:srgbClr val="FFFFFF"/>
      </a:lt1>
      <a:dk2>
        <a:srgbClr val="FFFFFF"/>
      </a:dk2>
      <a:lt2>
        <a:srgbClr val="FFFFFF"/>
      </a:lt2>
      <a:accent1>
        <a:srgbClr val="E8F6FA"/>
      </a:accent1>
      <a:accent2>
        <a:srgbClr val="40B5D3"/>
      </a:accent2>
      <a:accent3>
        <a:srgbClr val="40B5D3"/>
      </a:accent3>
      <a:accent4>
        <a:srgbClr val="D2D654"/>
      </a:accent4>
      <a:accent5>
        <a:srgbClr val="6FD3E3"/>
      </a:accent5>
      <a:accent6>
        <a:srgbClr val="A71930"/>
      </a:accent6>
      <a:hlink>
        <a:srgbClr val="E8F6FA"/>
      </a:hlink>
      <a:folHlink>
        <a:srgbClr val="E8F6F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40437</TotalTime>
  <Words>166</Words>
  <Application>Microsoft Macintosh PowerPoint</Application>
  <PresentationFormat>Widescreen</PresentationFormat>
  <Paragraphs>31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Courier New</vt:lpstr>
      <vt:lpstr>Helvetica</vt:lpstr>
      <vt:lpstr>McMaster Brighter World Theme</vt:lpstr>
      <vt:lpstr>PowerPoint Presentation</vt:lpstr>
      <vt:lpstr>PowerPoint Presentation</vt:lpstr>
    </vt:vector>
  </TitlesOfParts>
  <Company>Ariad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Iwona Sowinski</dc:creator>
  <cp:lastModifiedBy>Lott, Steven</cp:lastModifiedBy>
  <cp:revision>354</cp:revision>
  <cp:lastPrinted>2017-06-06T20:04:49Z</cp:lastPrinted>
  <dcterms:created xsi:type="dcterms:W3CDTF">2017-04-21T15:41:45Z</dcterms:created>
  <dcterms:modified xsi:type="dcterms:W3CDTF">2023-02-16T18:56:19Z</dcterms:modified>
</cp:coreProperties>
</file>