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
  </p:notesMasterIdLst>
  <p:sldIdLst>
    <p:sldId id="1071" r:id="rId2"/>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642E50-E5DE-79BB-8A0F-76F2BC0E1C0D}" name="Hamel, Geneviève" initials="HG" userId="S::genevieve.hamel@mamh.gouv.qc.ca::6eb7419e-cd0d-4f10-b207-08545a96531b" providerId="AD"/>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3F5"/>
    <a:srgbClr val="8DD2E5"/>
    <a:srgbClr val="99CC66"/>
    <a:srgbClr val="CC76A6"/>
    <a:srgbClr val="254776"/>
    <a:srgbClr val="FEB714"/>
    <a:srgbClr val="FFC057"/>
    <a:srgbClr val="6AA855"/>
    <a:srgbClr val="6FC0D3"/>
    <a:srgbClr val="8DC7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79" autoAdjust="0"/>
    <p:restoredTop sz="95707" autoAdjust="0"/>
  </p:normalViewPr>
  <p:slideViewPr>
    <p:cSldViewPr snapToGrid="0" snapToObjects="1">
      <p:cViewPr varScale="1">
        <p:scale>
          <a:sx n="128" d="100"/>
          <a:sy n="128" d="100"/>
        </p:scale>
        <p:origin x="376"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2/16/23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321294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
        <p:nvSpPr>
          <p:cNvPr id="2" name="TextBox 1">
            <a:extLst>
              <a:ext uri="{FF2B5EF4-FFF2-40B4-BE49-F238E27FC236}">
                <a16:creationId xmlns:a16="http://schemas.microsoft.com/office/drawing/2014/main" id="{FC109112-8569-4EDB-48D6-5A631B8A2EBA}"/>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44F22093-7553-3A57-84DA-8FA6D2CD9FB3}"/>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ED28A248-BC1A-1293-3716-2765A06F26A9}"/>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emf"/><Relationship Id="rId7" Type="http://schemas.openxmlformats.org/officeDocument/2006/relationships/image" Target="../media/image12.emf"/><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emf"/><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4">
            <a:extLst>
              <a:ext uri="{FF2B5EF4-FFF2-40B4-BE49-F238E27FC236}">
                <a16:creationId xmlns:a16="http://schemas.microsoft.com/office/drawing/2014/main" id="{84EECF26-E903-39C5-DC35-C5602C649EA3}"/>
              </a:ext>
            </a:extLst>
          </p:cNvPr>
          <p:cNvSpPr txBox="1">
            <a:spLocks/>
          </p:cNvSpPr>
          <p:nvPr/>
        </p:nvSpPr>
        <p:spPr>
          <a:xfrm>
            <a:off x="267858" y="97077"/>
            <a:ext cx="8619154" cy="1006368"/>
          </a:xfrm>
          <a:prstGeom prst="rect">
            <a:avLst/>
          </a:prstGeom>
        </p:spPr>
        <p:txBody>
          <a:bodyPr vert="horz" lIns="91440" tIns="45720" rIns="91440" bIns="45720" rtlCol="0" anchor="ctr">
            <a:norm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endParaRPr lang="fr-CA" kern="0" dirty="0">
              <a:solidFill>
                <a:srgbClr val="FF0000"/>
              </a:solidFill>
              <a:latin typeface="Arial"/>
              <a:cs typeface="Arial" panose="020B0604020202020204" pitchFamily="34" charset="0"/>
              <a:sym typeface="Arial"/>
            </a:endParaRPr>
          </a:p>
        </p:txBody>
      </p:sp>
      <p:pic>
        <p:nvPicPr>
          <p:cNvPr id="20" name="Picture 19">
            <a:extLst>
              <a:ext uri="{FF2B5EF4-FFF2-40B4-BE49-F238E27FC236}">
                <a16:creationId xmlns:a16="http://schemas.microsoft.com/office/drawing/2014/main" id="{4D69451A-716E-7A07-90FC-CEC9F8FB09CA}"/>
              </a:ext>
            </a:extLst>
          </p:cNvPr>
          <p:cNvPicPr>
            <a:picLocks noChangeAspect="1"/>
          </p:cNvPicPr>
          <p:nvPr/>
        </p:nvPicPr>
        <p:blipFill>
          <a:blip r:embed="rId3">
            <a:alphaModFix amt="70000"/>
          </a:blip>
          <a:stretch>
            <a:fillRect/>
          </a:stretch>
        </p:blipFill>
        <p:spPr>
          <a:xfrm>
            <a:off x="5379005" y="1279871"/>
            <a:ext cx="6539191" cy="860950"/>
          </a:xfrm>
          <a:prstGeom prst="rect">
            <a:avLst/>
          </a:prstGeom>
        </p:spPr>
      </p:pic>
      <p:grpSp>
        <p:nvGrpSpPr>
          <p:cNvPr id="7" name="Group 6">
            <a:extLst>
              <a:ext uri="{FF2B5EF4-FFF2-40B4-BE49-F238E27FC236}">
                <a16:creationId xmlns:a16="http://schemas.microsoft.com/office/drawing/2014/main" id="{E31F2443-206B-90B3-7437-EE8D95BE5A20}"/>
              </a:ext>
            </a:extLst>
          </p:cNvPr>
          <p:cNvGrpSpPr/>
          <p:nvPr/>
        </p:nvGrpSpPr>
        <p:grpSpPr>
          <a:xfrm>
            <a:off x="5253921" y="1297243"/>
            <a:ext cx="810042" cy="828000"/>
            <a:chOff x="6046400" y="1267766"/>
            <a:chExt cx="867191" cy="867191"/>
          </a:xfrm>
        </p:grpSpPr>
        <p:sp>
          <p:nvSpPr>
            <p:cNvPr id="6" name="Oval 5">
              <a:extLst>
                <a:ext uri="{FF2B5EF4-FFF2-40B4-BE49-F238E27FC236}">
                  <a16:creationId xmlns:a16="http://schemas.microsoft.com/office/drawing/2014/main" id="{A4EA6E5F-DCE4-06C3-836C-B87415E20038}"/>
                </a:ext>
              </a:extLst>
            </p:cNvPr>
            <p:cNvSpPr/>
            <p:nvPr/>
          </p:nvSpPr>
          <p:spPr>
            <a:xfrm>
              <a:off x="6070865" y="1304422"/>
              <a:ext cx="792000" cy="792000"/>
            </a:xfrm>
            <a:prstGeom prst="ellipse">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dirty="0"/>
            </a:p>
          </p:txBody>
        </p:sp>
        <p:pic>
          <p:nvPicPr>
            <p:cNvPr id="11" name="Picture 10" descr="Icon&#10;&#10;Description automatically generated">
              <a:extLst>
                <a:ext uri="{FF2B5EF4-FFF2-40B4-BE49-F238E27FC236}">
                  <a16:creationId xmlns:a16="http://schemas.microsoft.com/office/drawing/2014/main" id="{C6B5EE84-50D7-EAC8-B710-F0E8C8401528}"/>
                </a:ext>
              </a:extLst>
            </p:cNvPr>
            <p:cNvPicPr>
              <a:picLocks noChangeAspect="1"/>
            </p:cNvPicPr>
            <p:nvPr/>
          </p:nvPicPr>
          <p:blipFill>
            <a:blip r:embed="rId4">
              <a:alphaModFix amt="70000"/>
            </a:blip>
            <a:stretch>
              <a:fillRect/>
            </a:stretch>
          </p:blipFill>
          <p:spPr>
            <a:xfrm>
              <a:off x="6046400" y="1267766"/>
              <a:ext cx="867191" cy="867191"/>
            </a:xfrm>
            <a:prstGeom prst="rect">
              <a:avLst/>
            </a:prstGeom>
          </p:spPr>
        </p:pic>
      </p:grpSp>
      <p:pic>
        <p:nvPicPr>
          <p:cNvPr id="22" name="Picture 21">
            <a:extLst>
              <a:ext uri="{FF2B5EF4-FFF2-40B4-BE49-F238E27FC236}">
                <a16:creationId xmlns:a16="http://schemas.microsoft.com/office/drawing/2014/main" id="{E05D0F81-2C46-AE39-F7A1-ED32EEA3E1CD}"/>
              </a:ext>
            </a:extLst>
          </p:cNvPr>
          <p:cNvPicPr>
            <a:picLocks noChangeAspect="1"/>
          </p:cNvPicPr>
          <p:nvPr/>
        </p:nvPicPr>
        <p:blipFill>
          <a:blip r:embed="rId5">
            <a:alphaModFix amt="70000"/>
          </a:blip>
          <a:stretch>
            <a:fillRect/>
          </a:stretch>
        </p:blipFill>
        <p:spPr>
          <a:xfrm>
            <a:off x="5379005" y="2185269"/>
            <a:ext cx="6539191" cy="860950"/>
          </a:xfrm>
          <a:prstGeom prst="rect">
            <a:avLst/>
          </a:prstGeom>
        </p:spPr>
      </p:pic>
      <p:grpSp>
        <p:nvGrpSpPr>
          <p:cNvPr id="16" name="Group 15">
            <a:extLst>
              <a:ext uri="{FF2B5EF4-FFF2-40B4-BE49-F238E27FC236}">
                <a16:creationId xmlns:a16="http://schemas.microsoft.com/office/drawing/2014/main" id="{57BD695F-B1D3-91AD-93A1-9A8A2BFB2393}"/>
              </a:ext>
            </a:extLst>
          </p:cNvPr>
          <p:cNvGrpSpPr/>
          <p:nvPr/>
        </p:nvGrpSpPr>
        <p:grpSpPr>
          <a:xfrm>
            <a:off x="5253923" y="2191000"/>
            <a:ext cx="808287" cy="826206"/>
            <a:chOff x="6914218" y="2244051"/>
            <a:chExt cx="865312" cy="865312"/>
          </a:xfrm>
        </p:grpSpPr>
        <p:sp>
          <p:nvSpPr>
            <p:cNvPr id="9" name="Oval 8">
              <a:extLst>
                <a:ext uri="{FF2B5EF4-FFF2-40B4-BE49-F238E27FC236}">
                  <a16:creationId xmlns:a16="http://schemas.microsoft.com/office/drawing/2014/main" id="{3BFC5963-F3EE-8DDE-1279-520E6B654EF7}"/>
                </a:ext>
              </a:extLst>
            </p:cNvPr>
            <p:cNvSpPr/>
            <p:nvPr/>
          </p:nvSpPr>
          <p:spPr>
            <a:xfrm>
              <a:off x="6948455" y="2282949"/>
              <a:ext cx="792000" cy="792000"/>
            </a:xfrm>
            <a:prstGeom prst="ellipse">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dirty="0"/>
            </a:p>
          </p:txBody>
        </p:sp>
        <p:pic>
          <p:nvPicPr>
            <p:cNvPr id="14" name="Picture 13" descr="A picture containing icon&#10;&#10;Description automatically generated">
              <a:extLst>
                <a:ext uri="{FF2B5EF4-FFF2-40B4-BE49-F238E27FC236}">
                  <a16:creationId xmlns:a16="http://schemas.microsoft.com/office/drawing/2014/main" id="{5EAF6142-4A51-23C7-88FC-3876F9FC8777}"/>
                </a:ext>
              </a:extLst>
            </p:cNvPr>
            <p:cNvPicPr>
              <a:picLocks noChangeAspect="1"/>
            </p:cNvPicPr>
            <p:nvPr/>
          </p:nvPicPr>
          <p:blipFill>
            <a:blip r:embed="rId6">
              <a:alphaModFix amt="70000"/>
            </a:blip>
            <a:stretch>
              <a:fillRect/>
            </a:stretch>
          </p:blipFill>
          <p:spPr>
            <a:xfrm>
              <a:off x="6914218" y="2244051"/>
              <a:ext cx="865312" cy="865312"/>
            </a:xfrm>
            <a:prstGeom prst="rect">
              <a:avLst/>
            </a:prstGeom>
          </p:spPr>
        </p:pic>
      </p:grpSp>
      <p:pic>
        <p:nvPicPr>
          <p:cNvPr id="24" name="Picture 23">
            <a:extLst>
              <a:ext uri="{FF2B5EF4-FFF2-40B4-BE49-F238E27FC236}">
                <a16:creationId xmlns:a16="http://schemas.microsoft.com/office/drawing/2014/main" id="{B03C815F-EE80-34D8-AF91-D7083833D767}"/>
              </a:ext>
            </a:extLst>
          </p:cNvPr>
          <p:cNvPicPr>
            <a:picLocks noChangeAspect="1"/>
          </p:cNvPicPr>
          <p:nvPr/>
        </p:nvPicPr>
        <p:blipFill>
          <a:blip r:embed="rId7">
            <a:alphaModFix amt="70000"/>
          </a:blip>
          <a:stretch>
            <a:fillRect/>
          </a:stretch>
        </p:blipFill>
        <p:spPr>
          <a:xfrm>
            <a:off x="5379005" y="3096577"/>
            <a:ext cx="6539191" cy="860950"/>
          </a:xfrm>
          <a:prstGeom prst="rect">
            <a:avLst/>
          </a:prstGeom>
        </p:spPr>
      </p:pic>
      <p:grpSp>
        <p:nvGrpSpPr>
          <p:cNvPr id="13" name="Group 12">
            <a:extLst>
              <a:ext uri="{FF2B5EF4-FFF2-40B4-BE49-F238E27FC236}">
                <a16:creationId xmlns:a16="http://schemas.microsoft.com/office/drawing/2014/main" id="{DD715887-9898-AA50-F3D9-3C84888C0E51}"/>
              </a:ext>
            </a:extLst>
          </p:cNvPr>
          <p:cNvGrpSpPr/>
          <p:nvPr/>
        </p:nvGrpSpPr>
        <p:grpSpPr>
          <a:xfrm>
            <a:off x="5253923" y="3090667"/>
            <a:ext cx="808287" cy="826206"/>
            <a:chOff x="5827319" y="2975790"/>
            <a:chExt cx="865312" cy="865312"/>
          </a:xfrm>
        </p:grpSpPr>
        <p:sp>
          <p:nvSpPr>
            <p:cNvPr id="12" name="Oval 11">
              <a:extLst>
                <a:ext uri="{FF2B5EF4-FFF2-40B4-BE49-F238E27FC236}">
                  <a16:creationId xmlns:a16="http://schemas.microsoft.com/office/drawing/2014/main" id="{44FBD33D-0ABA-B23F-7640-2A41F728DC64}"/>
                </a:ext>
              </a:extLst>
            </p:cNvPr>
            <p:cNvSpPr/>
            <p:nvPr/>
          </p:nvSpPr>
          <p:spPr>
            <a:xfrm>
              <a:off x="5863975" y="3012446"/>
              <a:ext cx="792000" cy="792000"/>
            </a:xfrm>
            <a:prstGeom prst="ellipse">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dirty="0"/>
            </a:p>
          </p:txBody>
        </p:sp>
        <p:pic>
          <p:nvPicPr>
            <p:cNvPr id="17" name="Picture 16" descr="Icon&#10;&#10;Description automatically generated">
              <a:extLst>
                <a:ext uri="{FF2B5EF4-FFF2-40B4-BE49-F238E27FC236}">
                  <a16:creationId xmlns:a16="http://schemas.microsoft.com/office/drawing/2014/main" id="{3BC9797A-55D8-E310-B332-D1AAF40189EC}"/>
                </a:ext>
              </a:extLst>
            </p:cNvPr>
            <p:cNvPicPr>
              <a:picLocks noChangeAspect="1"/>
            </p:cNvPicPr>
            <p:nvPr/>
          </p:nvPicPr>
          <p:blipFill>
            <a:blip r:embed="rId8">
              <a:alphaModFix amt="70000"/>
            </a:blip>
            <a:stretch>
              <a:fillRect/>
            </a:stretch>
          </p:blipFill>
          <p:spPr>
            <a:xfrm>
              <a:off x="5827319" y="2975790"/>
              <a:ext cx="865312" cy="865312"/>
            </a:xfrm>
            <a:prstGeom prst="rect">
              <a:avLst/>
            </a:prstGeom>
          </p:spPr>
        </p:pic>
      </p:grpSp>
      <p:sp>
        <p:nvSpPr>
          <p:cNvPr id="15" name="TextBox 14">
            <a:extLst>
              <a:ext uri="{FF2B5EF4-FFF2-40B4-BE49-F238E27FC236}">
                <a16:creationId xmlns:a16="http://schemas.microsoft.com/office/drawing/2014/main" id="{39272B0A-76BF-3BD2-A564-0EDA2AA14A51}"/>
              </a:ext>
            </a:extLst>
          </p:cNvPr>
          <p:cNvSpPr txBox="1"/>
          <p:nvPr/>
        </p:nvSpPr>
        <p:spPr>
          <a:xfrm>
            <a:off x="6103203" y="1426045"/>
            <a:ext cx="6073189" cy="584775"/>
          </a:xfrm>
          <a:prstGeom prst="rect">
            <a:avLst/>
          </a:prstGeom>
          <a:noFill/>
        </p:spPr>
        <p:txBody>
          <a:bodyPr wrap="square">
            <a:spAutoFit/>
          </a:bodyPr>
          <a:lstStyle/>
          <a:p>
            <a:pPr marL="0" lvl="2">
              <a:defRPr/>
            </a:pPr>
            <a:r>
              <a:rPr kumimoji="0" lang="fr-CA" sz="16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Formaliser et renforcer les systèmes nationaux d'appui aux données probantes</a:t>
            </a:r>
          </a:p>
        </p:txBody>
      </p:sp>
      <p:sp>
        <p:nvSpPr>
          <p:cNvPr id="18" name="TextBox 17">
            <a:extLst>
              <a:ext uri="{FF2B5EF4-FFF2-40B4-BE49-F238E27FC236}">
                <a16:creationId xmlns:a16="http://schemas.microsoft.com/office/drawing/2014/main" id="{3BE27E99-23AC-A4ED-B15C-C07B5D909399}"/>
              </a:ext>
            </a:extLst>
          </p:cNvPr>
          <p:cNvSpPr txBox="1"/>
          <p:nvPr/>
        </p:nvSpPr>
        <p:spPr>
          <a:xfrm>
            <a:off x="267858" y="369428"/>
            <a:ext cx="6229350" cy="461665"/>
          </a:xfrm>
          <a:prstGeom prst="rect">
            <a:avLst/>
          </a:prstGeom>
          <a:noFill/>
        </p:spPr>
        <p:txBody>
          <a:bodyPr wrap="square">
            <a:spAutoFit/>
          </a:bodyPr>
          <a:lstStyle/>
          <a:p>
            <a:pPr defTabSz="914400" hangingPunct="0">
              <a:spcBef>
                <a:spcPts val="0"/>
              </a:spcBef>
              <a:defRPr/>
            </a:pPr>
            <a:r>
              <a:rPr lang="fr-CA" b="1" kern="0">
                <a:solidFill>
                  <a:srgbClr val="234776"/>
                </a:solidFill>
                <a:latin typeface="Arial"/>
                <a:cs typeface="Arial" panose="020B0604020202020204" pitchFamily="34" charset="0"/>
                <a:sym typeface="Arial"/>
              </a:rPr>
              <a:t>0</a:t>
            </a:r>
            <a:r>
              <a:rPr lang="fr-CA" b="1" u="none" kern="0">
                <a:solidFill>
                  <a:srgbClr val="234776"/>
                </a:solidFill>
                <a:latin typeface="Arial"/>
                <a:cs typeface="Arial" panose="020B0604020202020204" pitchFamily="34" charset="0"/>
                <a:sym typeface="Arial"/>
              </a:rPr>
              <a:t>.0</a:t>
            </a:r>
            <a:r>
              <a:rPr lang="fr-CA" u="none" kern="0">
                <a:solidFill>
                  <a:srgbClr val="234776"/>
                </a:solidFill>
                <a:latin typeface="Arial"/>
                <a:cs typeface="Arial" panose="020B0604020202020204" pitchFamily="34" charset="0"/>
                <a:sym typeface="Arial"/>
              </a:rPr>
              <a:t> Introduction</a:t>
            </a:r>
            <a:endParaRPr lang="fr-CA" kern="0" dirty="0">
              <a:solidFill>
                <a:srgbClr val="FF0000"/>
              </a:solidFill>
              <a:latin typeface="Arial"/>
              <a:cs typeface="Arial" panose="020B0604020202020204" pitchFamily="34" charset="0"/>
              <a:sym typeface="Arial"/>
            </a:endParaRPr>
          </a:p>
        </p:txBody>
      </p:sp>
      <p:sp>
        <p:nvSpPr>
          <p:cNvPr id="23" name="TextBox 22">
            <a:extLst>
              <a:ext uri="{FF2B5EF4-FFF2-40B4-BE49-F238E27FC236}">
                <a16:creationId xmlns:a16="http://schemas.microsoft.com/office/drawing/2014/main" id="{A6C012BB-9D77-2981-BC71-71230D0443C0}"/>
              </a:ext>
            </a:extLst>
          </p:cNvPr>
          <p:cNvSpPr txBox="1"/>
          <p:nvPr/>
        </p:nvSpPr>
        <p:spPr>
          <a:xfrm>
            <a:off x="6118811" y="2299805"/>
            <a:ext cx="6073189" cy="584775"/>
          </a:xfrm>
          <a:prstGeom prst="rect">
            <a:avLst/>
          </a:prstGeom>
          <a:noFill/>
        </p:spPr>
        <p:txBody>
          <a:bodyPr wrap="square">
            <a:spAutoFit/>
          </a:bodyPr>
          <a:lstStyle/>
          <a:p>
            <a:pPr marL="0" lvl="2">
              <a:defRPr/>
            </a:pPr>
            <a:r>
              <a:rPr kumimoji="0" lang="fr-CA" sz="16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Améliorer et tirer parti de l'architecture mondiale de données probantes</a:t>
            </a:r>
          </a:p>
        </p:txBody>
      </p:sp>
      <p:sp>
        <p:nvSpPr>
          <p:cNvPr id="25" name="TextBox 24">
            <a:extLst>
              <a:ext uri="{FF2B5EF4-FFF2-40B4-BE49-F238E27FC236}">
                <a16:creationId xmlns:a16="http://schemas.microsoft.com/office/drawing/2014/main" id="{2B161491-8BA2-8205-9384-B9F8D5AAE72E}"/>
              </a:ext>
            </a:extLst>
          </p:cNvPr>
          <p:cNvSpPr txBox="1"/>
          <p:nvPr/>
        </p:nvSpPr>
        <p:spPr>
          <a:xfrm>
            <a:off x="6103202" y="3336536"/>
            <a:ext cx="6073189" cy="338554"/>
          </a:xfrm>
          <a:prstGeom prst="rect">
            <a:avLst/>
          </a:prstGeom>
          <a:noFill/>
        </p:spPr>
        <p:txBody>
          <a:bodyPr wrap="square">
            <a:spAutoFit/>
          </a:bodyPr>
          <a:lstStyle/>
          <a:p>
            <a:pPr marL="0" lvl="2">
              <a:defRPr/>
            </a:pPr>
            <a:r>
              <a:rPr kumimoji="0" lang="fr-CA" sz="16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Placer les données probantes au </a:t>
            </a:r>
            <a:r>
              <a:rPr kumimoji="0" lang="fr-CA" sz="16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coeur</a:t>
            </a:r>
            <a:r>
              <a:rPr kumimoji="0" lang="fr-CA" sz="16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de la vie quotidienne</a:t>
            </a:r>
          </a:p>
        </p:txBody>
      </p:sp>
      <p:sp>
        <p:nvSpPr>
          <p:cNvPr id="26" name="TextBox 25">
            <a:extLst>
              <a:ext uri="{FF2B5EF4-FFF2-40B4-BE49-F238E27FC236}">
                <a16:creationId xmlns:a16="http://schemas.microsoft.com/office/drawing/2014/main" id="{B86CAE1C-CC0C-A55E-B969-F1F1A8A1E154}"/>
              </a:ext>
            </a:extLst>
          </p:cNvPr>
          <p:cNvSpPr txBox="1"/>
          <p:nvPr/>
        </p:nvSpPr>
        <p:spPr>
          <a:xfrm>
            <a:off x="4583430" y="3812747"/>
            <a:ext cx="7585433" cy="2754600"/>
          </a:xfrm>
          <a:prstGeom prst="rect">
            <a:avLst/>
          </a:prstGeom>
          <a:noFill/>
        </p:spPr>
        <p:txBody>
          <a:bodyPr wrap="square">
            <a:spAutoFit/>
          </a:bodyPr>
          <a:lstStyle/>
          <a:p>
            <a:pPr marL="177800" marR="0" lvl="0" algn="l" defTabSz="609585" rtl="0" eaLnBrk="1" fontAlgn="auto" latinLnBrk="0" hangingPunct="1">
              <a:lnSpc>
                <a:spcPct val="100000"/>
              </a:lnSpc>
              <a:spcBef>
                <a:spcPts val="0"/>
              </a:spcBef>
              <a:spcAft>
                <a:spcPts val="0"/>
              </a:spcAft>
              <a:buClrTx/>
              <a:buSzTx/>
              <a:tabLst/>
              <a:defRPr/>
            </a:pPr>
            <a:r>
              <a:rPr lang="fr-CA" sz="1700" dirty="0">
                <a:solidFill>
                  <a:srgbClr val="254776"/>
                </a:solidFill>
                <a:latin typeface="Arial" panose="020B0604020202020204" pitchFamily="34" charset="0"/>
                <a:cs typeface="Arial" panose="020B0604020202020204" pitchFamily="34" charset="0"/>
              </a:rPr>
              <a:t>Ces trois priorités reposent sur la reconnaissance croissante de la manière dont les données probantes peuvent être utilisées pour relever les défis sociétaux </a:t>
            </a:r>
            <a:r>
              <a:rPr lang="fr-CA" sz="1300" dirty="0">
                <a:solidFill>
                  <a:srgbClr val="254776"/>
                </a:solidFill>
                <a:latin typeface="Arial" panose="020B0604020202020204" pitchFamily="34" charset="0"/>
                <a:cs typeface="Arial" panose="020B0604020202020204" pitchFamily="34" charset="0"/>
              </a:rPr>
              <a:t>(ainsi que sur les nombreux efforts nécessaires pour soutenir les citoyens)</a:t>
            </a:r>
          </a:p>
          <a:p>
            <a:pPr marL="177800" marR="0" lvl="0" algn="l" defTabSz="609585" rtl="0" eaLnBrk="1" fontAlgn="auto" latinLnBrk="0" hangingPunct="1">
              <a:lnSpc>
                <a:spcPct val="100000"/>
              </a:lnSpc>
              <a:spcBef>
                <a:spcPts val="0"/>
              </a:spcBef>
              <a:spcAft>
                <a:spcPts val="0"/>
              </a:spcAft>
              <a:buClrTx/>
              <a:buSzTx/>
              <a:tabLst/>
              <a:defRPr/>
            </a:pPr>
            <a:endParaRPr lang="fr-CA" sz="6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r>
              <a:rPr lang="fr-CA" sz="1100" dirty="0">
                <a:solidFill>
                  <a:srgbClr val="254776"/>
                </a:solidFill>
                <a:latin typeface="Arial" panose="020B0604020202020204" pitchFamily="34" charset="0"/>
                <a:cs typeface="Arial" panose="020B0604020202020204" pitchFamily="34" charset="0"/>
              </a:rPr>
              <a:t>Répondre aux questions des décideurs avec la bonne combinaison de types de données probantes (vs certaines formes de données probantes)</a:t>
            </a:r>
            <a:endParaRPr lang="fr-CA" sz="1100" b="1" dirty="0">
              <a:solidFill>
                <a:srgbClr val="254776"/>
              </a:solidFill>
              <a:latin typeface="Arial" panose="020B0604020202020204" pitchFamily="34" charset="0"/>
              <a:cs typeface="Arial" panose="020B0604020202020204" pitchFamily="34" charset="0"/>
              <a:sym typeface="Wingdings" panose="05000000000000000000" pitchFamily="2" charset="2"/>
            </a:endParaRPr>
          </a:p>
          <a:p>
            <a:pPr marL="719138" lvl="1" indent="-271463">
              <a:buFont typeface="Courier New" panose="02070309020205020404" pitchFamily="49" charset="0"/>
              <a:buChar char="o"/>
              <a:defRPr/>
            </a:pPr>
            <a:r>
              <a:rPr lang="fr-CA" sz="1100" dirty="0">
                <a:solidFill>
                  <a:srgbClr val="254776"/>
                </a:solidFill>
                <a:latin typeface="Arial" panose="020B0604020202020204" pitchFamily="34" charset="0"/>
                <a:cs typeface="Arial" panose="020B0604020202020204" pitchFamily="34" charset="0"/>
              </a:rPr>
              <a:t>Faire correspondre les types de données probantes locales à la bonne étape du processus décisionnel</a:t>
            </a:r>
          </a:p>
          <a:p>
            <a:pPr marL="719138" lvl="1" indent="-271463">
              <a:buFont typeface="Courier New" panose="02070309020205020404" pitchFamily="49" charset="0"/>
              <a:buChar char="o"/>
              <a:defRPr/>
            </a:pPr>
            <a:r>
              <a:rPr lang="fr-CA" sz="1100" dirty="0">
                <a:solidFill>
                  <a:srgbClr val="254776"/>
                </a:solidFill>
                <a:latin typeface="Arial" panose="020B0604020202020204" pitchFamily="34" charset="0"/>
                <a:cs typeface="Arial" panose="020B0604020202020204" pitchFamily="34" charset="0"/>
              </a:rPr>
              <a:t>Combiner les données probantes locales (ce qui a été appris dans notre pays) et les données probantes mondiales (ce qui a été appris dans le monde entier, y compris la façon dont cela varie selon les groupes et les contextes). ce dernier étant activé par l'architecture mondiale des preuves (par exemple, Campbell et Cochrane)</a:t>
            </a:r>
          </a:p>
          <a:p>
            <a:pPr marL="463550" indent="-285750">
              <a:buFont typeface="Arial" panose="020B0604020202020204" pitchFamily="34" charset="0"/>
              <a:buChar char="•"/>
              <a:defRPr/>
            </a:pPr>
            <a:r>
              <a:rPr lang="fr-CA" sz="1100" dirty="0">
                <a:solidFill>
                  <a:srgbClr val="254776"/>
                </a:solidFill>
                <a:latin typeface="Arial" panose="020B0604020202020204" pitchFamily="34" charset="0"/>
                <a:cs typeface="Arial" panose="020B0604020202020204" pitchFamily="34" charset="0"/>
                <a:sym typeface="Wingdings" panose="05000000000000000000" pitchFamily="2" charset="2"/>
              </a:rPr>
              <a:t>Intégrer des données probantes dans des cycles d'apprentissage et d'amélioration rapides</a:t>
            </a:r>
          </a:p>
          <a:p>
            <a:pPr marL="463550" indent="-285750">
              <a:buFont typeface="Arial" panose="020B0604020202020204" pitchFamily="34" charset="0"/>
              <a:buChar char="•"/>
              <a:defRPr/>
            </a:pPr>
            <a:r>
              <a:rPr lang="fr-CA" sz="1100" dirty="0">
                <a:solidFill>
                  <a:srgbClr val="254776"/>
                </a:solidFill>
                <a:latin typeface="Arial" panose="020B0604020202020204" pitchFamily="34" charset="0"/>
                <a:cs typeface="Arial" panose="020B0604020202020204" pitchFamily="34" charset="0"/>
                <a:sym typeface="Wingdings" panose="05000000000000000000" pitchFamily="2" charset="2"/>
              </a:rPr>
              <a:t>Utiliser les « meilleures données probantes » (par opposition à « autres choses »)</a:t>
            </a:r>
          </a:p>
          <a:p>
            <a:pPr marL="463550" indent="-285750">
              <a:buFont typeface="Arial" panose="020B0604020202020204" pitchFamily="34" charset="0"/>
              <a:buChar char="•"/>
              <a:defRPr/>
            </a:pPr>
            <a:endParaRPr kumimoji="0" lang="fr-CA" sz="13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buFont typeface="Courier New" panose="02070309020205020404" pitchFamily="49" charset="0"/>
              <a:buChar char="o"/>
              <a:defRPr/>
            </a:pPr>
            <a:endParaRPr kumimoji="0" lang="fr-CA" sz="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p:txBody>
      </p:sp>
      <p:sp>
        <p:nvSpPr>
          <p:cNvPr id="27" name="TextBox 26">
            <a:extLst>
              <a:ext uri="{FF2B5EF4-FFF2-40B4-BE49-F238E27FC236}">
                <a16:creationId xmlns:a16="http://schemas.microsoft.com/office/drawing/2014/main" id="{BAB6C1DA-1361-8BB5-3444-A91A2EEBB836}"/>
              </a:ext>
            </a:extLst>
          </p:cNvPr>
          <p:cNvSpPr txBox="1"/>
          <p:nvPr/>
        </p:nvSpPr>
        <p:spPr>
          <a:xfrm>
            <a:off x="-155843" y="1336650"/>
            <a:ext cx="5181713" cy="2585323"/>
          </a:xfrm>
          <a:prstGeom prst="rect">
            <a:avLst/>
          </a:prstGeom>
          <a:noFill/>
        </p:spPr>
        <p:txBody>
          <a:bodyPr wrap="square">
            <a:spAutoFit/>
          </a:bodyPr>
          <a:lstStyle/>
          <a:p>
            <a:pPr marL="177800">
              <a:defRPr/>
            </a:pPr>
            <a:r>
              <a:rPr lang="fr-CA" sz="1700" dirty="0">
                <a:solidFill>
                  <a:srgbClr val="254776"/>
                </a:solidFill>
                <a:latin typeface="Arial" panose="020B0604020202020204" pitchFamily="34" charset="0"/>
                <a:cs typeface="Arial" panose="020B0604020202020204" pitchFamily="34" charset="0"/>
              </a:rPr>
              <a:t>Un an après la publication du rapport</a:t>
            </a:r>
            <a:r>
              <a:rPr lang="fr-CA" sz="1300" dirty="0">
                <a:solidFill>
                  <a:srgbClr val="254776"/>
                </a:solidFill>
                <a:latin typeface="Arial" panose="020B0604020202020204" pitchFamily="34" charset="0"/>
                <a:cs typeface="Arial" panose="020B0604020202020204" pitchFamily="34" charset="0"/>
              </a:rPr>
              <a:t> (qui est désormais disponible en sept langues et en plusieurs formats)</a:t>
            </a:r>
          </a:p>
          <a:p>
            <a:pPr marL="463550" marR="0" lvl="0" indent="-285750"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Alors que les décideurs gouvernementaux de certains pays (comme les nouveaux élus dans certains pays d’Amérique latine) sont ouverts à de nouvelles approches pour la prise de décision et l’utilisation des données probantes, de nombreux décideurs, leaders organisationnels et professionnels sont largement revenus aux approches </a:t>
            </a:r>
            <a:r>
              <a:rPr kumimoji="0" lang="fr-CA" sz="11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pré-pandémiques</a:t>
            </a:r>
            <a:r>
              <a:rPr kumimoji="0" lang="fr-CA"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a:t>
            </a:r>
          </a:p>
          <a:p>
            <a:pPr marL="463550" marR="0" lvl="0" indent="-285750"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Bien que certains bailleurs de fonds et certains producteurs de données probantes aient piloté des mécanismes de coordination, de nombreux producteurs de données probantes continuent de fonctionner sans coordination et de produire beaucoup de gaspillage en recherche </a:t>
            </a:r>
          </a:p>
          <a:p>
            <a:pPr marL="463550" marR="0" lvl="0" indent="-285750"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Et bien que de nombreux citoyens soient devenus plus conscients de la valeur potentielle des données probantes, beaucoup d’autres sont devenus plus méfiants à l’égard des décideurs et des données probantes</a:t>
            </a:r>
          </a:p>
        </p:txBody>
      </p:sp>
      <p:sp>
        <p:nvSpPr>
          <p:cNvPr id="28" name="TextBox 27">
            <a:extLst>
              <a:ext uri="{FF2B5EF4-FFF2-40B4-BE49-F238E27FC236}">
                <a16:creationId xmlns:a16="http://schemas.microsoft.com/office/drawing/2014/main" id="{773BE55B-B361-7D8B-ED83-F9265E905027}"/>
              </a:ext>
            </a:extLst>
          </p:cNvPr>
          <p:cNvSpPr txBox="1"/>
          <p:nvPr/>
        </p:nvSpPr>
        <p:spPr>
          <a:xfrm>
            <a:off x="-182603" y="4044888"/>
            <a:ext cx="5013534" cy="2062103"/>
          </a:xfrm>
          <a:prstGeom prst="rect">
            <a:avLst/>
          </a:prstGeom>
          <a:noFill/>
        </p:spPr>
        <p:txBody>
          <a:bodyPr wrap="square">
            <a:spAutoFit/>
          </a:bodyPr>
          <a:lstStyle/>
          <a:p>
            <a:pPr marL="177800" marR="0" lvl="0" indent="0" algn="l" defTabSz="609585" rtl="0" eaLnBrk="1" fontAlgn="auto" latinLnBrk="0" hangingPunct="1">
              <a:lnSpc>
                <a:spcPct val="100000"/>
              </a:lnSpc>
              <a:spcBef>
                <a:spcPts val="0"/>
              </a:spcBef>
              <a:spcAft>
                <a:spcPts val="0"/>
              </a:spcAft>
              <a:buClrTx/>
              <a:buSzTx/>
              <a:buFontTx/>
              <a:buNone/>
              <a:tabLst/>
              <a:defRPr/>
            </a:pPr>
            <a:r>
              <a:rPr lang="fr-CA" sz="1700" dirty="0">
                <a:solidFill>
                  <a:srgbClr val="254776"/>
                </a:solidFill>
                <a:latin typeface="Arial" panose="020B0604020202020204" pitchFamily="34" charset="0"/>
                <a:cs typeface="Arial" panose="020B0604020202020204" pitchFamily="34" charset="0"/>
              </a:rPr>
              <a:t>Cette (première) mise à jour annuelle porte sur trois priorités de mise en œuvre </a:t>
            </a:r>
          </a:p>
          <a:p>
            <a:pPr marL="177800" marR="0" lvl="0" algn="l" defTabSz="609585" rtl="0" eaLnBrk="1" fontAlgn="auto" latinLnBrk="0" hangingPunct="1">
              <a:lnSpc>
                <a:spcPct val="100000"/>
              </a:lnSpc>
              <a:spcBef>
                <a:spcPts val="0"/>
              </a:spcBef>
              <a:spcAft>
                <a:spcPts val="0"/>
              </a:spcAft>
              <a:buClrTx/>
              <a:buSzTx/>
              <a:tabLst/>
              <a:defRPr/>
            </a:pPr>
            <a:endParaRPr lang="fr-CA" sz="600" dirty="0">
              <a:solidFill>
                <a:srgbClr val="254776"/>
              </a:solidFill>
              <a:latin typeface="Arial" panose="020B0604020202020204" pitchFamily="34" charset="0"/>
              <a:cs typeface="Arial" panose="020B0604020202020204" pitchFamily="34" charset="0"/>
            </a:endParaRPr>
          </a:p>
          <a:p>
            <a:pPr marL="463550" marR="0" lvl="0" indent="-285750"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dirty="0">
                <a:solidFill>
                  <a:srgbClr val="254776"/>
                </a:solidFill>
                <a:latin typeface="Arial" panose="020B0604020202020204" pitchFamily="34" charset="0"/>
                <a:cs typeface="Arial" panose="020B0604020202020204" pitchFamily="34" charset="0"/>
              </a:rPr>
              <a:t>Convenues en partenariat avec les producteurs des deux autres rapports mondiaux publiés sur ce sujet au cours des 18 derniers mois (Cochrane </a:t>
            </a:r>
            <a:r>
              <a:rPr lang="fr-CA" sz="1100" dirty="0" err="1">
                <a:solidFill>
                  <a:srgbClr val="254776"/>
                </a:solidFill>
                <a:latin typeface="Arial" panose="020B0604020202020204" pitchFamily="34" charset="0"/>
                <a:cs typeface="Arial" panose="020B0604020202020204" pitchFamily="34" charset="0"/>
              </a:rPr>
              <a:t>Convenes</a:t>
            </a:r>
            <a:r>
              <a:rPr lang="fr-CA" sz="1100" dirty="0">
                <a:solidFill>
                  <a:srgbClr val="254776"/>
                </a:solidFill>
                <a:latin typeface="Arial" panose="020B0604020202020204" pitchFamily="34" charset="0"/>
                <a:cs typeface="Arial" panose="020B0604020202020204" pitchFamily="34" charset="0"/>
              </a:rPr>
              <a:t> et Global </a:t>
            </a:r>
            <a:r>
              <a:rPr lang="fr-CA" sz="1100" dirty="0" err="1">
                <a:solidFill>
                  <a:srgbClr val="254776"/>
                </a:solidFill>
                <a:latin typeface="Arial" panose="020B0604020202020204" pitchFamily="34" charset="0"/>
                <a:cs typeface="Arial" panose="020B0604020202020204" pitchFamily="34" charset="0"/>
              </a:rPr>
              <a:t>Evidence</a:t>
            </a:r>
            <a:r>
              <a:rPr lang="fr-CA" sz="1100" dirty="0">
                <a:solidFill>
                  <a:srgbClr val="254776"/>
                </a:solidFill>
                <a:latin typeface="Arial" panose="020B0604020202020204" pitchFamily="34" charset="0"/>
                <a:cs typeface="Arial" panose="020B0604020202020204" pitchFamily="34" charset="0"/>
              </a:rPr>
              <a:t>-to-Policy </a:t>
            </a:r>
            <a:r>
              <a:rPr lang="fr-CA" sz="1100" dirty="0" err="1">
                <a:solidFill>
                  <a:srgbClr val="254776"/>
                </a:solidFill>
                <a:latin typeface="Arial" panose="020B0604020202020204" pitchFamily="34" charset="0"/>
                <a:cs typeface="Arial" panose="020B0604020202020204" pitchFamily="34" charset="0"/>
              </a:rPr>
              <a:t>Summit</a:t>
            </a:r>
            <a:r>
              <a:rPr lang="fr-CA" sz="1100" dirty="0">
                <a:solidFill>
                  <a:srgbClr val="254776"/>
                </a:solidFill>
                <a:latin typeface="Arial" panose="020B0604020202020204" pitchFamily="34" charset="0"/>
                <a:cs typeface="Arial" panose="020B0604020202020204" pitchFamily="34" charset="0"/>
              </a:rPr>
              <a:t>) </a:t>
            </a:r>
          </a:p>
          <a:p>
            <a:pPr marL="463550" marR="0" lvl="0" indent="-285750"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dirty="0">
                <a:solidFill>
                  <a:srgbClr val="254776"/>
                </a:solidFill>
                <a:latin typeface="Arial" panose="020B0604020202020204" pitchFamily="34" charset="0"/>
                <a:cs typeface="Arial" panose="020B0604020202020204" pitchFamily="34" charset="0"/>
              </a:rPr>
              <a:t>Traitées avec le soutien du Conseil de mise en œuvre de la Commission sur les données probantes et de trois autres groupes (voir </a:t>
            </a:r>
            <a:r>
              <a:rPr lang="fr-CA" sz="1100" b="1" dirty="0">
                <a:solidFill>
                  <a:srgbClr val="254776"/>
                </a:solidFill>
                <a:latin typeface="Arial" panose="020B0604020202020204" pitchFamily="34" charset="0"/>
                <a:cs typeface="Arial" panose="020B0604020202020204" pitchFamily="34" charset="0"/>
              </a:rPr>
              <a:t>annexe 1</a:t>
            </a:r>
            <a:r>
              <a:rPr lang="fr-CA" sz="1100" dirty="0">
                <a:solidFill>
                  <a:srgbClr val="254776"/>
                </a:solidFill>
                <a:latin typeface="Arial" panose="020B0604020202020204" pitchFamily="34" charset="0"/>
                <a:cs typeface="Arial" panose="020B0604020202020204" pitchFamily="34" charset="0"/>
              </a:rPr>
              <a:t>)</a:t>
            </a:r>
          </a:p>
          <a:p>
            <a:pPr marL="463550" marR="0" lvl="0" indent="-285750"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dirty="0">
                <a:solidFill>
                  <a:srgbClr val="254776"/>
                </a:solidFill>
                <a:latin typeface="Arial" panose="020B0604020202020204" pitchFamily="34" charset="0"/>
                <a:cs typeface="Arial" panose="020B0604020202020204" pitchFamily="34" charset="0"/>
              </a:rPr>
              <a:t>Les priorités couvrent 20 des 24 recommandations de la Commission sur les données probantes (voir </a:t>
            </a:r>
            <a:r>
              <a:rPr lang="fr-CA" sz="1100" b="1" dirty="0">
                <a:solidFill>
                  <a:srgbClr val="254776"/>
                </a:solidFill>
                <a:latin typeface="Arial" panose="020B0604020202020204" pitchFamily="34" charset="0"/>
                <a:cs typeface="Arial" panose="020B0604020202020204" pitchFamily="34" charset="0"/>
              </a:rPr>
              <a:t>annexe 2</a:t>
            </a:r>
            <a:r>
              <a:rPr lang="fr-CA" sz="1100" dirty="0">
                <a:solidFill>
                  <a:srgbClr val="254776"/>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269957986"/>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40437</TotalTime>
  <Words>424</Words>
  <Application>Microsoft Macintosh PowerPoint</Application>
  <PresentationFormat>Widescreen</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Courier New</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354</cp:revision>
  <cp:lastPrinted>2017-06-06T20:04:49Z</cp:lastPrinted>
  <dcterms:created xsi:type="dcterms:W3CDTF">2017-04-21T15:41:45Z</dcterms:created>
  <dcterms:modified xsi:type="dcterms:W3CDTF">2023-02-16T18:55:37Z</dcterms:modified>
</cp:coreProperties>
</file>