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sldIdLst>
    <p:sldId id="1071" r:id="rId2"/>
    <p:sldId id="1019" r:id="rId3"/>
    <p:sldId id="1097" r:id="rId4"/>
    <p:sldId id="1098" r:id="rId5"/>
    <p:sldId id="1023" r:id="rId6"/>
    <p:sldId id="1066" r:id="rId7"/>
    <p:sldId id="1060" r:id="rId8"/>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2129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0268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65339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3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5</a:t>
            </a:fld>
            <a:endParaRPr lang="en-US" dirty="0"/>
          </a:p>
        </p:txBody>
      </p:sp>
    </p:spTree>
    <p:extLst>
      <p:ext uri="{BB962C8B-B14F-4D97-AF65-F5344CB8AC3E}">
        <p14:creationId xmlns:p14="http://schemas.microsoft.com/office/powerpoint/2010/main" val="1563899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768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9058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0.emf"/><Relationship Id="rId7" Type="http://schemas.openxmlformats.org/officeDocument/2006/relationships/image" Target="../media/image17.png"/><Relationship Id="rId12"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6.png"/><Relationship Id="rId10" Type="http://schemas.openxmlformats.org/officeDocument/2006/relationships/image" Target="../media/image23.png"/><Relationship Id="rId4" Type="http://schemas.openxmlformats.org/officeDocument/2006/relationships/image" Target="../media/image21.png"/><Relationship Id="rId9" Type="http://schemas.openxmlformats.org/officeDocument/2006/relationships/image" Target="../media/image22.pn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6.png"/><Relationship Id="rId7" Type="http://schemas.openxmlformats.org/officeDocument/2006/relationships/image" Target="../media/image27.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7.png"/><Relationship Id="rId11" Type="http://schemas.openxmlformats.org/officeDocument/2006/relationships/image" Target="../media/image29.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9.png"/><Relationship Id="rId9" Type="http://schemas.openxmlformats.org/officeDocument/2006/relationships/image" Target="../media/image28.png"/></Relationships>
</file>

<file path=ppt/slides/_rels/slide5.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8.png"/><Relationship Id="rId4" Type="http://schemas.openxmlformats.org/officeDocument/2006/relationships/image" Target="../media/image29.png"/></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21.png"/><Relationship Id="rId7" Type="http://schemas.openxmlformats.org/officeDocument/2006/relationships/image" Target="../media/image28.png"/><Relationship Id="rId12"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8.png"/><Relationship Id="rId11" Type="http://schemas.openxmlformats.org/officeDocument/2006/relationships/image" Target="../media/image22.png"/><Relationship Id="rId5" Type="http://schemas.openxmlformats.org/officeDocument/2006/relationships/image" Target="../media/image17.png"/><Relationship Id="rId10" Type="http://schemas.openxmlformats.org/officeDocument/2006/relationships/image" Target="../media/image29.png"/><Relationship Id="rId4" Type="http://schemas.openxmlformats.org/officeDocument/2006/relationships/image" Target="../media/image16.png"/><Relationship Id="rId9" Type="http://schemas.openxmlformats.org/officeDocument/2006/relationships/image" Target="../media/image27.png"/></Relationships>
</file>

<file path=ppt/slides/_rels/slide7.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26.png"/><Relationship Id="rId7" Type="http://schemas.openxmlformats.org/officeDocument/2006/relationships/image" Target="../media/image34.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33.png"/><Relationship Id="rId5" Type="http://schemas.openxmlformats.org/officeDocument/2006/relationships/image" Target="../media/image28.png"/><Relationship Id="rId10" Type="http://schemas.openxmlformats.org/officeDocument/2006/relationships/image" Target="../media/image37.png"/><Relationship Id="rId4" Type="http://schemas.openxmlformats.org/officeDocument/2006/relationships/image" Target="../media/image32.png"/><Relationship Id="rId9"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4">
            <a:extLst>
              <a:ext uri="{FF2B5EF4-FFF2-40B4-BE49-F238E27FC236}">
                <a16:creationId xmlns:a16="http://schemas.microsoft.com/office/drawing/2014/main" id="{84EECF26-E903-39C5-DC35-C5602C649EA3}"/>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endParaRPr lang="fr-CA" kern="0" dirty="0">
              <a:solidFill>
                <a:srgbClr val="FF0000"/>
              </a:solidFill>
              <a:latin typeface="Arial"/>
              <a:cs typeface="Arial" panose="020B0604020202020204" pitchFamily="34" charset="0"/>
              <a:sym typeface="Arial"/>
            </a:endParaRPr>
          </a:p>
        </p:txBody>
      </p:sp>
      <p:pic>
        <p:nvPicPr>
          <p:cNvPr id="20" name="Picture 19">
            <a:extLst>
              <a:ext uri="{FF2B5EF4-FFF2-40B4-BE49-F238E27FC236}">
                <a16:creationId xmlns:a16="http://schemas.microsoft.com/office/drawing/2014/main" id="{4D69451A-716E-7A07-90FC-CEC9F8FB09CA}"/>
              </a:ext>
            </a:extLst>
          </p:cNvPr>
          <p:cNvPicPr>
            <a:picLocks noChangeAspect="1"/>
          </p:cNvPicPr>
          <p:nvPr/>
        </p:nvPicPr>
        <p:blipFill>
          <a:blip r:embed="rId3">
            <a:alphaModFix amt="70000"/>
          </a:blip>
          <a:stretch>
            <a:fillRect/>
          </a:stretch>
        </p:blipFill>
        <p:spPr>
          <a:xfrm>
            <a:off x="5379005" y="1279871"/>
            <a:ext cx="6539191" cy="860950"/>
          </a:xfrm>
          <a:prstGeom prst="rect">
            <a:avLst/>
          </a:prstGeom>
        </p:spPr>
      </p:pic>
      <p:grpSp>
        <p:nvGrpSpPr>
          <p:cNvPr id="7" name="Group 6">
            <a:extLst>
              <a:ext uri="{FF2B5EF4-FFF2-40B4-BE49-F238E27FC236}">
                <a16:creationId xmlns:a16="http://schemas.microsoft.com/office/drawing/2014/main" id="{E31F2443-206B-90B3-7437-EE8D95BE5A20}"/>
              </a:ext>
            </a:extLst>
          </p:cNvPr>
          <p:cNvGrpSpPr/>
          <p:nvPr/>
        </p:nvGrpSpPr>
        <p:grpSpPr>
          <a:xfrm>
            <a:off x="5253921" y="1297243"/>
            <a:ext cx="810042" cy="828000"/>
            <a:chOff x="6046400" y="1267766"/>
            <a:chExt cx="867191" cy="867191"/>
          </a:xfrm>
        </p:grpSpPr>
        <p:sp>
          <p:nvSpPr>
            <p:cNvPr id="6" name="Oval 5">
              <a:extLst>
                <a:ext uri="{FF2B5EF4-FFF2-40B4-BE49-F238E27FC236}">
                  <a16:creationId xmlns:a16="http://schemas.microsoft.com/office/drawing/2014/main" id="{A4EA6E5F-DCE4-06C3-836C-B87415E20038}"/>
                </a:ext>
              </a:extLst>
            </p:cNvPr>
            <p:cNvSpPr/>
            <p:nvPr/>
          </p:nvSpPr>
          <p:spPr>
            <a:xfrm>
              <a:off x="6070865" y="1304422"/>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11" name="Picture 10" descr="Icon&#10;&#10;Description automatically generated">
              <a:extLst>
                <a:ext uri="{FF2B5EF4-FFF2-40B4-BE49-F238E27FC236}">
                  <a16:creationId xmlns:a16="http://schemas.microsoft.com/office/drawing/2014/main" id="{C6B5EE84-50D7-EAC8-B710-F0E8C8401528}"/>
                </a:ext>
              </a:extLst>
            </p:cNvPr>
            <p:cNvPicPr>
              <a:picLocks noChangeAspect="1"/>
            </p:cNvPicPr>
            <p:nvPr/>
          </p:nvPicPr>
          <p:blipFill>
            <a:blip r:embed="rId4">
              <a:alphaModFix amt="70000"/>
            </a:blip>
            <a:stretch>
              <a:fillRect/>
            </a:stretch>
          </p:blipFill>
          <p:spPr>
            <a:xfrm>
              <a:off x="6046400" y="1267766"/>
              <a:ext cx="867191" cy="867191"/>
            </a:xfrm>
            <a:prstGeom prst="rect">
              <a:avLst/>
            </a:prstGeom>
          </p:spPr>
        </p:pic>
      </p:grpSp>
      <p:pic>
        <p:nvPicPr>
          <p:cNvPr id="22" name="Picture 21">
            <a:extLst>
              <a:ext uri="{FF2B5EF4-FFF2-40B4-BE49-F238E27FC236}">
                <a16:creationId xmlns:a16="http://schemas.microsoft.com/office/drawing/2014/main" id="{E05D0F81-2C46-AE39-F7A1-ED32EEA3E1CD}"/>
              </a:ext>
            </a:extLst>
          </p:cNvPr>
          <p:cNvPicPr>
            <a:picLocks noChangeAspect="1"/>
          </p:cNvPicPr>
          <p:nvPr/>
        </p:nvPicPr>
        <p:blipFill>
          <a:blip r:embed="rId5">
            <a:alphaModFix amt="70000"/>
          </a:blip>
          <a:stretch>
            <a:fillRect/>
          </a:stretch>
        </p:blipFill>
        <p:spPr>
          <a:xfrm>
            <a:off x="5379005" y="2185269"/>
            <a:ext cx="6539191" cy="860950"/>
          </a:xfrm>
          <a:prstGeom prst="rect">
            <a:avLst/>
          </a:prstGeom>
        </p:spPr>
      </p:pic>
      <p:grpSp>
        <p:nvGrpSpPr>
          <p:cNvPr id="16" name="Group 15">
            <a:extLst>
              <a:ext uri="{FF2B5EF4-FFF2-40B4-BE49-F238E27FC236}">
                <a16:creationId xmlns:a16="http://schemas.microsoft.com/office/drawing/2014/main" id="{57BD695F-B1D3-91AD-93A1-9A8A2BFB2393}"/>
              </a:ext>
            </a:extLst>
          </p:cNvPr>
          <p:cNvGrpSpPr/>
          <p:nvPr/>
        </p:nvGrpSpPr>
        <p:grpSpPr>
          <a:xfrm>
            <a:off x="5253923" y="2191000"/>
            <a:ext cx="808287" cy="826206"/>
            <a:chOff x="6914218" y="2244051"/>
            <a:chExt cx="865312" cy="865312"/>
          </a:xfrm>
        </p:grpSpPr>
        <p:sp>
          <p:nvSpPr>
            <p:cNvPr id="9" name="Oval 8">
              <a:extLst>
                <a:ext uri="{FF2B5EF4-FFF2-40B4-BE49-F238E27FC236}">
                  <a16:creationId xmlns:a16="http://schemas.microsoft.com/office/drawing/2014/main" id="{3BFC5963-F3EE-8DDE-1279-520E6B654EF7}"/>
                </a:ext>
              </a:extLst>
            </p:cNvPr>
            <p:cNvSpPr/>
            <p:nvPr/>
          </p:nvSpPr>
          <p:spPr>
            <a:xfrm>
              <a:off x="6948455" y="2282949"/>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14" name="Picture 13" descr="A picture containing icon&#10;&#10;Description automatically generated">
              <a:extLst>
                <a:ext uri="{FF2B5EF4-FFF2-40B4-BE49-F238E27FC236}">
                  <a16:creationId xmlns:a16="http://schemas.microsoft.com/office/drawing/2014/main" id="{5EAF6142-4A51-23C7-88FC-3876F9FC8777}"/>
                </a:ext>
              </a:extLst>
            </p:cNvPr>
            <p:cNvPicPr>
              <a:picLocks noChangeAspect="1"/>
            </p:cNvPicPr>
            <p:nvPr/>
          </p:nvPicPr>
          <p:blipFill>
            <a:blip r:embed="rId6">
              <a:alphaModFix amt="70000"/>
            </a:blip>
            <a:stretch>
              <a:fillRect/>
            </a:stretch>
          </p:blipFill>
          <p:spPr>
            <a:xfrm>
              <a:off x="6914218" y="2244051"/>
              <a:ext cx="865312" cy="865312"/>
            </a:xfrm>
            <a:prstGeom prst="rect">
              <a:avLst/>
            </a:prstGeom>
          </p:spPr>
        </p:pic>
      </p:grpSp>
      <p:pic>
        <p:nvPicPr>
          <p:cNvPr id="24" name="Picture 23">
            <a:extLst>
              <a:ext uri="{FF2B5EF4-FFF2-40B4-BE49-F238E27FC236}">
                <a16:creationId xmlns:a16="http://schemas.microsoft.com/office/drawing/2014/main" id="{B03C815F-EE80-34D8-AF91-D7083833D767}"/>
              </a:ext>
            </a:extLst>
          </p:cNvPr>
          <p:cNvPicPr>
            <a:picLocks noChangeAspect="1"/>
          </p:cNvPicPr>
          <p:nvPr/>
        </p:nvPicPr>
        <p:blipFill>
          <a:blip r:embed="rId7">
            <a:alphaModFix amt="70000"/>
          </a:blip>
          <a:stretch>
            <a:fillRect/>
          </a:stretch>
        </p:blipFill>
        <p:spPr>
          <a:xfrm>
            <a:off x="5379005" y="3096577"/>
            <a:ext cx="6539191" cy="860950"/>
          </a:xfrm>
          <a:prstGeom prst="rect">
            <a:avLst/>
          </a:prstGeom>
        </p:spPr>
      </p:pic>
      <p:grpSp>
        <p:nvGrpSpPr>
          <p:cNvPr id="13" name="Group 12">
            <a:extLst>
              <a:ext uri="{FF2B5EF4-FFF2-40B4-BE49-F238E27FC236}">
                <a16:creationId xmlns:a16="http://schemas.microsoft.com/office/drawing/2014/main" id="{DD715887-9898-AA50-F3D9-3C84888C0E51}"/>
              </a:ext>
            </a:extLst>
          </p:cNvPr>
          <p:cNvGrpSpPr/>
          <p:nvPr/>
        </p:nvGrpSpPr>
        <p:grpSpPr>
          <a:xfrm>
            <a:off x="5253923" y="3090667"/>
            <a:ext cx="808287" cy="826206"/>
            <a:chOff x="5827319" y="2975790"/>
            <a:chExt cx="865312" cy="865312"/>
          </a:xfrm>
        </p:grpSpPr>
        <p:sp>
          <p:nvSpPr>
            <p:cNvPr id="12" name="Oval 11">
              <a:extLst>
                <a:ext uri="{FF2B5EF4-FFF2-40B4-BE49-F238E27FC236}">
                  <a16:creationId xmlns:a16="http://schemas.microsoft.com/office/drawing/2014/main" id="{44FBD33D-0ABA-B23F-7640-2A41F728DC64}"/>
                </a:ext>
              </a:extLst>
            </p:cNvPr>
            <p:cNvSpPr/>
            <p:nvPr/>
          </p:nvSpPr>
          <p:spPr>
            <a:xfrm>
              <a:off x="5863975" y="3012446"/>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17" name="Picture 16" descr="Icon&#10;&#10;Description automatically generated">
              <a:extLst>
                <a:ext uri="{FF2B5EF4-FFF2-40B4-BE49-F238E27FC236}">
                  <a16:creationId xmlns:a16="http://schemas.microsoft.com/office/drawing/2014/main" id="{3BC9797A-55D8-E310-B332-D1AAF40189EC}"/>
                </a:ext>
              </a:extLst>
            </p:cNvPr>
            <p:cNvPicPr>
              <a:picLocks noChangeAspect="1"/>
            </p:cNvPicPr>
            <p:nvPr/>
          </p:nvPicPr>
          <p:blipFill>
            <a:blip r:embed="rId8">
              <a:alphaModFix amt="70000"/>
            </a:blip>
            <a:stretch>
              <a:fillRect/>
            </a:stretch>
          </p:blipFill>
          <p:spPr>
            <a:xfrm>
              <a:off x="5827319" y="2975790"/>
              <a:ext cx="865312" cy="865312"/>
            </a:xfrm>
            <a:prstGeom prst="rect">
              <a:avLst/>
            </a:prstGeom>
          </p:spPr>
        </p:pic>
      </p:grpSp>
      <p:sp>
        <p:nvSpPr>
          <p:cNvPr id="15" name="TextBox 14">
            <a:extLst>
              <a:ext uri="{FF2B5EF4-FFF2-40B4-BE49-F238E27FC236}">
                <a16:creationId xmlns:a16="http://schemas.microsoft.com/office/drawing/2014/main" id="{39272B0A-76BF-3BD2-A564-0EDA2AA14A51}"/>
              </a:ext>
            </a:extLst>
          </p:cNvPr>
          <p:cNvSpPr txBox="1"/>
          <p:nvPr/>
        </p:nvSpPr>
        <p:spPr>
          <a:xfrm>
            <a:off x="6103203" y="1426045"/>
            <a:ext cx="6073189" cy="584775"/>
          </a:xfrm>
          <a:prstGeom prst="rect">
            <a:avLst/>
          </a:prstGeom>
          <a:noFill/>
        </p:spPr>
        <p:txBody>
          <a:bodyPr wrap="square">
            <a:spAutoFit/>
          </a:bodyPr>
          <a:lstStyle/>
          <a:p>
            <a:pPr marL="0" lvl="2">
              <a:defRPr/>
            </a:pPr>
            <a:r>
              <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Formaliser et renforcer les systèmes nationaux d'appui aux données probantes</a:t>
            </a:r>
          </a:p>
        </p:txBody>
      </p:sp>
      <p:sp>
        <p:nvSpPr>
          <p:cNvPr id="18" name="TextBox 17">
            <a:extLst>
              <a:ext uri="{FF2B5EF4-FFF2-40B4-BE49-F238E27FC236}">
                <a16:creationId xmlns:a16="http://schemas.microsoft.com/office/drawing/2014/main" id="{3BE27E99-23AC-A4ED-B15C-C07B5D909399}"/>
              </a:ext>
            </a:extLst>
          </p:cNvPr>
          <p:cNvSpPr txBox="1"/>
          <p:nvPr/>
        </p:nvSpPr>
        <p:spPr>
          <a:xfrm>
            <a:off x="267858" y="369428"/>
            <a:ext cx="6229350" cy="461665"/>
          </a:xfrm>
          <a:prstGeom prst="rect">
            <a:avLst/>
          </a:prstGeom>
          <a:noFill/>
        </p:spPr>
        <p:txBody>
          <a:bodyPr wrap="square">
            <a:spAutoFit/>
          </a:bodyPr>
          <a:lstStyle/>
          <a:p>
            <a:pPr defTabSz="914400" hangingPunct="0">
              <a:spcBef>
                <a:spcPts val="0"/>
              </a:spcBef>
              <a:defRPr/>
            </a:pPr>
            <a:r>
              <a:rPr lang="fr-CA" b="1" kern="0">
                <a:solidFill>
                  <a:srgbClr val="234776"/>
                </a:solidFill>
                <a:latin typeface="Arial"/>
                <a:cs typeface="Arial" panose="020B0604020202020204" pitchFamily="34" charset="0"/>
                <a:sym typeface="Arial"/>
              </a:rPr>
              <a:t>0</a:t>
            </a:r>
            <a:r>
              <a:rPr lang="fr-CA" b="1" u="none" kern="0">
                <a:solidFill>
                  <a:srgbClr val="234776"/>
                </a:solidFill>
                <a:latin typeface="Arial"/>
                <a:cs typeface="Arial" panose="020B0604020202020204" pitchFamily="34" charset="0"/>
                <a:sym typeface="Arial"/>
              </a:rPr>
              <a:t>.0</a:t>
            </a:r>
            <a:r>
              <a:rPr lang="fr-CA" u="none" kern="0">
                <a:solidFill>
                  <a:srgbClr val="234776"/>
                </a:solidFill>
                <a:latin typeface="Arial"/>
                <a:cs typeface="Arial" panose="020B0604020202020204" pitchFamily="34" charset="0"/>
                <a:sym typeface="Arial"/>
              </a:rPr>
              <a:t> Introduction</a:t>
            </a:r>
            <a:endParaRPr lang="fr-CA" kern="0" dirty="0">
              <a:solidFill>
                <a:srgbClr val="FF0000"/>
              </a:solidFill>
              <a:latin typeface="Arial"/>
              <a:cs typeface="Arial" panose="020B0604020202020204" pitchFamily="34" charset="0"/>
              <a:sym typeface="Arial"/>
            </a:endParaRPr>
          </a:p>
        </p:txBody>
      </p:sp>
      <p:sp>
        <p:nvSpPr>
          <p:cNvPr id="23" name="TextBox 22">
            <a:extLst>
              <a:ext uri="{FF2B5EF4-FFF2-40B4-BE49-F238E27FC236}">
                <a16:creationId xmlns:a16="http://schemas.microsoft.com/office/drawing/2014/main" id="{A6C012BB-9D77-2981-BC71-71230D0443C0}"/>
              </a:ext>
            </a:extLst>
          </p:cNvPr>
          <p:cNvSpPr txBox="1"/>
          <p:nvPr/>
        </p:nvSpPr>
        <p:spPr>
          <a:xfrm>
            <a:off x="6118811" y="2299805"/>
            <a:ext cx="6073189" cy="584775"/>
          </a:xfrm>
          <a:prstGeom prst="rect">
            <a:avLst/>
          </a:prstGeom>
          <a:noFill/>
        </p:spPr>
        <p:txBody>
          <a:bodyPr wrap="square">
            <a:spAutoFit/>
          </a:bodyPr>
          <a:lstStyle/>
          <a:p>
            <a:pPr marL="0" lvl="2">
              <a:defRPr/>
            </a:pPr>
            <a:r>
              <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Améliorer et tirer parti de l'architecture mondiale de données probantes</a:t>
            </a:r>
          </a:p>
        </p:txBody>
      </p:sp>
      <p:sp>
        <p:nvSpPr>
          <p:cNvPr id="25" name="TextBox 24">
            <a:extLst>
              <a:ext uri="{FF2B5EF4-FFF2-40B4-BE49-F238E27FC236}">
                <a16:creationId xmlns:a16="http://schemas.microsoft.com/office/drawing/2014/main" id="{2B161491-8BA2-8205-9384-B9F8D5AAE72E}"/>
              </a:ext>
            </a:extLst>
          </p:cNvPr>
          <p:cNvSpPr txBox="1"/>
          <p:nvPr/>
        </p:nvSpPr>
        <p:spPr>
          <a:xfrm>
            <a:off x="6103202" y="3336536"/>
            <a:ext cx="6073189" cy="338554"/>
          </a:xfrm>
          <a:prstGeom prst="rect">
            <a:avLst/>
          </a:prstGeom>
          <a:noFill/>
        </p:spPr>
        <p:txBody>
          <a:bodyPr wrap="square">
            <a:spAutoFit/>
          </a:bodyPr>
          <a:lstStyle/>
          <a:p>
            <a:pPr marL="0" lvl="2">
              <a:defRPr/>
            </a:pPr>
            <a:r>
              <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Placer les données probantes au </a:t>
            </a:r>
            <a:r>
              <a:rPr kumimoji="0" lang="fr-CA" sz="16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coeur</a:t>
            </a:r>
            <a:r>
              <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de la vie quotidienne</a:t>
            </a:r>
          </a:p>
        </p:txBody>
      </p:sp>
      <p:sp>
        <p:nvSpPr>
          <p:cNvPr id="26" name="TextBox 25">
            <a:extLst>
              <a:ext uri="{FF2B5EF4-FFF2-40B4-BE49-F238E27FC236}">
                <a16:creationId xmlns:a16="http://schemas.microsoft.com/office/drawing/2014/main" id="{B86CAE1C-CC0C-A55E-B969-F1F1A8A1E154}"/>
              </a:ext>
            </a:extLst>
          </p:cNvPr>
          <p:cNvSpPr txBox="1"/>
          <p:nvPr/>
        </p:nvSpPr>
        <p:spPr>
          <a:xfrm>
            <a:off x="4583430" y="3812747"/>
            <a:ext cx="7585433" cy="2754600"/>
          </a:xfrm>
          <a:prstGeom prst="rect">
            <a:avLst/>
          </a:prstGeom>
          <a:noFill/>
        </p:spPr>
        <p:txBody>
          <a:bodyPr wrap="square">
            <a:spAutoFit/>
          </a:bodyPr>
          <a:lstStyle/>
          <a:p>
            <a:pPr marL="177800" marR="0" lvl="0" algn="l" defTabSz="609585" rtl="0" eaLnBrk="1" fontAlgn="auto" latinLnBrk="0" hangingPunct="1">
              <a:lnSpc>
                <a:spcPct val="100000"/>
              </a:lnSpc>
              <a:spcBef>
                <a:spcPts val="0"/>
              </a:spcBef>
              <a:spcAft>
                <a:spcPts val="0"/>
              </a:spcAft>
              <a:buClrTx/>
              <a:buSzTx/>
              <a:tabLst/>
              <a:defRPr/>
            </a:pPr>
            <a:r>
              <a:rPr lang="fr-CA" sz="1700" dirty="0">
                <a:solidFill>
                  <a:srgbClr val="254776"/>
                </a:solidFill>
                <a:latin typeface="Arial" panose="020B0604020202020204" pitchFamily="34" charset="0"/>
                <a:cs typeface="Arial" panose="020B0604020202020204" pitchFamily="34" charset="0"/>
              </a:rPr>
              <a:t>Ces trois priorités reposent sur la reconnaissance croissante de la manière dont les données probantes peuvent être utilisées pour relever les défis sociétaux </a:t>
            </a:r>
            <a:r>
              <a:rPr lang="fr-CA" sz="1300" dirty="0">
                <a:solidFill>
                  <a:srgbClr val="254776"/>
                </a:solidFill>
                <a:latin typeface="Arial" panose="020B0604020202020204" pitchFamily="34" charset="0"/>
                <a:cs typeface="Arial" panose="020B0604020202020204" pitchFamily="34" charset="0"/>
              </a:rPr>
              <a:t>(ainsi que sur les nombreux efforts nécessaires pour soutenir les citoyens)</a:t>
            </a:r>
          </a:p>
          <a:p>
            <a:pPr marL="177800" marR="0" lvl="0" algn="l" defTabSz="609585" rtl="0" eaLnBrk="1" fontAlgn="auto" latinLnBrk="0" hangingPunct="1">
              <a:lnSpc>
                <a:spcPct val="100000"/>
              </a:lnSpc>
              <a:spcBef>
                <a:spcPts val="0"/>
              </a:spcBef>
              <a:spcAft>
                <a:spcPts val="0"/>
              </a:spcAft>
              <a:buClrTx/>
              <a:buSzTx/>
              <a:tabLst/>
              <a:defRPr/>
            </a:pPr>
            <a:endParaRPr lang="fr-CA" sz="6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Répondre aux questions des décideurs avec la bonne combinaison de types de données probantes (vs certaines formes de données probantes)</a:t>
            </a:r>
            <a:endParaRPr lang="fr-CA" sz="11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719138" lvl="1" indent="-271463">
              <a:buFont typeface="Courier New" panose="02070309020205020404" pitchFamily="49" charset="0"/>
              <a:buChar char="o"/>
              <a:defRPr/>
            </a:pPr>
            <a:r>
              <a:rPr lang="fr-CA" sz="1100" dirty="0">
                <a:solidFill>
                  <a:srgbClr val="254776"/>
                </a:solidFill>
                <a:latin typeface="Arial" panose="020B0604020202020204" pitchFamily="34" charset="0"/>
                <a:cs typeface="Arial" panose="020B0604020202020204" pitchFamily="34" charset="0"/>
              </a:rPr>
              <a:t>Faire correspondre les types de données probantes locales à la bonne étape du processus décisionnel</a:t>
            </a:r>
          </a:p>
          <a:p>
            <a:pPr marL="719138" lvl="1" indent="-271463">
              <a:buFont typeface="Courier New" panose="02070309020205020404" pitchFamily="49" charset="0"/>
              <a:buChar char="o"/>
              <a:defRPr/>
            </a:pPr>
            <a:r>
              <a:rPr lang="fr-CA" sz="1100" dirty="0">
                <a:solidFill>
                  <a:srgbClr val="254776"/>
                </a:solidFill>
                <a:latin typeface="Arial" panose="020B0604020202020204" pitchFamily="34" charset="0"/>
                <a:cs typeface="Arial" panose="020B0604020202020204" pitchFamily="34" charset="0"/>
              </a:rPr>
              <a:t>Combiner les données probantes locales (ce qui a été appris dans notre pays) et les données probantes mondiales (ce qui a été appris dans le monde entier, y compris la façon dont cela varie selon les groupes et les contextes). ce dernier étant activé par l'architecture mondiale des preuves (par exemple, Campbell et Cochrane)</a:t>
            </a:r>
          </a:p>
          <a:p>
            <a:pPr marL="463550" indent="-2857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sym typeface="Wingdings" panose="05000000000000000000" pitchFamily="2" charset="2"/>
              </a:rPr>
              <a:t>Intégrer des données probantes dans des cycles d'apprentissage et d'amélioration rapides</a:t>
            </a:r>
          </a:p>
          <a:p>
            <a:pPr marL="463550" indent="-2857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sym typeface="Wingdings" panose="05000000000000000000" pitchFamily="2" charset="2"/>
              </a:rPr>
              <a:t>Utiliser les « meilleures données probantes » (par opposition à « autres choses »)</a:t>
            </a:r>
          </a:p>
          <a:p>
            <a:pPr marL="463550" indent="-285750">
              <a:buFont typeface="Arial" panose="020B0604020202020204" pitchFamily="34" charset="0"/>
              <a:buChar char="•"/>
              <a:defRPr/>
            </a:pPr>
            <a:endParaRPr kumimoji="0" lang="fr-CA" sz="13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buFont typeface="Courier New" panose="02070309020205020404" pitchFamily="49" charset="0"/>
              <a:buChar char="o"/>
              <a:defRPr/>
            </a:pPr>
            <a:endParaRPr kumimoji="0" lang="fr-CA" sz="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27" name="TextBox 26">
            <a:extLst>
              <a:ext uri="{FF2B5EF4-FFF2-40B4-BE49-F238E27FC236}">
                <a16:creationId xmlns:a16="http://schemas.microsoft.com/office/drawing/2014/main" id="{BAB6C1DA-1361-8BB5-3444-A91A2EEBB836}"/>
              </a:ext>
            </a:extLst>
          </p:cNvPr>
          <p:cNvSpPr txBox="1"/>
          <p:nvPr/>
        </p:nvSpPr>
        <p:spPr>
          <a:xfrm>
            <a:off x="-155843" y="1336650"/>
            <a:ext cx="5181713" cy="2585323"/>
          </a:xfrm>
          <a:prstGeom prst="rect">
            <a:avLst/>
          </a:prstGeom>
          <a:noFill/>
        </p:spPr>
        <p:txBody>
          <a:bodyPr wrap="square">
            <a:spAutoFit/>
          </a:bodyPr>
          <a:lstStyle/>
          <a:p>
            <a:pPr marL="177800">
              <a:defRPr/>
            </a:pPr>
            <a:r>
              <a:rPr lang="fr-CA" sz="1700" dirty="0">
                <a:solidFill>
                  <a:srgbClr val="254776"/>
                </a:solidFill>
                <a:latin typeface="Arial" panose="020B0604020202020204" pitchFamily="34" charset="0"/>
                <a:cs typeface="Arial" panose="020B0604020202020204" pitchFamily="34" charset="0"/>
              </a:rPr>
              <a:t>Un an après la publication du rapport</a:t>
            </a:r>
            <a:r>
              <a:rPr lang="fr-CA" sz="1300" dirty="0">
                <a:solidFill>
                  <a:srgbClr val="254776"/>
                </a:solidFill>
                <a:latin typeface="Arial" panose="020B0604020202020204" pitchFamily="34" charset="0"/>
                <a:cs typeface="Arial" panose="020B0604020202020204" pitchFamily="34" charset="0"/>
              </a:rPr>
              <a:t> (qui est désormais disponible en sept langues et en plusieurs formats)</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Alors que les décideurs gouvernementaux de certains pays (comme les nouveaux élus dans certains pays d’Amérique latine) sont ouverts à de nouvelles approches pour la prise de décision et l’utilisation des données probantes, de nombreux décideurs, leaders organisationnels et professionnels sont largement revenus aux approches </a:t>
            </a:r>
            <a:r>
              <a:rPr kumimoji="0" lang="fr-CA"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pré-pandémiques</a:t>
            </a: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Bien que certains bailleurs de fonds et certains producteurs de données probantes aient piloté des mécanismes de coordination, de nombreux producteurs de données probantes continuent de fonctionner sans coordination et de produire beaucoup de gaspillage en recherche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Et bien que de nombreux citoyens soient devenus plus conscients de la valeur potentielle des données probantes, beaucoup d’autres sont devenus plus méfiants à l’égard des décideurs et des données probantes</a:t>
            </a:r>
          </a:p>
        </p:txBody>
      </p:sp>
      <p:sp>
        <p:nvSpPr>
          <p:cNvPr id="28" name="TextBox 27">
            <a:extLst>
              <a:ext uri="{FF2B5EF4-FFF2-40B4-BE49-F238E27FC236}">
                <a16:creationId xmlns:a16="http://schemas.microsoft.com/office/drawing/2014/main" id="{773BE55B-B361-7D8B-ED83-F9265E905027}"/>
              </a:ext>
            </a:extLst>
          </p:cNvPr>
          <p:cNvSpPr txBox="1"/>
          <p:nvPr/>
        </p:nvSpPr>
        <p:spPr>
          <a:xfrm>
            <a:off x="-182603" y="4044888"/>
            <a:ext cx="5013534" cy="2062103"/>
          </a:xfrm>
          <a:prstGeom prst="rect">
            <a:avLst/>
          </a:prstGeom>
          <a:noFill/>
        </p:spPr>
        <p:txBody>
          <a:bodyPr wrap="square">
            <a:spAutoFit/>
          </a:bodyPr>
          <a:lstStyle/>
          <a:p>
            <a:pPr marL="177800" marR="0" lvl="0" indent="0" algn="l" defTabSz="609585" rtl="0" eaLnBrk="1" fontAlgn="auto" latinLnBrk="0" hangingPunct="1">
              <a:lnSpc>
                <a:spcPct val="100000"/>
              </a:lnSpc>
              <a:spcBef>
                <a:spcPts val="0"/>
              </a:spcBef>
              <a:spcAft>
                <a:spcPts val="0"/>
              </a:spcAft>
              <a:buClrTx/>
              <a:buSzTx/>
              <a:buFontTx/>
              <a:buNone/>
              <a:tabLst/>
              <a:defRPr/>
            </a:pPr>
            <a:r>
              <a:rPr lang="fr-CA" sz="1700" dirty="0">
                <a:solidFill>
                  <a:srgbClr val="254776"/>
                </a:solidFill>
                <a:latin typeface="Arial" panose="020B0604020202020204" pitchFamily="34" charset="0"/>
                <a:cs typeface="Arial" panose="020B0604020202020204" pitchFamily="34" charset="0"/>
              </a:rPr>
              <a:t>Cette (première) mise à jour annuelle porte sur trois priorités de mise en œuvre </a:t>
            </a:r>
          </a:p>
          <a:p>
            <a:pPr marL="177800" marR="0" lvl="0" algn="l" defTabSz="609585" rtl="0" eaLnBrk="1" fontAlgn="auto" latinLnBrk="0" hangingPunct="1">
              <a:lnSpc>
                <a:spcPct val="100000"/>
              </a:lnSpc>
              <a:spcBef>
                <a:spcPts val="0"/>
              </a:spcBef>
              <a:spcAft>
                <a:spcPts val="0"/>
              </a:spcAft>
              <a:buClrTx/>
              <a:buSzTx/>
              <a:tabLst/>
              <a:defRPr/>
            </a:pPr>
            <a:endParaRPr lang="fr-CA" sz="600" dirty="0">
              <a:solidFill>
                <a:srgbClr val="254776"/>
              </a:solidFill>
              <a:latin typeface="Arial" panose="020B0604020202020204" pitchFamily="34" charset="0"/>
              <a:cs typeface="Arial" panose="020B0604020202020204" pitchFamily="34" charset="0"/>
            </a:endParaRP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dirty="0">
                <a:solidFill>
                  <a:srgbClr val="254776"/>
                </a:solidFill>
                <a:latin typeface="Arial" panose="020B0604020202020204" pitchFamily="34" charset="0"/>
                <a:cs typeface="Arial" panose="020B0604020202020204" pitchFamily="34" charset="0"/>
              </a:rPr>
              <a:t>Convenues en partenariat avec les producteurs des deux autres rapports mondiaux publiés sur ce sujet au cours des 18 derniers mois (Cochrane </a:t>
            </a:r>
            <a:r>
              <a:rPr lang="fr-CA" sz="1100" dirty="0" err="1">
                <a:solidFill>
                  <a:srgbClr val="254776"/>
                </a:solidFill>
                <a:latin typeface="Arial" panose="020B0604020202020204" pitchFamily="34" charset="0"/>
                <a:cs typeface="Arial" panose="020B0604020202020204" pitchFamily="34" charset="0"/>
              </a:rPr>
              <a:t>Convenes</a:t>
            </a:r>
            <a:r>
              <a:rPr lang="fr-CA" sz="1100" dirty="0">
                <a:solidFill>
                  <a:srgbClr val="254776"/>
                </a:solidFill>
                <a:latin typeface="Arial" panose="020B0604020202020204" pitchFamily="34" charset="0"/>
                <a:cs typeface="Arial" panose="020B0604020202020204" pitchFamily="34" charset="0"/>
              </a:rPr>
              <a:t> et Global </a:t>
            </a:r>
            <a:r>
              <a:rPr lang="fr-CA" sz="1100" dirty="0" err="1">
                <a:solidFill>
                  <a:srgbClr val="254776"/>
                </a:solidFill>
                <a:latin typeface="Arial" panose="020B0604020202020204" pitchFamily="34" charset="0"/>
                <a:cs typeface="Arial" panose="020B0604020202020204" pitchFamily="34" charset="0"/>
              </a:rPr>
              <a:t>Evidence</a:t>
            </a:r>
            <a:r>
              <a:rPr lang="fr-CA" sz="1100" dirty="0">
                <a:solidFill>
                  <a:srgbClr val="254776"/>
                </a:solidFill>
                <a:latin typeface="Arial" panose="020B0604020202020204" pitchFamily="34" charset="0"/>
                <a:cs typeface="Arial" panose="020B0604020202020204" pitchFamily="34" charset="0"/>
              </a:rPr>
              <a:t>-to-Policy </a:t>
            </a:r>
            <a:r>
              <a:rPr lang="fr-CA" sz="1100" dirty="0" err="1">
                <a:solidFill>
                  <a:srgbClr val="254776"/>
                </a:solidFill>
                <a:latin typeface="Arial" panose="020B0604020202020204" pitchFamily="34" charset="0"/>
                <a:cs typeface="Arial" panose="020B0604020202020204" pitchFamily="34" charset="0"/>
              </a:rPr>
              <a:t>Summit</a:t>
            </a:r>
            <a:r>
              <a:rPr lang="fr-CA" sz="1100" dirty="0">
                <a:solidFill>
                  <a:srgbClr val="254776"/>
                </a:solidFill>
                <a:latin typeface="Arial" panose="020B0604020202020204" pitchFamily="34" charset="0"/>
                <a:cs typeface="Arial" panose="020B0604020202020204" pitchFamily="34" charset="0"/>
              </a:rPr>
              <a:t>)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dirty="0">
                <a:solidFill>
                  <a:srgbClr val="254776"/>
                </a:solidFill>
                <a:latin typeface="Arial" panose="020B0604020202020204" pitchFamily="34" charset="0"/>
                <a:cs typeface="Arial" panose="020B0604020202020204" pitchFamily="34" charset="0"/>
              </a:rPr>
              <a:t>Traitées avec le soutien du Conseil de mise en œuvre de la Commission sur les données probantes et de trois autres groupes (voir </a:t>
            </a:r>
            <a:r>
              <a:rPr lang="fr-CA" sz="1100" b="1" dirty="0">
                <a:solidFill>
                  <a:srgbClr val="254776"/>
                </a:solidFill>
                <a:latin typeface="Arial" panose="020B0604020202020204" pitchFamily="34" charset="0"/>
                <a:cs typeface="Arial" panose="020B0604020202020204" pitchFamily="34" charset="0"/>
              </a:rPr>
              <a:t>annexe 1</a:t>
            </a:r>
            <a:r>
              <a:rPr lang="fr-CA" sz="1100" dirty="0">
                <a:solidFill>
                  <a:srgbClr val="254776"/>
                </a:solidFill>
                <a:latin typeface="Arial" panose="020B0604020202020204" pitchFamily="34" charset="0"/>
                <a:cs typeface="Arial" panose="020B0604020202020204" pitchFamily="34" charset="0"/>
              </a:rPr>
              <a:t>)</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dirty="0">
                <a:solidFill>
                  <a:srgbClr val="254776"/>
                </a:solidFill>
                <a:latin typeface="Arial" panose="020B0604020202020204" pitchFamily="34" charset="0"/>
                <a:cs typeface="Arial" panose="020B0604020202020204" pitchFamily="34" charset="0"/>
              </a:rPr>
              <a:t>Les priorités couvrent 20 des 24 recommandations de la Commission sur les données probantes (voir </a:t>
            </a:r>
            <a:r>
              <a:rPr lang="fr-CA" sz="1100" b="1" dirty="0">
                <a:solidFill>
                  <a:srgbClr val="254776"/>
                </a:solidFill>
                <a:latin typeface="Arial" panose="020B0604020202020204" pitchFamily="34" charset="0"/>
                <a:cs typeface="Arial" panose="020B0604020202020204" pitchFamily="34" charset="0"/>
              </a:rPr>
              <a:t>annexe 2</a:t>
            </a:r>
            <a:r>
              <a:rPr lang="fr-CA" sz="1100" dirty="0">
                <a:solidFill>
                  <a:srgbClr val="254776"/>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699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8369D9C-0CF8-9A56-8FB4-DD794EEE3FC8}"/>
              </a:ext>
            </a:extLst>
          </p:cNvPr>
          <p:cNvGrpSpPr/>
          <p:nvPr/>
        </p:nvGrpSpPr>
        <p:grpSpPr>
          <a:xfrm rot="10800000">
            <a:off x="7176983" y="4508478"/>
            <a:ext cx="1716048" cy="568473"/>
            <a:chOff x="101017" y="2582243"/>
            <a:chExt cx="1716048" cy="319995"/>
          </a:xfrm>
        </p:grpSpPr>
        <p:pic>
          <p:nvPicPr>
            <p:cNvPr id="24" name="Picture 23">
              <a:extLst>
                <a:ext uri="{FF2B5EF4-FFF2-40B4-BE49-F238E27FC236}">
                  <a16:creationId xmlns:a16="http://schemas.microsoft.com/office/drawing/2014/main" id="{12AE824E-4DEC-F7B7-EDED-8F6A84C29261}"/>
                </a:ext>
              </a:extLst>
            </p:cNvPr>
            <p:cNvPicPr>
              <a:picLocks noChangeAspect="1"/>
            </p:cNvPicPr>
            <p:nvPr/>
          </p:nvPicPr>
          <p:blipFill rotWithShape="1">
            <a:blip r:embed="rId3"/>
            <a:srcRect r="29907"/>
            <a:stretch/>
          </p:blipFill>
          <p:spPr>
            <a:xfrm>
              <a:off x="101017" y="2582243"/>
              <a:ext cx="1716048" cy="319995"/>
            </a:xfrm>
            <a:prstGeom prst="rect">
              <a:avLst/>
            </a:prstGeom>
          </p:spPr>
        </p:pic>
        <p:pic>
          <p:nvPicPr>
            <p:cNvPr id="33" name="Picture 32">
              <a:extLst>
                <a:ext uri="{FF2B5EF4-FFF2-40B4-BE49-F238E27FC236}">
                  <a16:creationId xmlns:a16="http://schemas.microsoft.com/office/drawing/2014/main" id="{35B18CB2-F024-0511-2957-2D2DADF6F63F}"/>
                </a:ext>
              </a:extLst>
            </p:cNvPr>
            <p:cNvPicPr>
              <a:picLocks noChangeAspect="1"/>
            </p:cNvPicPr>
            <p:nvPr/>
          </p:nvPicPr>
          <p:blipFill rotWithShape="1">
            <a:blip r:embed="rId3"/>
            <a:srcRect r="29907"/>
            <a:stretch/>
          </p:blipFill>
          <p:spPr>
            <a:xfrm>
              <a:off x="101017" y="2582243"/>
              <a:ext cx="1716048" cy="319995"/>
            </a:xfrm>
            <a:prstGeom prst="rect">
              <a:avLst/>
            </a:prstGeom>
          </p:spPr>
        </p:pic>
      </p:grpSp>
      <p:grpSp>
        <p:nvGrpSpPr>
          <p:cNvPr id="9" name="Group 8">
            <a:extLst>
              <a:ext uri="{FF2B5EF4-FFF2-40B4-BE49-F238E27FC236}">
                <a16:creationId xmlns:a16="http://schemas.microsoft.com/office/drawing/2014/main" id="{2BB7C859-5741-7A75-87F6-3CDC284ECC53}"/>
              </a:ext>
            </a:extLst>
          </p:cNvPr>
          <p:cNvGrpSpPr/>
          <p:nvPr/>
        </p:nvGrpSpPr>
        <p:grpSpPr>
          <a:xfrm rot="10800000">
            <a:off x="7176983" y="1984730"/>
            <a:ext cx="1716048" cy="568473"/>
            <a:chOff x="101017" y="2582243"/>
            <a:chExt cx="1716048" cy="319995"/>
          </a:xfrm>
        </p:grpSpPr>
        <p:pic>
          <p:nvPicPr>
            <p:cNvPr id="10" name="Picture 9">
              <a:extLst>
                <a:ext uri="{FF2B5EF4-FFF2-40B4-BE49-F238E27FC236}">
                  <a16:creationId xmlns:a16="http://schemas.microsoft.com/office/drawing/2014/main" id="{F5D871B3-551B-17EA-CC01-DDA85997AB55}"/>
                </a:ext>
              </a:extLst>
            </p:cNvPr>
            <p:cNvPicPr>
              <a:picLocks noChangeAspect="1"/>
            </p:cNvPicPr>
            <p:nvPr/>
          </p:nvPicPr>
          <p:blipFill rotWithShape="1">
            <a:blip r:embed="rId3"/>
            <a:srcRect r="29907"/>
            <a:stretch/>
          </p:blipFill>
          <p:spPr>
            <a:xfrm>
              <a:off x="101017" y="2582243"/>
              <a:ext cx="1716048" cy="319995"/>
            </a:xfrm>
            <a:prstGeom prst="rect">
              <a:avLst/>
            </a:prstGeom>
          </p:spPr>
        </p:pic>
        <p:pic>
          <p:nvPicPr>
            <p:cNvPr id="11" name="Picture 10">
              <a:extLst>
                <a:ext uri="{FF2B5EF4-FFF2-40B4-BE49-F238E27FC236}">
                  <a16:creationId xmlns:a16="http://schemas.microsoft.com/office/drawing/2014/main" id="{0C6E2CBF-2384-4E26-0132-623C8E1639E0}"/>
                </a:ext>
              </a:extLst>
            </p:cNvPr>
            <p:cNvPicPr>
              <a:picLocks noChangeAspect="1"/>
            </p:cNvPicPr>
            <p:nvPr/>
          </p:nvPicPr>
          <p:blipFill rotWithShape="1">
            <a:blip r:embed="rId3"/>
            <a:srcRect r="29907"/>
            <a:stretch/>
          </p:blipFill>
          <p:spPr>
            <a:xfrm>
              <a:off x="101017" y="2582243"/>
              <a:ext cx="1716048" cy="319995"/>
            </a:xfrm>
            <a:prstGeom prst="rect">
              <a:avLst/>
            </a:prstGeom>
          </p:spPr>
        </p:pic>
      </p:grpSp>
      <p:grpSp>
        <p:nvGrpSpPr>
          <p:cNvPr id="4" name="Group 3">
            <a:extLst>
              <a:ext uri="{FF2B5EF4-FFF2-40B4-BE49-F238E27FC236}">
                <a16:creationId xmlns:a16="http://schemas.microsoft.com/office/drawing/2014/main" id="{3490057C-2055-9EAB-EBB2-F38BBC51CBF0}"/>
              </a:ext>
            </a:extLst>
          </p:cNvPr>
          <p:cNvGrpSpPr/>
          <p:nvPr/>
        </p:nvGrpSpPr>
        <p:grpSpPr>
          <a:xfrm>
            <a:off x="2465902" y="4496890"/>
            <a:ext cx="1716048" cy="568473"/>
            <a:chOff x="101017" y="2582243"/>
            <a:chExt cx="1716048" cy="319995"/>
          </a:xfrm>
        </p:grpSpPr>
        <p:pic>
          <p:nvPicPr>
            <p:cNvPr id="5" name="Picture 4">
              <a:extLst>
                <a:ext uri="{FF2B5EF4-FFF2-40B4-BE49-F238E27FC236}">
                  <a16:creationId xmlns:a16="http://schemas.microsoft.com/office/drawing/2014/main" id="{E49AFB72-D4AC-49C0-15CB-16DAFBB14F71}"/>
                </a:ext>
              </a:extLst>
            </p:cNvPr>
            <p:cNvPicPr>
              <a:picLocks noChangeAspect="1"/>
            </p:cNvPicPr>
            <p:nvPr/>
          </p:nvPicPr>
          <p:blipFill rotWithShape="1">
            <a:blip r:embed="rId3"/>
            <a:srcRect r="29907"/>
            <a:stretch/>
          </p:blipFill>
          <p:spPr>
            <a:xfrm>
              <a:off x="101017" y="2582243"/>
              <a:ext cx="1716048" cy="319995"/>
            </a:xfrm>
            <a:prstGeom prst="rect">
              <a:avLst/>
            </a:prstGeom>
          </p:spPr>
        </p:pic>
        <p:pic>
          <p:nvPicPr>
            <p:cNvPr id="6" name="Picture 5">
              <a:extLst>
                <a:ext uri="{FF2B5EF4-FFF2-40B4-BE49-F238E27FC236}">
                  <a16:creationId xmlns:a16="http://schemas.microsoft.com/office/drawing/2014/main" id="{DE3F87F3-779D-FEE8-E08C-C362C0991333}"/>
                </a:ext>
              </a:extLst>
            </p:cNvPr>
            <p:cNvPicPr>
              <a:picLocks noChangeAspect="1"/>
            </p:cNvPicPr>
            <p:nvPr/>
          </p:nvPicPr>
          <p:blipFill rotWithShape="1">
            <a:blip r:embed="rId3"/>
            <a:srcRect r="29907"/>
            <a:stretch/>
          </p:blipFill>
          <p:spPr>
            <a:xfrm>
              <a:off x="101017" y="2582243"/>
              <a:ext cx="1716048" cy="319995"/>
            </a:xfrm>
            <a:prstGeom prst="rect">
              <a:avLst/>
            </a:prstGeom>
          </p:spPr>
        </p:pic>
      </p:grpSp>
      <p:graphicFrame>
        <p:nvGraphicFramePr>
          <p:cNvPr id="67" name="Table 66">
            <a:extLst>
              <a:ext uri="{FF2B5EF4-FFF2-40B4-BE49-F238E27FC236}">
                <a16:creationId xmlns:a16="http://schemas.microsoft.com/office/drawing/2014/main" id="{8B8D55A7-ABA4-537F-F2C9-024FEBCB97A1}"/>
              </a:ext>
            </a:extLst>
          </p:cNvPr>
          <p:cNvGraphicFramePr>
            <a:graphicFrameLocks noGrp="1"/>
          </p:cNvGraphicFramePr>
          <p:nvPr>
            <p:extLst>
              <p:ext uri="{D42A27DB-BD31-4B8C-83A1-F6EECF244321}">
                <p14:modId xmlns:p14="http://schemas.microsoft.com/office/powerpoint/2010/main" val="3259606315"/>
              </p:ext>
            </p:extLst>
          </p:nvPr>
        </p:nvGraphicFramePr>
        <p:xfrm>
          <a:off x="2602718" y="4537451"/>
          <a:ext cx="1842709" cy="1621747"/>
        </p:xfrm>
        <a:graphic>
          <a:graphicData uri="http://schemas.openxmlformats.org/drawingml/2006/table">
            <a:tbl>
              <a:tblPr firstRow="1" firstCol="1" bandRow="1"/>
              <a:tblGrid>
                <a:gridCol w="312480">
                  <a:extLst>
                    <a:ext uri="{9D8B030D-6E8A-4147-A177-3AD203B41FA5}">
                      <a16:colId xmlns:a16="http://schemas.microsoft.com/office/drawing/2014/main" val="1026761990"/>
                    </a:ext>
                  </a:extLst>
                </a:gridCol>
                <a:gridCol w="153022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noProof="0" dirty="0">
                          <a:solidFill>
                            <a:srgbClr val="254776"/>
                          </a:solidFill>
                          <a:latin typeface="Helvetica" pitchFamily="2" charset="0"/>
                        </a:rPr>
                        <a:t>Types de données probantes</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50" b="0" noProof="0">
                          <a:solidFill>
                            <a:srgbClr val="254776"/>
                          </a:solidFill>
                          <a:effectLst/>
                          <a:latin typeface="Arial" panose="020B0604020202020204" pitchFamily="34" charset="0"/>
                          <a:cs typeface="Arial" panose="020B0604020202020204" pitchFamily="34" charset="0"/>
                        </a:rPr>
                        <a:t>Analyse de données</a:t>
                      </a:r>
                      <a:endParaRPr lang="fr-CA" sz="700" b="0" noProof="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CA" sz="1050" b="0" noProof="0" dirty="0">
                          <a:solidFill>
                            <a:srgbClr val="254776"/>
                          </a:solidFill>
                          <a:effectLst/>
                          <a:latin typeface="Arial" panose="020B0604020202020204" pitchFamily="34" charset="0"/>
                          <a:cs typeface="Arial" panose="020B0604020202020204" pitchFamily="34" charset="0"/>
                        </a:rPr>
                        <a:t>Évaluation</a:t>
                      </a:r>
                      <a:endParaRPr lang="fr-CA" sz="700" b="0" noProof="0" dirty="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50" b="0" noProof="0" dirty="0">
                          <a:solidFill>
                            <a:srgbClr val="254776"/>
                          </a:solidFill>
                          <a:effectLst/>
                          <a:latin typeface="Arial" panose="020B0604020202020204" pitchFamily="34" charset="0"/>
                          <a:cs typeface="Arial" panose="020B0604020202020204" pitchFamily="34" charset="0"/>
                        </a:rPr>
                        <a:t>Informations qualitatives</a:t>
                      </a:r>
                      <a:endParaRPr lang="fr-CA" sz="7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grpSp>
        <p:nvGrpSpPr>
          <p:cNvPr id="54" name="Group 53">
            <a:extLst>
              <a:ext uri="{FF2B5EF4-FFF2-40B4-BE49-F238E27FC236}">
                <a16:creationId xmlns:a16="http://schemas.microsoft.com/office/drawing/2014/main" id="{FA19A421-722C-3BA6-5AD1-F87D63A538B3}"/>
              </a:ext>
            </a:extLst>
          </p:cNvPr>
          <p:cNvGrpSpPr/>
          <p:nvPr/>
        </p:nvGrpSpPr>
        <p:grpSpPr>
          <a:xfrm>
            <a:off x="2465902" y="1984730"/>
            <a:ext cx="1716048" cy="568473"/>
            <a:chOff x="101017" y="2582243"/>
            <a:chExt cx="1716048" cy="319995"/>
          </a:xfrm>
        </p:grpSpPr>
        <p:pic>
          <p:nvPicPr>
            <p:cNvPr id="51" name="Picture 50">
              <a:extLst>
                <a:ext uri="{FF2B5EF4-FFF2-40B4-BE49-F238E27FC236}">
                  <a16:creationId xmlns:a16="http://schemas.microsoft.com/office/drawing/2014/main" id="{A58B5162-E1B6-0FA1-D7C4-51ECD349DBF9}"/>
                </a:ext>
              </a:extLst>
            </p:cNvPr>
            <p:cNvPicPr>
              <a:picLocks noChangeAspect="1"/>
            </p:cNvPicPr>
            <p:nvPr/>
          </p:nvPicPr>
          <p:blipFill rotWithShape="1">
            <a:blip r:embed="rId3"/>
            <a:srcRect r="29907"/>
            <a:stretch/>
          </p:blipFill>
          <p:spPr>
            <a:xfrm>
              <a:off x="101017" y="2582243"/>
              <a:ext cx="1716048" cy="319995"/>
            </a:xfrm>
            <a:prstGeom prst="rect">
              <a:avLst/>
            </a:prstGeom>
          </p:spPr>
        </p:pic>
        <p:pic>
          <p:nvPicPr>
            <p:cNvPr id="50" name="Picture 49">
              <a:extLst>
                <a:ext uri="{FF2B5EF4-FFF2-40B4-BE49-F238E27FC236}">
                  <a16:creationId xmlns:a16="http://schemas.microsoft.com/office/drawing/2014/main" id="{9419E963-2F19-A153-C9B5-803EEFF88272}"/>
                </a:ext>
              </a:extLst>
            </p:cNvPr>
            <p:cNvPicPr>
              <a:picLocks noChangeAspect="1"/>
            </p:cNvPicPr>
            <p:nvPr/>
          </p:nvPicPr>
          <p:blipFill rotWithShape="1">
            <a:blip r:embed="rId3"/>
            <a:srcRect r="29907"/>
            <a:stretch/>
          </p:blipFill>
          <p:spPr>
            <a:xfrm>
              <a:off x="101017" y="2582243"/>
              <a:ext cx="1716048" cy="319995"/>
            </a:xfrm>
            <a:prstGeom prst="rect">
              <a:avLst/>
            </a:prstGeom>
          </p:spPr>
        </p:pic>
      </p:grpSp>
      <p:graphicFrame>
        <p:nvGraphicFramePr>
          <p:cNvPr id="15" name="Table 14">
            <a:extLst>
              <a:ext uri="{FF2B5EF4-FFF2-40B4-BE49-F238E27FC236}">
                <a16:creationId xmlns:a16="http://schemas.microsoft.com/office/drawing/2014/main" id="{B2D9E63A-8DCC-96DF-C8F8-9A0FF0097219}"/>
              </a:ext>
            </a:extLst>
          </p:cNvPr>
          <p:cNvGraphicFramePr>
            <a:graphicFrameLocks noGrp="1"/>
          </p:cNvGraphicFramePr>
          <p:nvPr>
            <p:extLst>
              <p:ext uri="{D42A27DB-BD31-4B8C-83A1-F6EECF244321}">
                <p14:modId xmlns:p14="http://schemas.microsoft.com/office/powerpoint/2010/main" val="3384635356"/>
              </p:ext>
            </p:extLst>
          </p:nvPr>
        </p:nvGraphicFramePr>
        <p:xfrm>
          <a:off x="2602718" y="2021137"/>
          <a:ext cx="1842709" cy="1621747"/>
        </p:xfrm>
        <a:graphic>
          <a:graphicData uri="http://schemas.openxmlformats.org/drawingml/2006/table">
            <a:tbl>
              <a:tblPr firstRow="1" firstCol="1" bandRow="1"/>
              <a:tblGrid>
                <a:gridCol w="312480">
                  <a:extLst>
                    <a:ext uri="{9D8B030D-6E8A-4147-A177-3AD203B41FA5}">
                      <a16:colId xmlns:a16="http://schemas.microsoft.com/office/drawing/2014/main" val="1026761990"/>
                    </a:ext>
                  </a:extLst>
                </a:gridCol>
                <a:gridCol w="153022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noProof="0" dirty="0">
                          <a:solidFill>
                            <a:srgbClr val="254776"/>
                          </a:solidFill>
                          <a:latin typeface="Helvetica" pitchFamily="2" charset="0"/>
                        </a:rPr>
                        <a:t>Types de données probantes</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50" b="0" noProof="0">
                          <a:solidFill>
                            <a:srgbClr val="254776"/>
                          </a:solidFill>
                          <a:effectLst/>
                          <a:latin typeface="Arial" panose="020B0604020202020204" pitchFamily="34" charset="0"/>
                          <a:cs typeface="Arial" panose="020B0604020202020204" pitchFamily="34" charset="0"/>
                        </a:rPr>
                        <a:t>Analyse de données</a:t>
                      </a:r>
                      <a:endParaRPr lang="fr-CA" sz="700" b="0" noProof="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CA" sz="1050" b="0" noProof="0">
                          <a:solidFill>
                            <a:srgbClr val="254776"/>
                          </a:solidFill>
                          <a:effectLst/>
                          <a:latin typeface="Arial" panose="020B0604020202020204" pitchFamily="34" charset="0"/>
                          <a:cs typeface="Arial" panose="020B0604020202020204" pitchFamily="34" charset="0"/>
                        </a:rPr>
                        <a:t>Modélisation</a:t>
                      </a:r>
                      <a:endParaRPr lang="fr-CA" sz="700" b="0" noProof="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50" b="0" noProof="0" dirty="0">
                          <a:solidFill>
                            <a:srgbClr val="254776"/>
                          </a:solidFill>
                          <a:effectLst/>
                          <a:latin typeface="Arial" panose="020B0604020202020204" pitchFamily="34" charset="0"/>
                          <a:cs typeface="Arial" panose="020B0604020202020204" pitchFamily="34" charset="0"/>
                        </a:rPr>
                        <a:t>Informations qualitatives</a:t>
                      </a:r>
                      <a:endParaRPr lang="fr-CA" sz="7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cxnSp>
        <p:nvCxnSpPr>
          <p:cNvPr id="40" name="Straight Connector 39">
            <a:extLst>
              <a:ext uri="{FF2B5EF4-FFF2-40B4-BE49-F238E27FC236}">
                <a16:creationId xmlns:a16="http://schemas.microsoft.com/office/drawing/2014/main" id="{230A8771-75D8-3BAB-06A4-5C94CD439A07}"/>
              </a:ext>
            </a:extLst>
          </p:cNvPr>
          <p:cNvCxnSpPr>
            <a:cxnSpLocks/>
          </p:cNvCxnSpPr>
          <p:nvPr/>
        </p:nvCxnSpPr>
        <p:spPr>
          <a:xfrm>
            <a:off x="2709649" y="2630251"/>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sp>
        <p:nvSpPr>
          <p:cNvPr id="27" name="TextBox 26">
            <a:extLst>
              <a:ext uri="{FF2B5EF4-FFF2-40B4-BE49-F238E27FC236}">
                <a16:creationId xmlns:a16="http://schemas.microsoft.com/office/drawing/2014/main" id="{8C32A611-9F59-0FD1-A2EA-17B30E9E9FC5}"/>
              </a:ext>
            </a:extLst>
          </p:cNvPr>
          <p:cNvSpPr txBox="1"/>
          <p:nvPr/>
        </p:nvSpPr>
        <p:spPr>
          <a:xfrm>
            <a:off x="2345096" y="1359005"/>
            <a:ext cx="1897014"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r"/>
            <a:r>
              <a:rPr lang="fr-CA" sz="1400" b="1" dirty="0">
                <a:solidFill>
                  <a:srgbClr val="254776"/>
                </a:solidFill>
                <a:effectLst/>
                <a:latin typeface="Arial" panose="020B0604020202020204" pitchFamily="34" charset="0"/>
                <a:cs typeface="Arial" panose="020B0604020202020204" pitchFamily="34" charset="0"/>
              </a:rPr>
              <a:t>Comprendre un problème et</a:t>
            </a:r>
          </a:p>
          <a:p>
            <a:pPr algn="r"/>
            <a:r>
              <a:rPr lang="fr-CA" sz="1400" b="1" dirty="0">
                <a:solidFill>
                  <a:srgbClr val="254776"/>
                </a:solidFill>
                <a:effectLst/>
                <a:latin typeface="Arial" panose="020B0604020202020204" pitchFamily="34" charset="0"/>
                <a:cs typeface="Arial" panose="020B0604020202020204" pitchFamily="34" charset="0"/>
              </a:rPr>
              <a:t>ses causes</a:t>
            </a:r>
            <a:endParaRPr lang="fr-CA" sz="1400" b="1" dirty="0">
              <a:solidFill>
                <a:srgbClr val="254776"/>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28" name="TextBox 27">
            <a:extLst>
              <a:ext uri="{FF2B5EF4-FFF2-40B4-BE49-F238E27FC236}">
                <a16:creationId xmlns:a16="http://schemas.microsoft.com/office/drawing/2014/main" id="{E11A941D-307B-16A2-714D-663B59DD0A1A}"/>
              </a:ext>
            </a:extLst>
          </p:cNvPr>
          <p:cNvSpPr txBox="1"/>
          <p:nvPr/>
        </p:nvSpPr>
        <p:spPr>
          <a:xfrm>
            <a:off x="7122709" y="1359005"/>
            <a:ext cx="1996073"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fr-CA" sz="1400" b="1" dirty="0">
                <a:solidFill>
                  <a:srgbClr val="254776"/>
                </a:solidFill>
                <a:latin typeface="Arial" panose="020B0604020202020204" pitchFamily="34" charset="0"/>
                <a:cs typeface="Arial" panose="020B0604020202020204" pitchFamily="34" charset="0"/>
              </a:rPr>
              <a:t>Choisir une option pour résoudre le problème</a:t>
            </a:r>
          </a:p>
        </p:txBody>
      </p:sp>
      <p:sp>
        <p:nvSpPr>
          <p:cNvPr id="29" name="TextBox 28">
            <a:extLst>
              <a:ext uri="{FF2B5EF4-FFF2-40B4-BE49-F238E27FC236}">
                <a16:creationId xmlns:a16="http://schemas.microsoft.com/office/drawing/2014/main" id="{56BC2BA5-F3FA-DE23-73C8-337EBF743380}"/>
              </a:ext>
            </a:extLst>
          </p:cNvPr>
          <p:cNvSpPr txBox="1"/>
          <p:nvPr/>
        </p:nvSpPr>
        <p:spPr>
          <a:xfrm>
            <a:off x="7122709" y="3897073"/>
            <a:ext cx="1763972"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fr-CA" sz="1400" b="1" dirty="0">
                <a:solidFill>
                  <a:srgbClr val="254776"/>
                </a:solidFill>
                <a:latin typeface="Arial" panose="020B0604020202020204" pitchFamily="34" charset="0"/>
                <a:cs typeface="Arial" panose="020B0604020202020204" pitchFamily="34" charset="0"/>
              </a:rPr>
              <a:t>Identifier les considérations de mise en œuvre</a:t>
            </a:r>
          </a:p>
        </p:txBody>
      </p:sp>
      <p:pic>
        <p:nvPicPr>
          <p:cNvPr id="30" name="Picture 29">
            <a:extLst>
              <a:ext uri="{FF2B5EF4-FFF2-40B4-BE49-F238E27FC236}">
                <a16:creationId xmlns:a16="http://schemas.microsoft.com/office/drawing/2014/main" id="{DAA9D6F2-9F55-8DE1-FCD6-908AB3853826}"/>
              </a:ext>
            </a:extLst>
          </p:cNvPr>
          <p:cNvPicPr>
            <a:picLocks noChangeAspect="1"/>
          </p:cNvPicPr>
          <p:nvPr/>
        </p:nvPicPr>
        <p:blipFill>
          <a:blip r:embed="rId4"/>
          <a:srcRect/>
          <a:stretch/>
        </p:blipFill>
        <p:spPr>
          <a:xfrm>
            <a:off x="4091228" y="1966713"/>
            <a:ext cx="3166807" cy="3254774"/>
          </a:xfrm>
          <a:prstGeom prst="rect">
            <a:avLst/>
          </a:prstGeom>
        </p:spPr>
      </p:pic>
      <p:sp>
        <p:nvSpPr>
          <p:cNvPr id="31" name="TextBox 30">
            <a:extLst>
              <a:ext uri="{FF2B5EF4-FFF2-40B4-BE49-F238E27FC236}">
                <a16:creationId xmlns:a16="http://schemas.microsoft.com/office/drawing/2014/main" id="{6C184BE3-26E3-1EAA-79BC-BA47C8E255E6}"/>
              </a:ext>
            </a:extLst>
          </p:cNvPr>
          <p:cNvSpPr txBox="1"/>
          <p:nvPr/>
        </p:nvSpPr>
        <p:spPr>
          <a:xfrm>
            <a:off x="2345096" y="3897073"/>
            <a:ext cx="1897014"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r"/>
            <a:r>
              <a:rPr lang="fr-CA" sz="1400" b="1" dirty="0">
                <a:solidFill>
                  <a:srgbClr val="254776"/>
                </a:solidFill>
                <a:latin typeface="Arial" panose="020B0604020202020204" pitchFamily="34" charset="0"/>
                <a:cs typeface="Arial" panose="020B0604020202020204" pitchFamily="34" charset="0"/>
              </a:rPr>
              <a:t>Faire le suivi de la mise en œuvre et évaluer les impacts</a:t>
            </a:r>
          </a:p>
        </p:txBody>
      </p:sp>
      <p:grpSp>
        <p:nvGrpSpPr>
          <p:cNvPr id="8" name="Group 7">
            <a:extLst>
              <a:ext uri="{FF2B5EF4-FFF2-40B4-BE49-F238E27FC236}">
                <a16:creationId xmlns:a16="http://schemas.microsoft.com/office/drawing/2014/main" id="{E20F1D24-384E-BE41-76B7-2873AB14BDC7}"/>
              </a:ext>
            </a:extLst>
          </p:cNvPr>
          <p:cNvGrpSpPr/>
          <p:nvPr/>
        </p:nvGrpSpPr>
        <p:grpSpPr>
          <a:xfrm>
            <a:off x="2535811" y="2515227"/>
            <a:ext cx="344006" cy="1087097"/>
            <a:chOff x="2535811" y="2515227"/>
            <a:chExt cx="344006" cy="1087097"/>
          </a:xfrm>
        </p:grpSpPr>
        <p:pic>
          <p:nvPicPr>
            <p:cNvPr id="16" name="Picture 15">
              <a:extLst>
                <a:ext uri="{FF2B5EF4-FFF2-40B4-BE49-F238E27FC236}">
                  <a16:creationId xmlns:a16="http://schemas.microsoft.com/office/drawing/2014/main" id="{C5739237-DFE9-0F1D-49A2-F7778D45FEF3}"/>
                </a:ext>
              </a:extLst>
            </p:cNvPr>
            <p:cNvPicPr>
              <a:picLocks noChangeAspect="1"/>
            </p:cNvPicPr>
            <p:nvPr/>
          </p:nvPicPr>
          <p:blipFill>
            <a:blip r:embed="rId5"/>
            <a:srcRect/>
            <a:stretch/>
          </p:blipFill>
          <p:spPr>
            <a:xfrm>
              <a:off x="2535811" y="2515227"/>
              <a:ext cx="344006" cy="344006"/>
            </a:xfrm>
            <a:prstGeom prst="rect">
              <a:avLst/>
            </a:prstGeom>
          </p:spPr>
        </p:pic>
        <p:pic>
          <p:nvPicPr>
            <p:cNvPr id="35" name="Picture 34">
              <a:extLst>
                <a:ext uri="{FF2B5EF4-FFF2-40B4-BE49-F238E27FC236}">
                  <a16:creationId xmlns:a16="http://schemas.microsoft.com/office/drawing/2014/main" id="{2CC890DB-919E-68A4-BAAB-55E9F880E5C1}"/>
                </a:ext>
              </a:extLst>
            </p:cNvPr>
            <p:cNvPicPr>
              <a:picLocks noChangeAspect="1"/>
            </p:cNvPicPr>
            <p:nvPr/>
          </p:nvPicPr>
          <p:blipFill>
            <a:blip r:embed="rId6"/>
            <a:srcRect/>
            <a:stretch/>
          </p:blipFill>
          <p:spPr>
            <a:xfrm>
              <a:off x="2535811" y="2881407"/>
              <a:ext cx="344006" cy="344006"/>
            </a:xfrm>
            <a:prstGeom prst="rect">
              <a:avLst/>
            </a:prstGeom>
          </p:spPr>
        </p:pic>
        <p:pic>
          <p:nvPicPr>
            <p:cNvPr id="39" name="Picture 38">
              <a:extLst>
                <a:ext uri="{FF2B5EF4-FFF2-40B4-BE49-F238E27FC236}">
                  <a16:creationId xmlns:a16="http://schemas.microsoft.com/office/drawing/2014/main" id="{018AB499-193B-9BBB-4ACB-621F23B26825}"/>
                </a:ext>
              </a:extLst>
            </p:cNvPr>
            <p:cNvPicPr>
              <a:picLocks noChangeAspect="1"/>
            </p:cNvPicPr>
            <p:nvPr/>
          </p:nvPicPr>
          <p:blipFill>
            <a:blip r:embed="rId7"/>
            <a:srcRect/>
            <a:stretch/>
          </p:blipFill>
          <p:spPr>
            <a:xfrm>
              <a:off x="2535811" y="3258318"/>
              <a:ext cx="344006" cy="344006"/>
            </a:xfrm>
            <a:prstGeom prst="rect">
              <a:avLst/>
            </a:prstGeom>
          </p:spPr>
        </p:pic>
      </p:grpSp>
      <p:graphicFrame>
        <p:nvGraphicFramePr>
          <p:cNvPr id="59" name="Table 58">
            <a:extLst>
              <a:ext uri="{FF2B5EF4-FFF2-40B4-BE49-F238E27FC236}">
                <a16:creationId xmlns:a16="http://schemas.microsoft.com/office/drawing/2014/main" id="{42D7C369-7896-90CC-C731-11B769B6E80E}"/>
              </a:ext>
            </a:extLst>
          </p:cNvPr>
          <p:cNvGraphicFramePr>
            <a:graphicFrameLocks noGrp="1"/>
          </p:cNvGraphicFramePr>
          <p:nvPr>
            <p:extLst>
              <p:ext uri="{D42A27DB-BD31-4B8C-83A1-F6EECF244321}">
                <p14:modId xmlns:p14="http://schemas.microsoft.com/office/powerpoint/2010/main" val="1177638259"/>
              </p:ext>
            </p:extLst>
          </p:nvPr>
        </p:nvGraphicFramePr>
        <p:xfrm>
          <a:off x="7236492" y="2010625"/>
          <a:ext cx="1842709" cy="1621747"/>
        </p:xfrm>
        <a:graphic>
          <a:graphicData uri="http://schemas.openxmlformats.org/drawingml/2006/table">
            <a:tbl>
              <a:tblPr firstRow="1" firstCol="1" bandRow="1"/>
              <a:tblGrid>
                <a:gridCol w="312480">
                  <a:extLst>
                    <a:ext uri="{9D8B030D-6E8A-4147-A177-3AD203B41FA5}">
                      <a16:colId xmlns:a16="http://schemas.microsoft.com/office/drawing/2014/main" val="1026761990"/>
                    </a:ext>
                  </a:extLst>
                </a:gridCol>
                <a:gridCol w="153022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noProof="0" dirty="0">
                          <a:solidFill>
                            <a:srgbClr val="254776"/>
                          </a:solidFill>
                          <a:latin typeface="Helvetica" pitchFamily="2" charset="0"/>
                        </a:rPr>
                        <a:t>Types de données probantes</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50" b="0" noProof="0" dirty="0">
                          <a:solidFill>
                            <a:srgbClr val="254776"/>
                          </a:solidFill>
                          <a:effectLst/>
                          <a:latin typeface="Arial" panose="020B0604020202020204" pitchFamily="34" charset="0"/>
                          <a:cs typeface="Arial" panose="020B0604020202020204" pitchFamily="34" charset="0"/>
                        </a:rPr>
                        <a:t>Modélisation</a:t>
                      </a:r>
                      <a:endParaRPr lang="fr-CA" sz="7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CA" sz="1050" b="0" noProof="0">
                          <a:solidFill>
                            <a:srgbClr val="254776"/>
                          </a:solidFill>
                          <a:effectLst/>
                          <a:latin typeface="Arial" panose="020B0604020202020204" pitchFamily="34" charset="0"/>
                          <a:cs typeface="Arial" panose="020B0604020202020204" pitchFamily="34" charset="0"/>
                        </a:rPr>
                        <a:t>Évaluation</a:t>
                      </a:r>
                      <a:endParaRPr lang="fr-CA" sz="700" b="0" noProof="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50" b="0" noProof="0" dirty="0">
                          <a:solidFill>
                            <a:srgbClr val="254776"/>
                          </a:solidFill>
                          <a:effectLst/>
                          <a:latin typeface="Arial" panose="020B0604020202020204" pitchFamily="34" charset="0"/>
                          <a:cs typeface="Arial" panose="020B0604020202020204" pitchFamily="34" charset="0"/>
                        </a:rPr>
                        <a:t>Informations qualitatives</a:t>
                      </a:r>
                      <a:endParaRPr lang="fr-CA" sz="7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graphicFrame>
        <p:nvGraphicFramePr>
          <p:cNvPr id="75" name="Table 74">
            <a:extLst>
              <a:ext uri="{FF2B5EF4-FFF2-40B4-BE49-F238E27FC236}">
                <a16:creationId xmlns:a16="http://schemas.microsoft.com/office/drawing/2014/main" id="{48830DF8-0EE3-0C60-6F20-EB2A13DE2787}"/>
              </a:ext>
            </a:extLst>
          </p:cNvPr>
          <p:cNvGraphicFramePr>
            <a:graphicFrameLocks noGrp="1"/>
          </p:cNvGraphicFramePr>
          <p:nvPr>
            <p:extLst>
              <p:ext uri="{D42A27DB-BD31-4B8C-83A1-F6EECF244321}">
                <p14:modId xmlns:p14="http://schemas.microsoft.com/office/powerpoint/2010/main" val="974418910"/>
              </p:ext>
            </p:extLst>
          </p:nvPr>
        </p:nvGraphicFramePr>
        <p:xfrm>
          <a:off x="7236492" y="4537450"/>
          <a:ext cx="2183460" cy="1620541"/>
        </p:xfrm>
        <a:graphic>
          <a:graphicData uri="http://schemas.openxmlformats.org/drawingml/2006/table">
            <a:tbl>
              <a:tblPr firstRow="1" firstCol="1" bandRow="1"/>
              <a:tblGrid>
                <a:gridCol w="316800">
                  <a:extLst>
                    <a:ext uri="{9D8B030D-6E8A-4147-A177-3AD203B41FA5}">
                      <a16:colId xmlns:a16="http://schemas.microsoft.com/office/drawing/2014/main" val="1026761990"/>
                    </a:ext>
                  </a:extLst>
                </a:gridCol>
                <a:gridCol w="1866660">
                  <a:extLst>
                    <a:ext uri="{9D8B030D-6E8A-4147-A177-3AD203B41FA5}">
                      <a16:colId xmlns:a16="http://schemas.microsoft.com/office/drawing/2014/main" val="2835784650"/>
                    </a:ext>
                  </a:extLst>
                </a:gridCol>
              </a:tblGrid>
              <a:tr h="50105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300" noProof="0" dirty="0">
                          <a:solidFill>
                            <a:srgbClr val="254776"/>
                          </a:solidFill>
                          <a:latin typeface="Helvetica" pitchFamily="2" charset="0"/>
                        </a:rPr>
                        <a:t>Types de données probantes</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2983">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CA" sz="1050" b="0" noProof="0" dirty="0">
                          <a:solidFill>
                            <a:srgbClr val="254776"/>
                          </a:solidFill>
                          <a:effectLst/>
                          <a:latin typeface="Arial" panose="020B0604020202020204" pitchFamily="34" charset="0"/>
                          <a:cs typeface="Arial" panose="020B0604020202020204" pitchFamily="34" charset="0"/>
                        </a:rPr>
                        <a:t>Recherche comportementale et de mise en </a:t>
                      </a:r>
                      <a:r>
                        <a:rPr lang="fr-CA" sz="1050" b="0" noProof="0" dirty="0" err="1">
                          <a:solidFill>
                            <a:srgbClr val="254776"/>
                          </a:solidFill>
                          <a:effectLst/>
                          <a:latin typeface="Arial" panose="020B0604020202020204" pitchFamily="34" charset="0"/>
                          <a:cs typeface="Arial" panose="020B0604020202020204" pitchFamily="34" charset="0"/>
                        </a:rPr>
                        <a:t>oeuvre</a:t>
                      </a:r>
                      <a:r>
                        <a:rPr lang="fr-CA" sz="1050" b="0" noProof="0" dirty="0">
                          <a:solidFill>
                            <a:srgbClr val="254776"/>
                          </a:solidFill>
                          <a:effectLst/>
                          <a:latin typeface="Arial" panose="020B0604020202020204" pitchFamily="34" charset="0"/>
                          <a:cs typeface="Arial" panose="020B0604020202020204" pitchFamily="34" charset="0"/>
                        </a:rPr>
                        <a:t> </a:t>
                      </a:r>
                      <a:endParaRPr lang="fr-CA" sz="9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2983">
                <a:tc>
                  <a:txBody>
                    <a:bodyPr/>
                    <a:lstStyle/>
                    <a:p>
                      <a:endParaRPr lang="fr-CA" sz="1600" noProof="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50" b="0" noProof="0" dirty="0">
                          <a:solidFill>
                            <a:srgbClr val="254776"/>
                          </a:solidFill>
                          <a:effectLst/>
                          <a:latin typeface="Arial" panose="020B0604020202020204" pitchFamily="34" charset="0"/>
                          <a:cs typeface="Arial" panose="020B0604020202020204" pitchFamily="34" charset="0"/>
                        </a:rPr>
                        <a:t>Informations qualitatives</a:t>
                      </a:r>
                      <a:endParaRPr lang="fr-CA" sz="7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2983">
                <a:tc>
                  <a:txBody>
                    <a:bodyPr/>
                    <a:lstStyle/>
                    <a:p>
                      <a:endParaRPr lang="fr-CA" sz="1600" noProof="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fr-CA" sz="900" b="0" noProof="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grpSp>
        <p:nvGrpSpPr>
          <p:cNvPr id="14" name="Group 13">
            <a:extLst>
              <a:ext uri="{FF2B5EF4-FFF2-40B4-BE49-F238E27FC236}">
                <a16:creationId xmlns:a16="http://schemas.microsoft.com/office/drawing/2014/main" id="{5017D6D5-85B0-03D9-FBBC-82EC1B4279F0}"/>
              </a:ext>
            </a:extLst>
          </p:cNvPr>
          <p:cNvGrpSpPr/>
          <p:nvPr/>
        </p:nvGrpSpPr>
        <p:grpSpPr>
          <a:xfrm>
            <a:off x="7213137" y="2512310"/>
            <a:ext cx="344006" cy="1087097"/>
            <a:chOff x="7324509" y="2512310"/>
            <a:chExt cx="344006" cy="1087097"/>
          </a:xfrm>
        </p:grpSpPr>
        <p:cxnSp>
          <p:nvCxnSpPr>
            <p:cNvPr id="60" name="Straight Connector 59">
              <a:extLst>
                <a:ext uri="{FF2B5EF4-FFF2-40B4-BE49-F238E27FC236}">
                  <a16:creationId xmlns:a16="http://schemas.microsoft.com/office/drawing/2014/main" id="{0B365790-2532-C623-6C9E-FA772263B8EB}"/>
                </a:ext>
              </a:extLst>
            </p:cNvPr>
            <p:cNvCxnSpPr>
              <a:cxnSpLocks/>
            </p:cNvCxnSpPr>
            <p:nvPr/>
          </p:nvCxnSpPr>
          <p:spPr>
            <a:xfrm>
              <a:off x="7498347" y="2627334"/>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grpSp>
          <p:nvGrpSpPr>
            <p:cNvPr id="13" name="Group 12">
              <a:extLst>
                <a:ext uri="{FF2B5EF4-FFF2-40B4-BE49-F238E27FC236}">
                  <a16:creationId xmlns:a16="http://schemas.microsoft.com/office/drawing/2014/main" id="{E537BDBD-E5A3-173D-BEDA-7BE3B3422693}"/>
                </a:ext>
              </a:extLst>
            </p:cNvPr>
            <p:cNvGrpSpPr/>
            <p:nvPr/>
          </p:nvGrpSpPr>
          <p:grpSpPr>
            <a:xfrm>
              <a:off x="7324509" y="2512310"/>
              <a:ext cx="344006" cy="1087097"/>
              <a:chOff x="7324509" y="2512310"/>
              <a:chExt cx="344006" cy="1087097"/>
            </a:xfrm>
          </p:grpSpPr>
          <p:pic>
            <p:nvPicPr>
              <p:cNvPr id="61" name="Picture 60">
                <a:extLst>
                  <a:ext uri="{FF2B5EF4-FFF2-40B4-BE49-F238E27FC236}">
                    <a16:creationId xmlns:a16="http://schemas.microsoft.com/office/drawing/2014/main" id="{FF3F3B76-A1CC-BDF2-4FBA-4C5DEFCE69A4}"/>
                  </a:ext>
                </a:extLst>
              </p:cNvPr>
              <p:cNvPicPr>
                <a:picLocks noChangeAspect="1"/>
              </p:cNvPicPr>
              <p:nvPr/>
            </p:nvPicPr>
            <p:blipFill>
              <a:blip r:embed="rId6"/>
              <a:srcRect/>
              <a:stretch/>
            </p:blipFill>
            <p:spPr>
              <a:xfrm>
                <a:off x="7324509" y="2512310"/>
                <a:ext cx="344006" cy="344006"/>
              </a:xfrm>
              <a:prstGeom prst="rect">
                <a:avLst/>
              </a:prstGeom>
            </p:spPr>
          </p:pic>
          <p:pic>
            <p:nvPicPr>
              <p:cNvPr id="62" name="Picture 61">
                <a:extLst>
                  <a:ext uri="{FF2B5EF4-FFF2-40B4-BE49-F238E27FC236}">
                    <a16:creationId xmlns:a16="http://schemas.microsoft.com/office/drawing/2014/main" id="{F33629E7-106A-A142-B1AF-08834AF3577C}"/>
                  </a:ext>
                </a:extLst>
              </p:cNvPr>
              <p:cNvPicPr>
                <a:picLocks noChangeAspect="1"/>
              </p:cNvPicPr>
              <p:nvPr/>
            </p:nvPicPr>
            <p:blipFill>
              <a:blip r:embed="rId8"/>
              <a:srcRect/>
              <a:stretch/>
            </p:blipFill>
            <p:spPr>
              <a:xfrm>
                <a:off x="7324509" y="2878490"/>
                <a:ext cx="344006" cy="344006"/>
              </a:xfrm>
              <a:prstGeom prst="rect">
                <a:avLst/>
              </a:prstGeom>
            </p:spPr>
          </p:pic>
          <p:pic>
            <p:nvPicPr>
              <p:cNvPr id="63" name="Picture 62">
                <a:extLst>
                  <a:ext uri="{FF2B5EF4-FFF2-40B4-BE49-F238E27FC236}">
                    <a16:creationId xmlns:a16="http://schemas.microsoft.com/office/drawing/2014/main" id="{56918CD3-A095-CAA6-D601-33B0CBB71EC9}"/>
                  </a:ext>
                </a:extLst>
              </p:cNvPr>
              <p:cNvPicPr>
                <a:picLocks noChangeAspect="1"/>
              </p:cNvPicPr>
              <p:nvPr/>
            </p:nvPicPr>
            <p:blipFill>
              <a:blip r:embed="rId7"/>
              <a:srcRect/>
              <a:stretch/>
            </p:blipFill>
            <p:spPr>
              <a:xfrm>
                <a:off x="7324509" y="3255401"/>
                <a:ext cx="344006" cy="344006"/>
              </a:xfrm>
              <a:prstGeom prst="rect">
                <a:avLst/>
              </a:prstGeom>
            </p:spPr>
          </p:pic>
        </p:grpSp>
      </p:grpSp>
      <p:grpSp>
        <p:nvGrpSpPr>
          <p:cNvPr id="36" name="Group 35">
            <a:extLst>
              <a:ext uri="{FF2B5EF4-FFF2-40B4-BE49-F238E27FC236}">
                <a16:creationId xmlns:a16="http://schemas.microsoft.com/office/drawing/2014/main" id="{E12371DE-DCC3-908B-0ECD-3DD864008BCA}"/>
              </a:ext>
            </a:extLst>
          </p:cNvPr>
          <p:cNvGrpSpPr/>
          <p:nvPr/>
        </p:nvGrpSpPr>
        <p:grpSpPr>
          <a:xfrm>
            <a:off x="2535811" y="5014857"/>
            <a:ext cx="344006" cy="1087097"/>
            <a:chOff x="2535811" y="5014857"/>
            <a:chExt cx="344006" cy="1087097"/>
          </a:xfrm>
        </p:grpSpPr>
        <p:cxnSp>
          <p:nvCxnSpPr>
            <p:cNvPr id="68" name="Straight Connector 67">
              <a:extLst>
                <a:ext uri="{FF2B5EF4-FFF2-40B4-BE49-F238E27FC236}">
                  <a16:creationId xmlns:a16="http://schemas.microsoft.com/office/drawing/2014/main" id="{9F4FAD25-80AC-A9BB-EB95-72DE687F642A}"/>
                </a:ext>
              </a:extLst>
            </p:cNvPr>
            <p:cNvCxnSpPr>
              <a:cxnSpLocks/>
            </p:cNvCxnSpPr>
            <p:nvPr/>
          </p:nvCxnSpPr>
          <p:spPr>
            <a:xfrm>
              <a:off x="2706449" y="5133760"/>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grpSp>
          <p:nvGrpSpPr>
            <p:cNvPr id="7" name="Group 6">
              <a:extLst>
                <a:ext uri="{FF2B5EF4-FFF2-40B4-BE49-F238E27FC236}">
                  <a16:creationId xmlns:a16="http://schemas.microsoft.com/office/drawing/2014/main" id="{1159688C-2E6B-B004-A436-B1D0974A6D19}"/>
                </a:ext>
              </a:extLst>
            </p:cNvPr>
            <p:cNvGrpSpPr/>
            <p:nvPr/>
          </p:nvGrpSpPr>
          <p:grpSpPr>
            <a:xfrm>
              <a:off x="2535811" y="5014857"/>
              <a:ext cx="344006" cy="1087097"/>
              <a:chOff x="2590171" y="5014857"/>
              <a:chExt cx="344006" cy="1087097"/>
            </a:xfrm>
          </p:grpSpPr>
          <p:pic>
            <p:nvPicPr>
              <p:cNvPr id="69" name="Picture 68">
                <a:extLst>
                  <a:ext uri="{FF2B5EF4-FFF2-40B4-BE49-F238E27FC236}">
                    <a16:creationId xmlns:a16="http://schemas.microsoft.com/office/drawing/2014/main" id="{C8A2A10B-33C7-0BE0-CDC1-41B5C3C61094}"/>
                  </a:ext>
                </a:extLst>
              </p:cNvPr>
              <p:cNvPicPr>
                <a:picLocks noChangeAspect="1"/>
              </p:cNvPicPr>
              <p:nvPr/>
            </p:nvPicPr>
            <p:blipFill>
              <a:blip r:embed="rId5"/>
              <a:srcRect/>
              <a:stretch/>
            </p:blipFill>
            <p:spPr>
              <a:xfrm>
                <a:off x="2590171" y="5014857"/>
                <a:ext cx="344006" cy="344006"/>
              </a:xfrm>
              <a:prstGeom prst="rect">
                <a:avLst/>
              </a:prstGeom>
            </p:spPr>
          </p:pic>
          <p:pic>
            <p:nvPicPr>
              <p:cNvPr id="70" name="Picture 69">
                <a:extLst>
                  <a:ext uri="{FF2B5EF4-FFF2-40B4-BE49-F238E27FC236}">
                    <a16:creationId xmlns:a16="http://schemas.microsoft.com/office/drawing/2014/main" id="{9E2F3EAB-C702-4634-4CEC-939137282E53}"/>
                  </a:ext>
                </a:extLst>
              </p:cNvPr>
              <p:cNvPicPr>
                <a:picLocks noChangeAspect="1"/>
              </p:cNvPicPr>
              <p:nvPr/>
            </p:nvPicPr>
            <p:blipFill>
              <a:blip r:embed="rId8"/>
              <a:srcRect/>
              <a:stretch/>
            </p:blipFill>
            <p:spPr>
              <a:xfrm>
                <a:off x="2590171" y="5381037"/>
                <a:ext cx="344006" cy="344006"/>
              </a:xfrm>
              <a:prstGeom prst="rect">
                <a:avLst/>
              </a:prstGeom>
            </p:spPr>
          </p:pic>
          <p:pic>
            <p:nvPicPr>
              <p:cNvPr id="71" name="Picture 70">
                <a:extLst>
                  <a:ext uri="{FF2B5EF4-FFF2-40B4-BE49-F238E27FC236}">
                    <a16:creationId xmlns:a16="http://schemas.microsoft.com/office/drawing/2014/main" id="{F8FC4FB6-F027-6D5C-CC14-B08138287F16}"/>
                  </a:ext>
                </a:extLst>
              </p:cNvPr>
              <p:cNvPicPr>
                <a:picLocks noChangeAspect="1"/>
              </p:cNvPicPr>
              <p:nvPr/>
            </p:nvPicPr>
            <p:blipFill>
              <a:blip r:embed="rId7"/>
              <a:srcRect/>
              <a:stretch/>
            </p:blipFill>
            <p:spPr>
              <a:xfrm>
                <a:off x="2590171" y="5757948"/>
                <a:ext cx="344006" cy="344006"/>
              </a:xfrm>
              <a:prstGeom prst="rect">
                <a:avLst/>
              </a:prstGeom>
            </p:spPr>
          </p:pic>
        </p:grpSp>
      </p:grpSp>
      <p:grpSp>
        <p:nvGrpSpPr>
          <p:cNvPr id="34" name="Group 33">
            <a:extLst>
              <a:ext uri="{FF2B5EF4-FFF2-40B4-BE49-F238E27FC236}">
                <a16:creationId xmlns:a16="http://schemas.microsoft.com/office/drawing/2014/main" id="{F8C16F2A-3292-1E81-3EC6-4ECD90DFE132}"/>
              </a:ext>
            </a:extLst>
          </p:cNvPr>
          <p:cNvGrpSpPr/>
          <p:nvPr/>
        </p:nvGrpSpPr>
        <p:grpSpPr>
          <a:xfrm>
            <a:off x="7213137" y="5011940"/>
            <a:ext cx="344006" cy="738025"/>
            <a:chOff x="7289707" y="5011940"/>
            <a:chExt cx="344006" cy="738025"/>
          </a:xfrm>
        </p:grpSpPr>
        <p:cxnSp>
          <p:nvCxnSpPr>
            <p:cNvPr id="76" name="Straight Connector 75">
              <a:extLst>
                <a:ext uri="{FF2B5EF4-FFF2-40B4-BE49-F238E27FC236}">
                  <a16:creationId xmlns:a16="http://schemas.microsoft.com/office/drawing/2014/main" id="{ADB79717-11BB-47B0-1A89-877A06487448}"/>
                </a:ext>
              </a:extLst>
            </p:cNvPr>
            <p:cNvCxnSpPr>
              <a:cxnSpLocks/>
            </p:cNvCxnSpPr>
            <p:nvPr/>
          </p:nvCxnSpPr>
          <p:spPr>
            <a:xfrm flipH="1">
              <a:off x="7461710" y="5126964"/>
              <a:ext cx="1835" cy="475909"/>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77" name="Picture 76">
              <a:extLst>
                <a:ext uri="{FF2B5EF4-FFF2-40B4-BE49-F238E27FC236}">
                  <a16:creationId xmlns:a16="http://schemas.microsoft.com/office/drawing/2014/main" id="{379FFF2A-4941-ACDE-8AF5-1A3EBE45A707}"/>
                </a:ext>
              </a:extLst>
            </p:cNvPr>
            <p:cNvPicPr>
              <a:picLocks noChangeAspect="1"/>
            </p:cNvPicPr>
            <p:nvPr/>
          </p:nvPicPr>
          <p:blipFill>
            <a:blip r:embed="rId5"/>
            <a:srcRect/>
            <a:stretch/>
          </p:blipFill>
          <p:spPr>
            <a:xfrm>
              <a:off x="7289707" y="5011940"/>
              <a:ext cx="344006" cy="344006"/>
            </a:xfrm>
            <a:prstGeom prst="rect">
              <a:avLst/>
            </a:prstGeom>
          </p:spPr>
        </p:pic>
        <p:pic>
          <p:nvPicPr>
            <p:cNvPr id="79" name="Picture 78">
              <a:extLst>
                <a:ext uri="{FF2B5EF4-FFF2-40B4-BE49-F238E27FC236}">
                  <a16:creationId xmlns:a16="http://schemas.microsoft.com/office/drawing/2014/main" id="{1915BCBB-6D15-31A6-BAF8-8994023761FB}"/>
                </a:ext>
              </a:extLst>
            </p:cNvPr>
            <p:cNvPicPr>
              <a:picLocks noChangeAspect="1"/>
            </p:cNvPicPr>
            <p:nvPr/>
          </p:nvPicPr>
          <p:blipFill>
            <a:blip r:embed="rId7"/>
            <a:srcRect/>
            <a:stretch/>
          </p:blipFill>
          <p:spPr>
            <a:xfrm>
              <a:off x="7289707" y="5405959"/>
              <a:ext cx="344006" cy="344006"/>
            </a:xfrm>
            <a:prstGeom prst="rect">
              <a:avLst/>
            </a:prstGeom>
          </p:spPr>
        </p:pic>
      </p:grpSp>
      <p:sp>
        <p:nvSpPr>
          <p:cNvPr id="3" name="TextBox 2">
            <a:extLst>
              <a:ext uri="{FF2B5EF4-FFF2-40B4-BE49-F238E27FC236}">
                <a16:creationId xmlns:a16="http://schemas.microsoft.com/office/drawing/2014/main" id="{77CCB344-F38B-AE10-74B1-CB52ECC69B95}"/>
              </a:ext>
            </a:extLst>
          </p:cNvPr>
          <p:cNvSpPr txBox="1"/>
          <p:nvPr/>
        </p:nvSpPr>
        <p:spPr>
          <a:xfrm>
            <a:off x="188512" y="61059"/>
            <a:ext cx="8315408" cy="1046440"/>
          </a:xfrm>
          <a:prstGeom prst="rect">
            <a:avLst/>
          </a:prstGeom>
          <a:noFill/>
        </p:spPr>
        <p:txBody>
          <a:bodyPr wrap="square">
            <a:spAutoFit/>
          </a:bodyPr>
          <a:lstStyle/>
          <a:p>
            <a:r>
              <a:rPr kumimoji="0" lang="en-CA"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0.1</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lang="en-CA" dirty="0" err="1">
                <a:solidFill>
                  <a:srgbClr val="0F447C"/>
                </a:solidFill>
                <a:latin typeface="Arial" panose="020B0604020202020204" pitchFamily="34" charset="0"/>
                <a:cs typeface="Arial" panose="020B0604020202020204" pitchFamily="34" charset="0"/>
              </a:rPr>
              <a:t>Répondre</a:t>
            </a:r>
            <a:r>
              <a:rPr lang="en-CA" dirty="0">
                <a:solidFill>
                  <a:srgbClr val="0F447C"/>
                </a:solidFill>
                <a:latin typeface="Arial" panose="020B0604020202020204" pitchFamily="34" charset="0"/>
                <a:cs typeface="Arial" panose="020B0604020202020204" pitchFamily="34" charset="0"/>
              </a:rPr>
              <a:t> aux questions des </a:t>
            </a:r>
            <a:r>
              <a:rPr lang="en-CA" dirty="0" err="1">
                <a:solidFill>
                  <a:srgbClr val="0F447C"/>
                </a:solidFill>
                <a:latin typeface="Arial" panose="020B0604020202020204" pitchFamily="34" charset="0"/>
                <a:cs typeface="Arial" panose="020B0604020202020204" pitchFamily="34" charset="0"/>
              </a:rPr>
              <a:t>décideurs</a:t>
            </a:r>
            <a:r>
              <a:rPr lang="en-CA" dirty="0">
                <a:solidFill>
                  <a:srgbClr val="0F447C"/>
                </a:solidFill>
                <a:latin typeface="Arial" panose="020B0604020202020204" pitchFamily="34" charset="0"/>
                <a:cs typeface="Arial" panose="020B0604020202020204" pitchFamily="34" charset="0"/>
              </a:rPr>
              <a:t> avec la bonne </a:t>
            </a:r>
            <a:r>
              <a:rPr lang="en-CA" dirty="0" err="1">
                <a:solidFill>
                  <a:srgbClr val="0F447C"/>
                </a:solidFill>
                <a:latin typeface="Arial" panose="020B0604020202020204" pitchFamily="34" charset="0"/>
                <a:cs typeface="Arial" panose="020B0604020202020204" pitchFamily="34" charset="0"/>
              </a:rPr>
              <a:t>combinaison</a:t>
            </a:r>
            <a:r>
              <a:rPr lang="en-CA" dirty="0">
                <a:solidFill>
                  <a:srgbClr val="0F447C"/>
                </a:solidFill>
                <a:latin typeface="Arial" panose="020B0604020202020204" pitchFamily="34" charset="0"/>
                <a:cs typeface="Arial" panose="020B0604020202020204" pitchFamily="34" charset="0"/>
              </a:rPr>
              <a:t> de </a:t>
            </a:r>
            <a:r>
              <a:rPr lang="en-CA" dirty="0" err="1">
                <a:solidFill>
                  <a:srgbClr val="0F447C"/>
                </a:solidFill>
                <a:latin typeface="Arial" panose="020B0604020202020204" pitchFamily="34" charset="0"/>
                <a:cs typeface="Arial" panose="020B0604020202020204" pitchFamily="34" charset="0"/>
              </a:rPr>
              <a:t>données</a:t>
            </a:r>
            <a:r>
              <a:rPr lang="en-CA" dirty="0">
                <a:solidFill>
                  <a:srgbClr val="0F447C"/>
                </a:solidFill>
                <a:latin typeface="Arial" panose="020B0604020202020204" pitchFamily="34" charset="0"/>
                <a:cs typeface="Arial" panose="020B0604020202020204" pitchFamily="34" charset="0"/>
              </a:rPr>
              <a:t> </a:t>
            </a:r>
            <a:r>
              <a:rPr lang="en-CA" dirty="0" err="1">
                <a:solidFill>
                  <a:srgbClr val="0F447C"/>
                </a:solidFill>
                <a:latin typeface="Arial" panose="020B0604020202020204" pitchFamily="34" charset="0"/>
                <a:cs typeface="Arial" panose="020B0604020202020204" pitchFamily="34" charset="0"/>
              </a:rPr>
              <a:t>probantes</a:t>
            </a:r>
            <a:br>
              <a:rPr lang="en-CA" sz="2000" dirty="0">
                <a:solidFill>
                  <a:srgbClr val="0F447C"/>
                </a:solidFill>
                <a:latin typeface="Arial" panose="020B0604020202020204" pitchFamily="34" charset="0"/>
                <a:cs typeface="Arial" panose="020B0604020202020204" pitchFamily="34" charset="0"/>
              </a:rPr>
            </a:br>
            <a:r>
              <a:rPr lang="en-US" sz="1400" dirty="0">
                <a:solidFill>
                  <a:srgbClr val="0F447C"/>
                </a:solidFill>
                <a:latin typeface="Arial" panose="020B0604020202020204" pitchFamily="34" charset="0"/>
                <a:cs typeface="Arial" panose="020B0604020202020204" pitchFamily="34" charset="0"/>
              </a:rPr>
              <a:t>Faire </a:t>
            </a:r>
            <a:r>
              <a:rPr lang="en-US" sz="1400" dirty="0" err="1">
                <a:solidFill>
                  <a:srgbClr val="0F447C"/>
                </a:solidFill>
                <a:latin typeface="Arial" panose="020B0604020202020204" pitchFamily="34" charset="0"/>
                <a:cs typeface="Arial" panose="020B0604020202020204" pitchFamily="34" charset="0"/>
              </a:rPr>
              <a:t>correspondre</a:t>
            </a:r>
            <a:r>
              <a:rPr lang="en-US" sz="1400" dirty="0">
                <a:solidFill>
                  <a:srgbClr val="0F447C"/>
                </a:solidFill>
                <a:latin typeface="Arial" panose="020B0604020202020204" pitchFamily="34" charset="0"/>
                <a:cs typeface="Arial" panose="020B0604020202020204" pitchFamily="34" charset="0"/>
              </a:rPr>
              <a:t> les </a:t>
            </a:r>
            <a:r>
              <a:rPr lang="en-US" sz="1400" dirty="0" err="1">
                <a:solidFill>
                  <a:srgbClr val="0F447C"/>
                </a:solidFill>
                <a:latin typeface="Arial" panose="020B0604020202020204" pitchFamily="34" charset="0"/>
                <a:cs typeface="Arial" panose="020B0604020202020204" pitchFamily="34" charset="0"/>
              </a:rPr>
              <a:t>tyoes</a:t>
            </a:r>
            <a:r>
              <a:rPr lang="en-US" sz="1400" dirty="0">
                <a:solidFill>
                  <a:srgbClr val="0F447C"/>
                </a:solidFill>
                <a:latin typeface="Arial" panose="020B0604020202020204" pitchFamily="34" charset="0"/>
                <a:cs typeface="Arial" panose="020B0604020202020204" pitchFamily="34" charset="0"/>
              </a:rPr>
              <a:t> de </a:t>
            </a:r>
            <a:r>
              <a:rPr lang="en-US" sz="1400" dirty="0" err="1">
                <a:solidFill>
                  <a:srgbClr val="0F447C"/>
                </a:solidFill>
                <a:latin typeface="Arial" panose="020B0604020202020204" pitchFamily="34" charset="0"/>
                <a:cs typeface="Arial" panose="020B0604020202020204" pitchFamily="34" charset="0"/>
              </a:rPr>
              <a:t>données</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probantes</a:t>
            </a:r>
            <a:r>
              <a:rPr lang="en-US" sz="1400" dirty="0">
                <a:solidFill>
                  <a:srgbClr val="0F447C"/>
                </a:solidFill>
                <a:latin typeface="Arial" panose="020B0604020202020204" pitchFamily="34" charset="0"/>
                <a:cs typeface="Arial" panose="020B0604020202020204" pitchFamily="34" charset="0"/>
              </a:rPr>
              <a:t> locales </a:t>
            </a:r>
            <a:r>
              <a:rPr lang="en-US" sz="1400" dirty="0" err="1">
                <a:solidFill>
                  <a:srgbClr val="0F447C"/>
                </a:solidFill>
                <a:latin typeface="Arial" panose="020B0604020202020204" pitchFamily="34" charset="0"/>
                <a:cs typeface="Arial" panose="020B0604020202020204" pitchFamily="34" charset="0"/>
              </a:rPr>
              <a:t>à</a:t>
            </a:r>
            <a:r>
              <a:rPr lang="en-US" sz="1400" dirty="0">
                <a:solidFill>
                  <a:srgbClr val="0F447C"/>
                </a:solidFill>
                <a:latin typeface="Arial" panose="020B0604020202020204" pitchFamily="34" charset="0"/>
                <a:cs typeface="Arial" panose="020B0604020202020204" pitchFamily="34" charset="0"/>
              </a:rPr>
              <a:t> la bonne étape du </a:t>
            </a:r>
            <a:r>
              <a:rPr lang="en-US" sz="1400" dirty="0" err="1">
                <a:solidFill>
                  <a:srgbClr val="0F447C"/>
                </a:solidFill>
                <a:latin typeface="Arial" panose="020B0604020202020204" pitchFamily="34" charset="0"/>
                <a:cs typeface="Arial" panose="020B0604020202020204" pitchFamily="34" charset="0"/>
              </a:rPr>
              <a:t>processus</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décisionnel</a:t>
            </a:r>
            <a:endParaRPr lang="en-US" sz="1400" dirty="0"/>
          </a:p>
        </p:txBody>
      </p:sp>
    </p:spTree>
    <p:extLst>
      <p:ext uri="{BB962C8B-B14F-4D97-AF65-F5344CB8AC3E}">
        <p14:creationId xmlns:p14="http://schemas.microsoft.com/office/powerpoint/2010/main" val="122226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9983FCD-0169-2C7D-3C9E-F72A494B5B70}"/>
              </a:ext>
            </a:extLst>
          </p:cNvPr>
          <p:cNvGraphicFramePr>
            <a:graphicFrameLocks noGrp="1"/>
          </p:cNvGraphicFramePr>
          <p:nvPr>
            <p:extLst>
              <p:ext uri="{D42A27DB-BD31-4B8C-83A1-F6EECF244321}">
                <p14:modId xmlns:p14="http://schemas.microsoft.com/office/powerpoint/2010/main" val="2831471509"/>
              </p:ext>
            </p:extLst>
          </p:nvPr>
        </p:nvGraphicFramePr>
        <p:xfrm>
          <a:off x="853936" y="2576587"/>
          <a:ext cx="10484128" cy="2061376"/>
        </p:xfrm>
        <a:graphic>
          <a:graphicData uri="http://schemas.openxmlformats.org/drawingml/2006/table">
            <a:tbl>
              <a:tblPr firstRow="1" firstCol="1" bandRow="1"/>
              <a:tblGrid>
                <a:gridCol w="1588167">
                  <a:extLst>
                    <a:ext uri="{9D8B030D-6E8A-4147-A177-3AD203B41FA5}">
                      <a16:colId xmlns:a16="http://schemas.microsoft.com/office/drawing/2014/main" val="2438151703"/>
                    </a:ext>
                  </a:extLst>
                </a:gridCol>
                <a:gridCol w="932159">
                  <a:extLst>
                    <a:ext uri="{9D8B030D-6E8A-4147-A177-3AD203B41FA5}">
                      <a16:colId xmlns:a16="http://schemas.microsoft.com/office/drawing/2014/main" val="1941796730"/>
                    </a:ext>
                  </a:extLst>
                </a:gridCol>
                <a:gridCol w="337049">
                  <a:extLst>
                    <a:ext uri="{9D8B030D-6E8A-4147-A177-3AD203B41FA5}">
                      <a16:colId xmlns:a16="http://schemas.microsoft.com/office/drawing/2014/main" val="4159614164"/>
                    </a:ext>
                  </a:extLst>
                </a:gridCol>
                <a:gridCol w="2152279">
                  <a:extLst>
                    <a:ext uri="{9D8B030D-6E8A-4147-A177-3AD203B41FA5}">
                      <a16:colId xmlns:a16="http://schemas.microsoft.com/office/drawing/2014/main" val="3417789404"/>
                    </a:ext>
                  </a:extLst>
                </a:gridCol>
                <a:gridCol w="5474474">
                  <a:extLst>
                    <a:ext uri="{9D8B030D-6E8A-4147-A177-3AD203B41FA5}">
                      <a16:colId xmlns:a16="http://schemas.microsoft.com/office/drawing/2014/main" val="191477564"/>
                    </a:ext>
                  </a:extLst>
                </a:gridCol>
              </a:tblGrid>
              <a:tr h="44651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noProof="0" dirty="0">
                          <a:solidFill>
                            <a:srgbClr val="254776"/>
                          </a:solidFill>
                          <a:latin typeface="Helvetica" pitchFamily="2" charset="0"/>
                        </a:rPr>
                        <a:t>Point de vue</a:t>
                      </a: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noProof="0">
                          <a:solidFill>
                            <a:srgbClr val="254776"/>
                          </a:solidFill>
                          <a:latin typeface="Helvetica" pitchFamily="2" charset="0"/>
                        </a:rPr>
                        <a:t>Types de données probantes</a:t>
                      </a: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400" kern="1200" noProof="0">
                          <a:solidFill>
                            <a:srgbClr val="254776"/>
                          </a:solidFill>
                          <a:latin typeface="Helvetica" pitchFamily="2" charset="0"/>
                          <a:ea typeface="+mn-ea"/>
                          <a:cs typeface="+mn-cs"/>
                        </a:rPr>
                        <a:t>Étapes où cela ajoute le plus de valeur</a:t>
                      </a: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extLst>
                  <a:ext uri="{0D108BD9-81ED-4DB2-BD59-A6C34878D82A}">
                    <a16:rowId xmlns:a16="http://schemas.microsoft.com/office/drawing/2014/main" val="1033804439"/>
                  </a:ext>
                </a:extLst>
              </a:tr>
              <a:tr h="322973">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CA" sz="1200" b="0" i="0" u="none" strike="noStrike" cap="none" spc="0" baseline="0" noProof="0" dirty="0">
                          <a:solidFill>
                            <a:srgbClr val="254776"/>
                          </a:solidFill>
                          <a:effectLst/>
                          <a:uFillTx/>
                          <a:latin typeface="Helvetica" panose="020B0604020202020204" pitchFamily="34" charset="0"/>
                          <a:ea typeface="+mn-ea"/>
                          <a:cs typeface="Helvetica" panose="020B0604020202020204" pitchFamily="34" charset="0"/>
                          <a:sym typeface="Arial"/>
                        </a:rPr>
                        <a:t>Données probantes locales</a:t>
                      </a: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fr-CA" sz="1300" b="0" i="0" u="none" strike="noStrike" cap="none" spc="0" baseline="0" noProof="0">
                        <a:solidFill>
                          <a:srgbClr val="254776"/>
                        </a:solidFill>
                        <a:effectLst/>
                        <a:uFillTx/>
                        <a:latin typeface="+mn-lt"/>
                        <a:ea typeface="+mn-ea"/>
                        <a:cs typeface="+mn-cs"/>
                        <a:sym typeface="Arial"/>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100" b="0" noProof="0">
                          <a:solidFill>
                            <a:srgbClr val="254776"/>
                          </a:solidFill>
                          <a:effectLst/>
                          <a:latin typeface="Arial" panose="020B0604020202020204" pitchFamily="34" charset="0"/>
                          <a:cs typeface="Arial" panose="020B0604020202020204" pitchFamily="34" charset="0"/>
                        </a:rPr>
                        <a:t>Analyse de données</a:t>
                      </a:r>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4133599"/>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fr-CA" sz="1000" b="0" noProof="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CA" sz="1100" b="0" noProof="0">
                          <a:solidFill>
                            <a:srgbClr val="254776"/>
                          </a:solidFill>
                          <a:effectLst/>
                          <a:latin typeface="Arial" panose="020B0604020202020204" pitchFamily="34" charset="0"/>
                          <a:cs typeface="Arial" panose="020B0604020202020204" pitchFamily="34" charset="0"/>
                        </a:rPr>
                        <a:t>Modélisation</a:t>
                      </a:r>
                      <a:endParaRPr lang="fr-CA" sz="1000" b="0" noProof="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fr-CA" sz="1000" b="0" noProof="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22341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100" b="0" noProof="0">
                          <a:solidFill>
                            <a:srgbClr val="254776"/>
                          </a:solidFill>
                          <a:effectLst/>
                          <a:latin typeface="Arial" panose="020B0604020202020204" pitchFamily="34" charset="0"/>
                          <a:cs typeface="Arial" panose="020B0604020202020204" pitchFamily="34" charset="0"/>
                        </a:rPr>
                        <a:t>Évaluation</a:t>
                      </a:r>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5886923"/>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1120"/>
                        </a:lnSpc>
                      </a:pPr>
                      <a:r>
                        <a:rPr lang="fr-CA" sz="1100" b="0" noProof="0" dirty="0">
                          <a:solidFill>
                            <a:srgbClr val="254776"/>
                          </a:solidFill>
                          <a:effectLst/>
                          <a:latin typeface="Arial" panose="020B0604020202020204" pitchFamily="34" charset="0"/>
                          <a:cs typeface="Arial" panose="020B0604020202020204" pitchFamily="34" charset="0"/>
                        </a:rPr>
                        <a:t>Recherche comportementale et de mise en œuvre </a:t>
                      </a: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799889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100" b="0" noProof="0">
                          <a:solidFill>
                            <a:srgbClr val="254776"/>
                          </a:solidFill>
                          <a:effectLst/>
                          <a:latin typeface="Arial" panose="020B0604020202020204" pitchFamily="34" charset="0"/>
                          <a:cs typeface="Arial" panose="020B0604020202020204" pitchFamily="34" charset="0"/>
                        </a:rPr>
                        <a:t>Informations qualitatives</a:t>
                      </a:r>
                      <a:endParaRPr lang="fr-CA" sz="1000" b="0" noProof="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fr-CA" sz="1000" b="0" noProof="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38804998"/>
                  </a:ext>
                </a:extLst>
              </a:tr>
            </a:tbl>
          </a:graphicData>
        </a:graphic>
      </p:graphicFrame>
      <p:pic>
        <p:nvPicPr>
          <p:cNvPr id="5" name="Picture 4">
            <a:extLst>
              <a:ext uri="{FF2B5EF4-FFF2-40B4-BE49-F238E27FC236}">
                <a16:creationId xmlns:a16="http://schemas.microsoft.com/office/drawing/2014/main" id="{FEFBD5E5-1F8C-098C-CCB7-BC1CBE14F26E}"/>
              </a:ext>
            </a:extLst>
          </p:cNvPr>
          <p:cNvPicPr>
            <a:picLocks noChangeAspect="1"/>
          </p:cNvPicPr>
          <p:nvPr/>
        </p:nvPicPr>
        <p:blipFill>
          <a:blip r:embed="rId3"/>
          <a:srcRect/>
          <a:stretch/>
        </p:blipFill>
        <p:spPr>
          <a:xfrm>
            <a:off x="2491217" y="3334929"/>
            <a:ext cx="731352" cy="731352"/>
          </a:xfrm>
          <a:prstGeom prst="rect">
            <a:avLst/>
          </a:prstGeom>
        </p:spPr>
      </p:pic>
      <p:pic>
        <p:nvPicPr>
          <p:cNvPr id="8" name="Picture 7">
            <a:extLst>
              <a:ext uri="{FF2B5EF4-FFF2-40B4-BE49-F238E27FC236}">
                <a16:creationId xmlns:a16="http://schemas.microsoft.com/office/drawing/2014/main" id="{02C4D13C-B6ED-6955-10D1-42A90D10D872}"/>
              </a:ext>
            </a:extLst>
          </p:cNvPr>
          <p:cNvPicPr>
            <a:picLocks noChangeAspect="1"/>
          </p:cNvPicPr>
          <p:nvPr/>
        </p:nvPicPr>
        <p:blipFill>
          <a:blip r:embed="rId4"/>
          <a:srcRect/>
          <a:stretch/>
        </p:blipFill>
        <p:spPr>
          <a:xfrm>
            <a:off x="3400786" y="4019535"/>
            <a:ext cx="299148" cy="299148"/>
          </a:xfrm>
          <a:prstGeom prst="rect">
            <a:avLst/>
          </a:prstGeom>
        </p:spPr>
      </p:pic>
      <p:pic>
        <p:nvPicPr>
          <p:cNvPr id="9" name="Picture 8">
            <a:extLst>
              <a:ext uri="{FF2B5EF4-FFF2-40B4-BE49-F238E27FC236}">
                <a16:creationId xmlns:a16="http://schemas.microsoft.com/office/drawing/2014/main" id="{D7E4B496-5AD7-D876-A764-E14A58589FDB}"/>
              </a:ext>
            </a:extLst>
          </p:cNvPr>
          <p:cNvPicPr>
            <a:picLocks noChangeAspect="1"/>
          </p:cNvPicPr>
          <p:nvPr/>
        </p:nvPicPr>
        <p:blipFill>
          <a:blip r:embed="rId5"/>
          <a:srcRect/>
          <a:stretch/>
        </p:blipFill>
        <p:spPr>
          <a:xfrm>
            <a:off x="3400786" y="3040020"/>
            <a:ext cx="299148" cy="299148"/>
          </a:xfrm>
          <a:prstGeom prst="rect">
            <a:avLst/>
          </a:prstGeom>
        </p:spPr>
      </p:pic>
      <p:pic>
        <p:nvPicPr>
          <p:cNvPr id="10" name="Picture 9">
            <a:extLst>
              <a:ext uri="{FF2B5EF4-FFF2-40B4-BE49-F238E27FC236}">
                <a16:creationId xmlns:a16="http://schemas.microsoft.com/office/drawing/2014/main" id="{001C3AC6-4289-8492-23E8-CC44D37AE005}"/>
              </a:ext>
            </a:extLst>
          </p:cNvPr>
          <p:cNvPicPr>
            <a:picLocks noChangeAspect="1"/>
          </p:cNvPicPr>
          <p:nvPr/>
        </p:nvPicPr>
        <p:blipFill>
          <a:blip r:embed="rId6"/>
          <a:srcRect/>
          <a:stretch/>
        </p:blipFill>
        <p:spPr>
          <a:xfrm>
            <a:off x="3400786" y="3688498"/>
            <a:ext cx="299148" cy="299148"/>
          </a:xfrm>
          <a:prstGeom prst="rect">
            <a:avLst/>
          </a:prstGeom>
        </p:spPr>
      </p:pic>
      <p:pic>
        <p:nvPicPr>
          <p:cNvPr id="11" name="Picture 10">
            <a:extLst>
              <a:ext uri="{FF2B5EF4-FFF2-40B4-BE49-F238E27FC236}">
                <a16:creationId xmlns:a16="http://schemas.microsoft.com/office/drawing/2014/main" id="{A22849CB-4A65-442B-B1BD-4BE1FC8F3476}"/>
              </a:ext>
            </a:extLst>
          </p:cNvPr>
          <p:cNvPicPr>
            <a:picLocks noChangeAspect="1"/>
          </p:cNvPicPr>
          <p:nvPr/>
        </p:nvPicPr>
        <p:blipFill>
          <a:blip r:embed="rId7"/>
          <a:srcRect/>
          <a:stretch/>
        </p:blipFill>
        <p:spPr>
          <a:xfrm>
            <a:off x="3400786" y="3361106"/>
            <a:ext cx="299148" cy="299148"/>
          </a:xfrm>
          <a:prstGeom prst="rect">
            <a:avLst/>
          </a:prstGeom>
        </p:spPr>
      </p:pic>
      <p:pic>
        <p:nvPicPr>
          <p:cNvPr id="13" name="Picture 12">
            <a:extLst>
              <a:ext uri="{FF2B5EF4-FFF2-40B4-BE49-F238E27FC236}">
                <a16:creationId xmlns:a16="http://schemas.microsoft.com/office/drawing/2014/main" id="{0AF4C8A1-B653-D3CE-0DB2-CE4B9E4E52E1}"/>
              </a:ext>
            </a:extLst>
          </p:cNvPr>
          <p:cNvPicPr>
            <a:picLocks noChangeAspect="1"/>
          </p:cNvPicPr>
          <p:nvPr/>
        </p:nvPicPr>
        <p:blipFill>
          <a:blip r:embed="rId8"/>
          <a:srcRect/>
          <a:stretch/>
        </p:blipFill>
        <p:spPr>
          <a:xfrm>
            <a:off x="3400786" y="4341831"/>
            <a:ext cx="299148" cy="299148"/>
          </a:xfrm>
          <a:prstGeom prst="rect">
            <a:avLst/>
          </a:prstGeom>
        </p:spPr>
      </p:pic>
      <p:graphicFrame>
        <p:nvGraphicFramePr>
          <p:cNvPr id="14" name="Table 6">
            <a:extLst>
              <a:ext uri="{FF2B5EF4-FFF2-40B4-BE49-F238E27FC236}">
                <a16:creationId xmlns:a16="http://schemas.microsoft.com/office/drawing/2014/main" id="{981C4175-AB40-3261-FF4C-E9EC23424BC9}"/>
              </a:ext>
            </a:extLst>
          </p:cNvPr>
          <p:cNvGraphicFramePr>
            <a:graphicFrameLocks noGrp="1"/>
          </p:cNvGraphicFramePr>
          <p:nvPr>
            <p:extLst>
              <p:ext uri="{D42A27DB-BD31-4B8C-83A1-F6EECF244321}">
                <p14:modId xmlns:p14="http://schemas.microsoft.com/office/powerpoint/2010/main" val="1548886142"/>
              </p:ext>
            </p:extLst>
          </p:nvPr>
        </p:nvGraphicFramePr>
        <p:xfrm>
          <a:off x="5487998" y="3002774"/>
          <a:ext cx="5959948" cy="1596700"/>
        </p:xfrm>
        <a:graphic>
          <a:graphicData uri="http://schemas.openxmlformats.org/drawingml/2006/table">
            <a:tbl>
              <a:tblPr firstRow="1" bandRow="1">
                <a:tableStyleId>{5940675A-B579-460E-94D1-54222C63F5DA}</a:tableStyleId>
              </a:tblPr>
              <a:tblGrid>
                <a:gridCol w="1489987">
                  <a:extLst>
                    <a:ext uri="{9D8B030D-6E8A-4147-A177-3AD203B41FA5}">
                      <a16:colId xmlns:a16="http://schemas.microsoft.com/office/drawing/2014/main" val="2992671412"/>
                    </a:ext>
                  </a:extLst>
                </a:gridCol>
                <a:gridCol w="1489987">
                  <a:extLst>
                    <a:ext uri="{9D8B030D-6E8A-4147-A177-3AD203B41FA5}">
                      <a16:colId xmlns:a16="http://schemas.microsoft.com/office/drawing/2014/main" val="597148921"/>
                    </a:ext>
                  </a:extLst>
                </a:gridCol>
                <a:gridCol w="1489987">
                  <a:extLst>
                    <a:ext uri="{9D8B030D-6E8A-4147-A177-3AD203B41FA5}">
                      <a16:colId xmlns:a16="http://schemas.microsoft.com/office/drawing/2014/main" val="1162182459"/>
                    </a:ext>
                  </a:extLst>
                </a:gridCol>
                <a:gridCol w="1489987">
                  <a:extLst>
                    <a:ext uri="{9D8B030D-6E8A-4147-A177-3AD203B41FA5}">
                      <a16:colId xmlns:a16="http://schemas.microsoft.com/office/drawing/2014/main" val="3570964566"/>
                    </a:ext>
                  </a:extLst>
                </a:gridCol>
              </a:tblGrid>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413739"/>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63557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6252501"/>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238834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6386504"/>
                  </a:ext>
                </a:extLst>
              </a:tr>
            </a:tbl>
          </a:graphicData>
        </a:graphic>
      </p:graphicFrame>
      <p:sp>
        <p:nvSpPr>
          <p:cNvPr id="17" name="Oval 16">
            <a:extLst>
              <a:ext uri="{FF2B5EF4-FFF2-40B4-BE49-F238E27FC236}">
                <a16:creationId xmlns:a16="http://schemas.microsoft.com/office/drawing/2014/main" id="{4E5B88CF-3FFC-D3D8-EA80-B5309B800BAD}"/>
              </a:ext>
            </a:extLst>
          </p:cNvPr>
          <p:cNvSpPr/>
          <p:nvPr/>
        </p:nvSpPr>
        <p:spPr>
          <a:xfrm>
            <a:off x="2488595" y="3331999"/>
            <a:ext cx="721895" cy="724766"/>
          </a:xfrm>
          <a:prstGeom prst="ellipse">
            <a:avLst/>
          </a:prstGeom>
          <a:noFill/>
          <a:ln w="66675">
            <a:solidFill>
              <a:srgbClr val="99C2E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pic>
        <p:nvPicPr>
          <p:cNvPr id="33" name="Picture 32">
            <a:extLst>
              <a:ext uri="{FF2B5EF4-FFF2-40B4-BE49-F238E27FC236}">
                <a16:creationId xmlns:a16="http://schemas.microsoft.com/office/drawing/2014/main" id="{BAA66221-AEDF-D27E-A519-401BC0DF9042}"/>
              </a:ext>
            </a:extLst>
          </p:cNvPr>
          <p:cNvPicPr>
            <a:picLocks noChangeAspect="1"/>
          </p:cNvPicPr>
          <p:nvPr/>
        </p:nvPicPr>
        <p:blipFill>
          <a:blip r:embed="rId9"/>
          <a:srcRect/>
          <a:stretch/>
        </p:blipFill>
        <p:spPr>
          <a:xfrm>
            <a:off x="6255199" y="3029860"/>
            <a:ext cx="284688" cy="301434"/>
          </a:xfrm>
          <a:prstGeom prst="rect">
            <a:avLst/>
          </a:prstGeom>
        </p:spPr>
      </p:pic>
      <p:pic>
        <p:nvPicPr>
          <p:cNvPr id="34" name="Picture 33">
            <a:extLst>
              <a:ext uri="{FF2B5EF4-FFF2-40B4-BE49-F238E27FC236}">
                <a16:creationId xmlns:a16="http://schemas.microsoft.com/office/drawing/2014/main" id="{2ABE16D3-652A-E8EE-98E2-37433884EB9D}"/>
              </a:ext>
            </a:extLst>
          </p:cNvPr>
          <p:cNvPicPr>
            <a:picLocks noChangeAspect="1"/>
          </p:cNvPicPr>
          <p:nvPr/>
        </p:nvPicPr>
        <p:blipFill>
          <a:blip r:embed="rId9"/>
          <a:srcRect/>
          <a:stretch/>
        </p:blipFill>
        <p:spPr>
          <a:xfrm>
            <a:off x="6255199" y="3349803"/>
            <a:ext cx="284688" cy="301434"/>
          </a:xfrm>
          <a:prstGeom prst="rect">
            <a:avLst/>
          </a:prstGeom>
        </p:spPr>
      </p:pic>
      <p:pic>
        <p:nvPicPr>
          <p:cNvPr id="36" name="Picture 35">
            <a:extLst>
              <a:ext uri="{FF2B5EF4-FFF2-40B4-BE49-F238E27FC236}">
                <a16:creationId xmlns:a16="http://schemas.microsoft.com/office/drawing/2014/main" id="{5989E880-F341-8366-1C53-D56E0FE785F2}"/>
              </a:ext>
            </a:extLst>
          </p:cNvPr>
          <p:cNvPicPr>
            <a:picLocks noChangeAspect="1"/>
          </p:cNvPicPr>
          <p:nvPr/>
        </p:nvPicPr>
        <p:blipFill>
          <a:blip r:embed="rId9"/>
          <a:srcRect/>
          <a:stretch/>
        </p:blipFill>
        <p:spPr>
          <a:xfrm>
            <a:off x="6255199" y="4333194"/>
            <a:ext cx="284688" cy="301434"/>
          </a:xfrm>
          <a:prstGeom prst="rect">
            <a:avLst/>
          </a:prstGeom>
        </p:spPr>
      </p:pic>
      <p:pic>
        <p:nvPicPr>
          <p:cNvPr id="37" name="Picture 36">
            <a:extLst>
              <a:ext uri="{FF2B5EF4-FFF2-40B4-BE49-F238E27FC236}">
                <a16:creationId xmlns:a16="http://schemas.microsoft.com/office/drawing/2014/main" id="{1F2EDE42-AD57-C944-9A3B-7D9DC839A0FF}"/>
              </a:ext>
            </a:extLst>
          </p:cNvPr>
          <p:cNvPicPr>
            <a:picLocks noChangeAspect="1"/>
          </p:cNvPicPr>
          <p:nvPr/>
        </p:nvPicPr>
        <p:blipFill>
          <a:blip r:embed="rId10"/>
          <a:srcRect/>
          <a:stretch/>
        </p:blipFill>
        <p:spPr>
          <a:xfrm>
            <a:off x="7575298" y="3676052"/>
            <a:ext cx="284687" cy="301434"/>
          </a:xfrm>
          <a:prstGeom prst="rect">
            <a:avLst/>
          </a:prstGeom>
        </p:spPr>
      </p:pic>
      <p:pic>
        <p:nvPicPr>
          <p:cNvPr id="38" name="Picture 37">
            <a:extLst>
              <a:ext uri="{FF2B5EF4-FFF2-40B4-BE49-F238E27FC236}">
                <a16:creationId xmlns:a16="http://schemas.microsoft.com/office/drawing/2014/main" id="{858B1F5E-CF32-0FEC-3828-ACE5C27D15DB}"/>
              </a:ext>
            </a:extLst>
          </p:cNvPr>
          <p:cNvPicPr>
            <a:picLocks noChangeAspect="1"/>
          </p:cNvPicPr>
          <p:nvPr/>
        </p:nvPicPr>
        <p:blipFill>
          <a:blip r:embed="rId10"/>
          <a:srcRect/>
          <a:stretch/>
        </p:blipFill>
        <p:spPr>
          <a:xfrm>
            <a:off x="7575298" y="3349803"/>
            <a:ext cx="284687" cy="301434"/>
          </a:xfrm>
          <a:prstGeom prst="rect">
            <a:avLst/>
          </a:prstGeom>
        </p:spPr>
      </p:pic>
      <p:pic>
        <p:nvPicPr>
          <p:cNvPr id="41" name="Picture 40">
            <a:extLst>
              <a:ext uri="{FF2B5EF4-FFF2-40B4-BE49-F238E27FC236}">
                <a16:creationId xmlns:a16="http://schemas.microsoft.com/office/drawing/2014/main" id="{E7D3B2BC-977C-E7A7-DA10-E9D69E1618B7}"/>
              </a:ext>
            </a:extLst>
          </p:cNvPr>
          <p:cNvPicPr>
            <a:picLocks noChangeAspect="1"/>
          </p:cNvPicPr>
          <p:nvPr/>
        </p:nvPicPr>
        <p:blipFill>
          <a:blip r:embed="rId10"/>
          <a:srcRect/>
          <a:stretch/>
        </p:blipFill>
        <p:spPr>
          <a:xfrm>
            <a:off x="7575298" y="4333194"/>
            <a:ext cx="284687" cy="301434"/>
          </a:xfrm>
          <a:prstGeom prst="rect">
            <a:avLst/>
          </a:prstGeom>
        </p:spPr>
      </p:pic>
      <p:pic>
        <p:nvPicPr>
          <p:cNvPr id="42" name="Picture 41">
            <a:extLst>
              <a:ext uri="{FF2B5EF4-FFF2-40B4-BE49-F238E27FC236}">
                <a16:creationId xmlns:a16="http://schemas.microsoft.com/office/drawing/2014/main" id="{A48A272D-827C-AD9B-BA87-4E534411D308}"/>
              </a:ext>
            </a:extLst>
          </p:cNvPr>
          <p:cNvPicPr>
            <a:picLocks noChangeAspect="1"/>
          </p:cNvPicPr>
          <p:nvPr/>
        </p:nvPicPr>
        <p:blipFill>
          <a:blip r:embed="rId11"/>
          <a:srcRect/>
          <a:stretch/>
        </p:blipFill>
        <p:spPr>
          <a:xfrm>
            <a:off x="9104094" y="4333194"/>
            <a:ext cx="284687" cy="301433"/>
          </a:xfrm>
          <a:prstGeom prst="rect">
            <a:avLst/>
          </a:prstGeom>
        </p:spPr>
      </p:pic>
      <p:pic>
        <p:nvPicPr>
          <p:cNvPr id="43" name="Picture 42">
            <a:extLst>
              <a:ext uri="{FF2B5EF4-FFF2-40B4-BE49-F238E27FC236}">
                <a16:creationId xmlns:a16="http://schemas.microsoft.com/office/drawing/2014/main" id="{460BBA42-05CD-C3AE-5BA3-90186B982DAA}"/>
              </a:ext>
            </a:extLst>
          </p:cNvPr>
          <p:cNvPicPr>
            <a:picLocks noChangeAspect="1"/>
          </p:cNvPicPr>
          <p:nvPr/>
        </p:nvPicPr>
        <p:blipFill>
          <a:blip r:embed="rId11"/>
          <a:srcRect/>
          <a:stretch/>
        </p:blipFill>
        <p:spPr>
          <a:xfrm>
            <a:off x="9104094" y="3996017"/>
            <a:ext cx="284687" cy="301433"/>
          </a:xfrm>
          <a:prstGeom prst="rect">
            <a:avLst/>
          </a:prstGeom>
        </p:spPr>
      </p:pic>
      <p:pic>
        <p:nvPicPr>
          <p:cNvPr id="44" name="Picture 43">
            <a:extLst>
              <a:ext uri="{FF2B5EF4-FFF2-40B4-BE49-F238E27FC236}">
                <a16:creationId xmlns:a16="http://schemas.microsoft.com/office/drawing/2014/main" id="{E52AE565-95A9-DA54-D3F7-9CE58A07FEE7}"/>
              </a:ext>
            </a:extLst>
          </p:cNvPr>
          <p:cNvPicPr>
            <a:picLocks noChangeAspect="1"/>
          </p:cNvPicPr>
          <p:nvPr/>
        </p:nvPicPr>
        <p:blipFill>
          <a:blip r:embed="rId12"/>
          <a:srcRect/>
          <a:stretch/>
        </p:blipFill>
        <p:spPr>
          <a:xfrm>
            <a:off x="10507015" y="3663352"/>
            <a:ext cx="284686" cy="301433"/>
          </a:xfrm>
          <a:prstGeom prst="rect">
            <a:avLst/>
          </a:prstGeom>
        </p:spPr>
      </p:pic>
      <p:pic>
        <p:nvPicPr>
          <p:cNvPr id="45" name="Picture 44">
            <a:extLst>
              <a:ext uri="{FF2B5EF4-FFF2-40B4-BE49-F238E27FC236}">
                <a16:creationId xmlns:a16="http://schemas.microsoft.com/office/drawing/2014/main" id="{66373E8A-1C9A-C822-B13F-9BE8E0E68485}"/>
              </a:ext>
            </a:extLst>
          </p:cNvPr>
          <p:cNvPicPr>
            <a:picLocks noChangeAspect="1"/>
          </p:cNvPicPr>
          <p:nvPr/>
        </p:nvPicPr>
        <p:blipFill>
          <a:blip r:embed="rId12"/>
          <a:srcRect/>
          <a:stretch/>
        </p:blipFill>
        <p:spPr>
          <a:xfrm>
            <a:off x="10507015" y="3017160"/>
            <a:ext cx="284686" cy="301433"/>
          </a:xfrm>
          <a:prstGeom prst="rect">
            <a:avLst/>
          </a:prstGeom>
        </p:spPr>
      </p:pic>
      <p:pic>
        <p:nvPicPr>
          <p:cNvPr id="46" name="Picture 45">
            <a:extLst>
              <a:ext uri="{FF2B5EF4-FFF2-40B4-BE49-F238E27FC236}">
                <a16:creationId xmlns:a16="http://schemas.microsoft.com/office/drawing/2014/main" id="{C768D67C-B6B6-06BB-E731-7B18ED8D3B84}"/>
              </a:ext>
            </a:extLst>
          </p:cNvPr>
          <p:cNvPicPr>
            <a:picLocks noChangeAspect="1"/>
          </p:cNvPicPr>
          <p:nvPr/>
        </p:nvPicPr>
        <p:blipFill>
          <a:blip r:embed="rId12"/>
          <a:srcRect/>
          <a:stretch/>
        </p:blipFill>
        <p:spPr>
          <a:xfrm>
            <a:off x="10513092" y="4333194"/>
            <a:ext cx="284686" cy="301433"/>
          </a:xfrm>
          <a:prstGeom prst="rect">
            <a:avLst/>
          </a:prstGeom>
        </p:spPr>
      </p:pic>
      <p:sp>
        <p:nvSpPr>
          <p:cNvPr id="48" name="TextBox 47">
            <a:extLst>
              <a:ext uri="{FF2B5EF4-FFF2-40B4-BE49-F238E27FC236}">
                <a16:creationId xmlns:a16="http://schemas.microsoft.com/office/drawing/2014/main" id="{A107C0FE-88FB-1D14-53C6-090FCE1757B3}"/>
              </a:ext>
            </a:extLst>
          </p:cNvPr>
          <p:cNvSpPr txBox="1"/>
          <p:nvPr/>
        </p:nvSpPr>
        <p:spPr>
          <a:xfrm>
            <a:off x="174542" y="50800"/>
            <a:ext cx="8753557" cy="1046440"/>
          </a:xfrm>
          <a:prstGeom prst="rect">
            <a:avLst/>
          </a:prstGeom>
          <a:noFill/>
        </p:spPr>
        <p:txBody>
          <a:bodyPr wrap="square">
            <a:spAutoFit/>
          </a:bodyPr>
          <a:lstStyle/>
          <a:p>
            <a:r>
              <a:rPr kumimoji="0" lang="en-CA"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0.1</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18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(suite)</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lang="en-CA" dirty="0" err="1">
                <a:solidFill>
                  <a:srgbClr val="0F447C"/>
                </a:solidFill>
                <a:latin typeface="Arial" panose="020B0604020202020204" pitchFamily="34" charset="0"/>
                <a:cs typeface="Arial" panose="020B0604020202020204" pitchFamily="34" charset="0"/>
              </a:rPr>
              <a:t>Répondre</a:t>
            </a:r>
            <a:r>
              <a:rPr lang="en-CA" dirty="0">
                <a:solidFill>
                  <a:srgbClr val="0F447C"/>
                </a:solidFill>
                <a:latin typeface="Arial" panose="020B0604020202020204" pitchFamily="34" charset="0"/>
                <a:cs typeface="Arial" panose="020B0604020202020204" pitchFamily="34" charset="0"/>
              </a:rPr>
              <a:t> aux questions des </a:t>
            </a:r>
            <a:r>
              <a:rPr lang="en-CA" dirty="0" err="1">
                <a:solidFill>
                  <a:srgbClr val="0F447C"/>
                </a:solidFill>
                <a:latin typeface="Arial" panose="020B0604020202020204" pitchFamily="34" charset="0"/>
                <a:cs typeface="Arial" panose="020B0604020202020204" pitchFamily="34" charset="0"/>
              </a:rPr>
              <a:t>décideurs</a:t>
            </a:r>
            <a:r>
              <a:rPr lang="en-CA" dirty="0">
                <a:solidFill>
                  <a:srgbClr val="0F447C"/>
                </a:solidFill>
                <a:latin typeface="Arial" panose="020B0604020202020204" pitchFamily="34" charset="0"/>
                <a:cs typeface="Arial" panose="020B0604020202020204" pitchFamily="34" charset="0"/>
              </a:rPr>
              <a:t> avec la bonne </a:t>
            </a:r>
            <a:r>
              <a:rPr lang="en-CA" dirty="0" err="1">
                <a:solidFill>
                  <a:srgbClr val="0F447C"/>
                </a:solidFill>
                <a:latin typeface="Arial" panose="020B0604020202020204" pitchFamily="34" charset="0"/>
                <a:cs typeface="Arial" panose="020B0604020202020204" pitchFamily="34" charset="0"/>
              </a:rPr>
              <a:t>combinaison</a:t>
            </a:r>
            <a:r>
              <a:rPr lang="en-CA" dirty="0">
                <a:solidFill>
                  <a:srgbClr val="0F447C"/>
                </a:solidFill>
                <a:latin typeface="Arial" panose="020B0604020202020204" pitchFamily="34" charset="0"/>
                <a:cs typeface="Arial" panose="020B0604020202020204" pitchFamily="34" charset="0"/>
              </a:rPr>
              <a:t> de </a:t>
            </a:r>
            <a:r>
              <a:rPr lang="en-CA" dirty="0" err="1">
                <a:solidFill>
                  <a:srgbClr val="0F447C"/>
                </a:solidFill>
                <a:latin typeface="Arial" panose="020B0604020202020204" pitchFamily="34" charset="0"/>
                <a:cs typeface="Arial" panose="020B0604020202020204" pitchFamily="34" charset="0"/>
              </a:rPr>
              <a:t>données</a:t>
            </a:r>
            <a:r>
              <a:rPr lang="en-CA" dirty="0">
                <a:solidFill>
                  <a:srgbClr val="0F447C"/>
                </a:solidFill>
                <a:latin typeface="Arial" panose="020B0604020202020204" pitchFamily="34" charset="0"/>
                <a:cs typeface="Arial" panose="020B0604020202020204" pitchFamily="34" charset="0"/>
              </a:rPr>
              <a:t> </a:t>
            </a:r>
            <a:r>
              <a:rPr lang="en-CA" dirty="0" err="1">
                <a:solidFill>
                  <a:srgbClr val="0F447C"/>
                </a:solidFill>
                <a:latin typeface="Arial" panose="020B0604020202020204" pitchFamily="34" charset="0"/>
                <a:cs typeface="Arial" panose="020B0604020202020204" pitchFamily="34" charset="0"/>
              </a:rPr>
              <a:t>probantes</a:t>
            </a:r>
            <a:br>
              <a:rPr lang="en-CA" sz="2000" dirty="0">
                <a:solidFill>
                  <a:srgbClr val="0F447C"/>
                </a:solidFill>
                <a:latin typeface="Arial" panose="020B0604020202020204" pitchFamily="34" charset="0"/>
                <a:cs typeface="Arial" panose="020B0604020202020204" pitchFamily="34" charset="0"/>
              </a:rPr>
            </a:br>
            <a:r>
              <a:rPr lang="en-US" sz="1400" dirty="0">
                <a:solidFill>
                  <a:srgbClr val="0F447C"/>
                </a:solidFill>
                <a:latin typeface="Arial" panose="020B0604020202020204" pitchFamily="34" charset="0"/>
                <a:cs typeface="Arial" panose="020B0604020202020204" pitchFamily="34" charset="0"/>
              </a:rPr>
              <a:t>Faire </a:t>
            </a:r>
            <a:r>
              <a:rPr lang="en-US" sz="1400" dirty="0" err="1">
                <a:solidFill>
                  <a:srgbClr val="0F447C"/>
                </a:solidFill>
                <a:latin typeface="Arial" panose="020B0604020202020204" pitchFamily="34" charset="0"/>
                <a:cs typeface="Arial" panose="020B0604020202020204" pitchFamily="34" charset="0"/>
              </a:rPr>
              <a:t>correspondre</a:t>
            </a:r>
            <a:r>
              <a:rPr lang="en-US" sz="1400" dirty="0">
                <a:solidFill>
                  <a:srgbClr val="0F447C"/>
                </a:solidFill>
                <a:latin typeface="Arial" panose="020B0604020202020204" pitchFamily="34" charset="0"/>
                <a:cs typeface="Arial" panose="020B0604020202020204" pitchFamily="34" charset="0"/>
              </a:rPr>
              <a:t> les types de </a:t>
            </a:r>
            <a:r>
              <a:rPr lang="en-US" sz="1400" dirty="0" err="1">
                <a:solidFill>
                  <a:srgbClr val="0F447C"/>
                </a:solidFill>
                <a:latin typeface="Arial" panose="020B0604020202020204" pitchFamily="34" charset="0"/>
                <a:cs typeface="Arial" panose="020B0604020202020204" pitchFamily="34" charset="0"/>
              </a:rPr>
              <a:t>données</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probantes</a:t>
            </a:r>
            <a:r>
              <a:rPr lang="en-US" sz="1400" dirty="0">
                <a:solidFill>
                  <a:srgbClr val="0F447C"/>
                </a:solidFill>
                <a:latin typeface="Arial" panose="020B0604020202020204" pitchFamily="34" charset="0"/>
                <a:cs typeface="Arial" panose="020B0604020202020204" pitchFamily="34" charset="0"/>
              </a:rPr>
              <a:t> locales </a:t>
            </a:r>
            <a:r>
              <a:rPr lang="en-US" sz="1400" dirty="0" err="1">
                <a:solidFill>
                  <a:srgbClr val="0F447C"/>
                </a:solidFill>
                <a:latin typeface="Arial" panose="020B0604020202020204" pitchFamily="34" charset="0"/>
                <a:cs typeface="Arial" panose="020B0604020202020204" pitchFamily="34" charset="0"/>
              </a:rPr>
              <a:t>à</a:t>
            </a:r>
            <a:r>
              <a:rPr lang="en-US" sz="1400" dirty="0">
                <a:solidFill>
                  <a:srgbClr val="0F447C"/>
                </a:solidFill>
                <a:latin typeface="Arial" panose="020B0604020202020204" pitchFamily="34" charset="0"/>
                <a:cs typeface="Arial" panose="020B0604020202020204" pitchFamily="34" charset="0"/>
              </a:rPr>
              <a:t> la bonne étape du </a:t>
            </a:r>
            <a:r>
              <a:rPr lang="en-US" sz="1400" dirty="0" err="1">
                <a:solidFill>
                  <a:srgbClr val="0F447C"/>
                </a:solidFill>
                <a:latin typeface="Arial" panose="020B0604020202020204" pitchFamily="34" charset="0"/>
                <a:cs typeface="Arial" panose="020B0604020202020204" pitchFamily="34" charset="0"/>
              </a:rPr>
              <a:t>processus</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décisionnel</a:t>
            </a:r>
            <a:endParaRPr lang="en-US" sz="1400" dirty="0"/>
          </a:p>
        </p:txBody>
      </p:sp>
    </p:spTree>
    <p:extLst>
      <p:ext uri="{BB962C8B-B14F-4D97-AF65-F5344CB8AC3E}">
        <p14:creationId xmlns:p14="http://schemas.microsoft.com/office/powerpoint/2010/main" val="202402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Picture 85" descr="Shape&#10;&#10;Description automatically generated">
            <a:extLst>
              <a:ext uri="{FF2B5EF4-FFF2-40B4-BE49-F238E27FC236}">
                <a16:creationId xmlns:a16="http://schemas.microsoft.com/office/drawing/2014/main" id="{9EEDE344-1EB8-69AA-FF08-EF489E577ED1}"/>
              </a:ext>
            </a:extLst>
          </p:cNvPr>
          <p:cNvPicPr>
            <a:picLocks noChangeAspect="1"/>
          </p:cNvPicPr>
          <p:nvPr/>
        </p:nvPicPr>
        <p:blipFill>
          <a:blip r:embed="rId3"/>
          <a:stretch>
            <a:fillRect/>
          </a:stretch>
        </p:blipFill>
        <p:spPr>
          <a:xfrm>
            <a:off x="3994484" y="1201964"/>
            <a:ext cx="3885239" cy="5035293"/>
          </a:xfrm>
          <a:prstGeom prst="rect">
            <a:avLst/>
          </a:prstGeom>
        </p:spPr>
      </p:pic>
      <p:sp>
        <p:nvSpPr>
          <p:cNvPr id="25" name="TextBox 24">
            <a:extLst>
              <a:ext uri="{FF2B5EF4-FFF2-40B4-BE49-F238E27FC236}">
                <a16:creationId xmlns:a16="http://schemas.microsoft.com/office/drawing/2014/main" id="{FA08C844-7EA2-D9D5-69F5-12E8694D0435}"/>
              </a:ext>
            </a:extLst>
          </p:cNvPr>
          <p:cNvSpPr txBox="1"/>
          <p:nvPr/>
        </p:nvSpPr>
        <p:spPr>
          <a:xfrm>
            <a:off x="4897128" y="5309855"/>
            <a:ext cx="983256"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fr-CA" sz="1000">
                <a:solidFill>
                  <a:srgbClr val="254776"/>
                </a:solidFill>
                <a:latin typeface="Arial" panose="020B0604020202020204" pitchFamily="34" charset="0"/>
                <a:cs typeface="Arial" panose="020B0604020202020204" pitchFamily="34" charset="0"/>
              </a:rPr>
              <a:t>É</a:t>
            </a:r>
            <a:r>
              <a:rPr lang="fr-CA" sz="1000" b="0">
                <a:solidFill>
                  <a:srgbClr val="254776"/>
                </a:solidFill>
                <a:effectLst/>
                <a:latin typeface="Arial" panose="020B0604020202020204" pitchFamily="34" charset="0"/>
                <a:cs typeface="Arial" panose="020B0604020202020204" pitchFamily="34" charset="0"/>
              </a:rPr>
              <a:t>valuation</a:t>
            </a:r>
            <a:endParaRPr lang="fr-CA" sz="1000">
              <a:solidFill>
                <a:srgbClr val="254776"/>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E492222B-9848-5FFD-AD99-60B5E31B0F10}"/>
              </a:ext>
            </a:extLst>
          </p:cNvPr>
          <p:cNvSpPr txBox="1"/>
          <p:nvPr/>
        </p:nvSpPr>
        <p:spPr>
          <a:xfrm>
            <a:off x="5114112" y="4457927"/>
            <a:ext cx="852139"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457189">
              <a:defRPr/>
            </a:pPr>
            <a:r>
              <a:rPr lang="fr-CA" sz="1000">
                <a:solidFill>
                  <a:srgbClr val="254776"/>
                </a:solidFill>
                <a:latin typeface="Arial" panose="020B0604020202020204" pitchFamily="34" charset="0"/>
                <a:cs typeface="Arial" panose="020B0604020202020204" pitchFamily="34" charset="0"/>
              </a:rPr>
              <a:t>Analyse de données</a:t>
            </a:r>
            <a:endParaRPr lang="fr-CA" sz="1000" b="0">
              <a:solidFill>
                <a:srgbClr val="254776"/>
              </a:solidFill>
              <a:effectLst/>
              <a:latin typeface="Arial" panose="020B0604020202020204" pitchFamily="34" charset="0"/>
              <a:cs typeface="Arial" panose="020B0604020202020204" pitchFamily="34" charset="0"/>
            </a:endParaRPr>
          </a:p>
        </p:txBody>
      </p:sp>
      <p:pic>
        <p:nvPicPr>
          <p:cNvPr id="88" name="Picture 87" descr="Icon&#10;&#10;Description automatically generated">
            <a:extLst>
              <a:ext uri="{FF2B5EF4-FFF2-40B4-BE49-F238E27FC236}">
                <a16:creationId xmlns:a16="http://schemas.microsoft.com/office/drawing/2014/main" id="{2CE76EEE-CBC5-F51E-A5E6-4C71E49073F8}"/>
              </a:ext>
            </a:extLst>
          </p:cNvPr>
          <p:cNvPicPr>
            <a:picLocks noChangeAspect="1"/>
          </p:cNvPicPr>
          <p:nvPr/>
        </p:nvPicPr>
        <p:blipFill>
          <a:blip r:embed="rId4"/>
          <a:stretch>
            <a:fillRect/>
          </a:stretch>
        </p:blipFill>
        <p:spPr>
          <a:xfrm>
            <a:off x="4374440" y="5124598"/>
            <a:ext cx="576000" cy="576000"/>
          </a:xfrm>
          <a:prstGeom prst="rect">
            <a:avLst/>
          </a:prstGeom>
        </p:spPr>
      </p:pic>
      <p:pic>
        <p:nvPicPr>
          <p:cNvPr id="90" name="Picture 89" descr="Icon&#10;&#10;Description automatically generated">
            <a:extLst>
              <a:ext uri="{FF2B5EF4-FFF2-40B4-BE49-F238E27FC236}">
                <a16:creationId xmlns:a16="http://schemas.microsoft.com/office/drawing/2014/main" id="{C3AF4957-BA25-E999-920A-DF8185C9AE37}"/>
              </a:ext>
            </a:extLst>
          </p:cNvPr>
          <p:cNvPicPr>
            <a:picLocks noChangeAspect="1"/>
          </p:cNvPicPr>
          <p:nvPr/>
        </p:nvPicPr>
        <p:blipFill>
          <a:blip r:embed="rId5"/>
          <a:stretch>
            <a:fillRect/>
          </a:stretch>
        </p:blipFill>
        <p:spPr>
          <a:xfrm>
            <a:off x="4163224" y="4129977"/>
            <a:ext cx="998432" cy="998432"/>
          </a:xfrm>
          <a:prstGeom prst="rect">
            <a:avLst/>
          </a:prstGeom>
        </p:spPr>
      </p:pic>
      <p:grpSp>
        <p:nvGrpSpPr>
          <p:cNvPr id="5" name="Group 4">
            <a:extLst>
              <a:ext uri="{FF2B5EF4-FFF2-40B4-BE49-F238E27FC236}">
                <a16:creationId xmlns:a16="http://schemas.microsoft.com/office/drawing/2014/main" id="{51D29DEE-1225-7431-503D-215F33B04359}"/>
              </a:ext>
            </a:extLst>
          </p:cNvPr>
          <p:cNvGrpSpPr/>
          <p:nvPr/>
        </p:nvGrpSpPr>
        <p:grpSpPr>
          <a:xfrm>
            <a:off x="6914015" y="1414505"/>
            <a:ext cx="1988599" cy="3321419"/>
            <a:chOff x="6914015" y="1566905"/>
            <a:chExt cx="1988599" cy="3321419"/>
          </a:xfrm>
        </p:grpSpPr>
        <p:sp>
          <p:nvSpPr>
            <p:cNvPr id="18" name="TextBox 17">
              <a:extLst>
                <a:ext uri="{FF2B5EF4-FFF2-40B4-BE49-F238E27FC236}">
                  <a16:creationId xmlns:a16="http://schemas.microsoft.com/office/drawing/2014/main" id="{6F762966-01FD-45BB-45C8-EE702B53FD3C}"/>
                </a:ext>
              </a:extLst>
            </p:cNvPr>
            <p:cNvSpPr txBox="1"/>
            <p:nvPr/>
          </p:nvSpPr>
          <p:spPr>
            <a:xfrm>
              <a:off x="7439627" y="1745769"/>
              <a:ext cx="1246995"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fr-CA" sz="1000" b="0" dirty="0">
                  <a:solidFill>
                    <a:srgbClr val="254776"/>
                  </a:solidFill>
                  <a:effectLst/>
                  <a:latin typeface="Arial" panose="020B0604020202020204" pitchFamily="34" charset="0"/>
                  <a:cs typeface="Arial" panose="020B0604020202020204" pitchFamily="34" charset="0"/>
                </a:rPr>
                <a:t>Modélisation</a:t>
              </a:r>
              <a:endParaRPr lang="fr-CA" sz="1000" dirty="0">
                <a:solidFill>
                  <a:srgbClr val="254776"/>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4DF91BEC-ABC5-9971-7C27-41C43A37E3AD}"/>
                </a:ext>
              </a:extLst>
            </p:cNvPr>
            <p:cNvSpPr txBox="1"/>
            <p:nvPr/>
          </p:nvSpPr>
          <p:spPr>
            <a:xfrm>
              <a:off x="7439627" y="2086324"/>
              <a:ext cx="1235727" cy="7078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fr-CA" sz="1000" b="0" dirty="0">
                  <a:solidFill>
                    <a:srgbClr val="254776"/>
                  </a:solidFill>
                  <a:effectLst/>
                  <a:latin typeface="Arial" panose="020B0604020202020204" pitchFamily="34" charset="0"/>
                  <a:cs typeface="Arial" panose="020B0604020202020204" pitchFamily="34" charset="0"/>
                </a:rPr>
                <a:t>Recherche comportementale et de mise en œuvre  </a:t>
              </a:r>
            </a:p>
          </p:txBody>
        </p:sp>
        <p:sp>
          <p:nvSpPr>
            <p:cNvPr id="20" name="TextBox 19">
              <a:extLst>
                <a:ext uri="{FF2B5EF4-FFF2-40B4-BE49-F238E27FC236}">
                  <a16:creationId xmlns:a16="http://schemas.microsoft.com/office/drawing/2014/main" id="{83454258-D16C-B1D0-6663-A18915FF13F3}"/>
                </a:ext>
              </a:extLst>
            </p:cNvPr>
            <p:cNvSpPr txBox="1"/>
            <p:nvPr/>
          </p:nvSpPr>
          <p:spPr>
            <a:xfrm>
              <a:off x="7426439" y="2767485"/>
              <a:ext cx="1103374"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00" b="0">
                  <a:solidFill>
                    <a:srgbClr val="254776"/>
                  </a:solidFill>
                  <a:effectLst/>
                  <a:latin typeface="Arial" panose="020B0604020202020204" pitchFamily="34" charset="0"/>
                  <a:cs typeface="Arial" panose="020B0604020202020204" pitchFamily="34" charset="0"/>
                </a:rPr>
                <a:t>Informations qualitatives</a:t>
              </a:r>
            </a:p>
          </p:txBody>
        </p:sp>
        <p:sp>
          <p:nvSpPr>
            <p:cNvPr id="21" name="TextBox 20">
              <a:extLst>
                <a:ext uri="{FF2B5EF4-FFF2-40B4-BE49-F238E27FC236}">
                  <a16:creationId xmlns:a16="http://schemas.microsoft.com/office/drawing/2014/main" id="{FA0FB83D-9C85-FEF4-B331-D30BED062AB5}"/>
                </a:ext>
              </a:extLst>
            </p:cNvPr>
            <p:cNvSpPr txBox="1"/>
            <p:nvPr/>
          </p:nvSpPr>
          <p:spPr>
            <a:xfrm>
              <a:off x="7491736" y="3312273"/>
              <a:ext cx="1009782"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00">
                  <a:solidFill>
                    <a:srgbClr val="254776"/>
                  </a:solidFill>
                  <a:latin typeface="Helvetica" pitchFamily="2" charset="0"/>
                </a:rPr>
                <a:t>Synthèses de données probantes</a:t>
              </a:r>
            </a:p>
          </p:txBody>
        </p:sp>
        <p:sp>
          <p:nvSpPr>
            <p:cNvPr id="22" name="TextBox 21">
              <a:extLst>
                <a:ext uri="{FF2B5EF4-FFF2-40B4-BE49-F238E27FC236}">
                  <a16:creationId xmlns:a16="http://schemas.microsoft.com/office/drawing/2014/main" id="{8D9CB26A-37E4-5C88-8631-D2B72BC9C982}"/>
                </a:ext>
              </a:extLst>
            </p:cNvPr>
            <p:cNvSpPr txBox="1"/>
            <p:nvPr/>
          </p:nvSpPr>
          <p:spPr>
            <a:xfrm>
              <a:off x="7608440" y="3888411"/>
              <a:ext cx="1112580"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000">
                  <a:solidFill>
                    <a:srgbClr val="254776"/>
                  </a:solidFill>
                  <a:latin typeface="Helvetica" pitchFamily="2" charset="0"/>
                </a:rPr>
                <a:t>Évaluations des technologies</a:t>
              </a:r>
            </a:p>
          </p:txBody>
        </p:sp>
        <p:sp>
          <p:nvSpPr>
            <p:cNvPr id="23" name="TextBox 22">
              <a:extLst>
                <a:ext uri="{FF2B5EF4-FFF2-40B4-BE49-F238E27FC236}">
                  <a16:creationId xmlns:a16="http://schemas.microsoft.com/office/drawing/2014/main" id="{4475A594-8C81-492E-0B14-66942DE5087E}"/>
                </a:ext>
              </a:extLst>
            </p:cNvPr>
            <p:cNvSpPr txBox="1"/>
            <p:nvPr/>
          </p:nvSpPr>
          <p:spPr>
            <a:xfrm>
              <a:off x="7697976" y="4500628"/>
              <a:ext cx="1204638"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fr-CA" sz="1000">
                  <a:solidFill>
                    <a:srgbClr val="254776"/>
                  </a:solidFill>
                  <a:latin typeface="Helvetica" pitchFamily="2" charset="0"/>
                </a:rPr>
                <a:t>Lignes directrices</a:t>
              </a:r>
              <a:endParaRPr lang="fr-CA" sz="1000">
                <a:solidFill>
                  <a:srgbClr val="254776"/>
                </a:solidFill>
                <a:latin typeface="Arial" panose="020B0604020202020204" pitchFamily="34" charset="0"/>
                <a:cs typeface="Arial" panose="020B0604020202020204" pitchFamily="34" charset="0"/>
              </a:endParaRPr>
            </a:p>
          </p:txBody>
        </p:sp>
        <p:pic>
          <p:nvPicPr>
            <p:cNvPr id="92" name="Picture 91" descr="Logo, icon&#10;&#10;Description automatically generated">
              <a:extLst>
                <a:ext uri="{FF2B5EF4-FFF2-40B4-BE49-F238E27FC236}">
                  <a16:creationId xmlns:a16="http://schemas.microsoft.com/office/drawing/2014/main" id="{F00CC5C5-96DE-09B8-7FE8-3D8D2678E8BC}"/>
                </a:ext>
              </a:extLst>
            </p:cNvPr>
            <p:cNvPicPr>
              <a:picLocks noChangeAspect="1"/>
            </p:cNvPicPr>
            <p:nvPr/>
          </p:nvPicPr>
          <p:blipFill>
            <a:blip r:embed="rId6"/>
            <a:stretch>
              <a:fillRect/>
            </a:stretch>
          </p:blipFill>
          <p:spPr>
            <a:xfrm>
              <a:off x="6914015" y="1566905"/>
              <a:ext cx="576000" cy="576000"/>
            </a:xfrm>
            <a:prstGeom prst="rect">
              <a:avLst/>
            </a:prstGeom>
          </p:spPr>
        </p:pic>
        <p:pic>
          <p:nvPicPr>
            <p:cNvPr id="94" name="Picture 93">
              <a:extLst>
                <a:ext uri="{FF2B5EF4-FFF2-40B4-BE49-F238E27FC236}">
                  <a16:creationId xmlns:a16="http://schemas.microsoft.com/office/drawing/2014/main" id="{7678B4AE-6290-18D7-F87D-E490528FDD88}"/>
                </a:ext>
              </a:extLst>
            </p:cNvPr>
            <p:cNvPicPr>
              <a:picLocks noChangeAspect="1"/>
            </p:cNvPicPr>
            <p:nvPr/>
          </p:nvPicPr>
          <p:blipFill>
            <a:blip r:embed="rId7"/>
            <a:srcRect/>
            <a:stretch/>
          </p:blipFill>
          <p:spPr>
            <a:xfrm>
              <a:off x="6914015" y="3763241"/>
              <a:ext cx="576000" cy="576000"/>
            </a:xfrm>
            <a:prstGeom prst="rect">
              <a:avLst/>
            </a:prstGeom>
          </p:spPr>
        </p:pic>
        <p:pic>
          <p:nvPicPr>
            <p:cNvPr id="96" name="Picture 95" descr="Icon&#10;&#10;Description automatically generated">
              <a:extLst>
                <a:ext uri="{FF2B5EF4-FFF2-40B4-BE49-F238E27FC236}">
                  <a16:creationId xmlns:a16="http://schemas.microsoft.com/office/drawing/2014/main" id="{A28DAAAB-E632-2FDD-D153-C431F43A97C0}"/>
                </a:ext>
              </a:extLst>
            </p:cNvPr>
            <p:cNvPicPr>
              <a:picLocks noChangeAspect="1"/>
            </p:cNvPicPr>
            <p:nvPr/>
          </p:nvPicPr>
          <p:blipFill>
            <a:blip r:embed="rId8"/>
            <a:stretch>
              <a:fillRect/>
            </a:stretch>
          </p:blipFill>
          <p:spPr>
            <a:xfrm>
              <a:off x="6914015" y="2665073"/>
              <a:ext cx="576000" cy="576000"/>
            </a:xfrm>
            <a:prstGeom prst="rect">
              <a:avLst/>
            </a:prstGeom>
          </p:spPr>
        </p:pic>
        <p:pic>
          <p:nvPicPr>
            <p:cNvPr id="98" name="Picture 97">
              <a:extLst>
                <a:ext uri="{FF2B5EF4-FFF2-40B4-BE49-F238E27FC236}">
                  <a16:creationId xmlns:a16="http://schemas.microsoft.com/office/drawing/2014/main" id="{782DEA4F-7AF7-FBD9-9B90-57B3F6D776FE}"/>
                </a:ext>
              </a:extLst>
            </p:cNvPr>
            <p:cNvPicPr>
              <a:picLocks noChangeAspect="1"/>
            </p:cNvPicPr>
            <p:nvPr/>
          </p:nvPicPr>
          <p:blipFill>
            <a:blip r:embed="rId9"/>
            <a:srcRect/>
            <a:stretch/>
          </p:blipFill>
          <p:spPr>
            <a:xfrm>
              <a:off x="6914015" y="3214157"/>
              <a:ext cx="576000" cy="576000"/>
            </a:xfrm>
            <a:prstGeom prst="rect">
              <a:avLst/>
            </a:prstGeom>
          </p:spPr>
        </p:pic>
        <p:pic>
          <p:nvPicPr>
            <p:cNvPr id="100" name="Picture 99" descr="Icon&#10;&#10;Description automatically generated">
              <a:extLst>
                <a:ext uri="{FF2B5EF4-FFF2-40B4-BE49-F238E27FC236}">
                  <a16:creationId xmlns:a16="http://schemas.microsoft.com/office/drawing/2014/main" id="{D5BF14EF-DEF1-E00D-C58E-6DE5523A1CEF}"/>
                </a:ext>
              </a:extLst>
            </p:cNvPr>
            <p:cNvPicPr>
              <a:picLocks noChangeAspect="1"/>
            </p:cNvPicPr>
            <p:nvPr/>
          </p:nvPicPr>
          <p:blipFill>
            <a:blip r:embed="rId10"/>
            <a:stretch>
              <a:fillRect/>
            </a:stretch>
          </p:blipFill>
          <p:spPr>
            <a:xfrm>
              <a:off x="6914015" y="2115989"/>
              <a:ext cx="576000" cy="576000"/>
            </a:xfrm>
            <a:prstGeom prst="rect">
              <a:avLst/>
            </a:prstGeom>
          </p:spPr>
        </p:pic>
        <p:pic>
          <p:nvPicPr>
            <p:cNvPr id="102" name="Picture 101">
              <a:extLst>
                <a:ext uri="{FF2B5EF4-FFF2-40B4-BE49-F238E27FC236}">
                  <a16:creationId xmlns:a16="http://schemas.microsoft.com/office/drawing/2014/main" id="{18CDCD4B-A42A-7EBB-102E-D5888E8FC4F0}"/>
                </a:ext>
              </a:extLst>
            </p:cNvPr>
            <p:cNvPicPr>
              <a:picLocks noChangeAspect="1"/>
            </p:cNvPicPr>
            <p:nvPr/>
          </p:nvPicPr>
          <p:blipFill>
            <a:blip r:embed="rId11"/>
            <a:srcRect/>
            <a:stretch/>
          </p:blipFill>
          <p:spPr>
            <a:xfrm>
              <a:off x="6914015" y="4312324"/>
              <a:ext cx="576000" cy="576000"/>
            </a:xfrm>
            <a:prstGeom prst="rect">
              <a:avLst/>
            </a:prstGeom>
          </p:spPr>
        </p:pic>
      </p:grpSp>
      <p:sp>
        <p:nvSpPr>
          <p:cNvPr id="3" name="TextBox 2">
            <a:extLst>
              <a:ext uri="{FF2B5EF4-FFF2-40B4-BE49-F238E27FC236}">
                <a16:creationId xmlns:a16="http://schemas.microsoft.com/office/drawing/2014/main" id="{77CCB344-F38B-AE10-74B1-CB52ECC69B95}"/>
              </a:ext>
            </a:extLst>
          </p:cNvPr>
          <p:cNvSpPr txBox="1"/>
          <p:nvPr/>
        </p:nvSpPr>
        <p:spPr>
          <a:xfrm>
            <a:off x="131362" y="61059"/>
            <a:ext cx="8038528" cy="1200329"/>
          </a:xfrm>
          <a:prstGeom prst="rect">
            <a:avLst/>
          </a:prstGeom>
          <a:noFill/>
        </p:spPr>
        <p:txBody>
          <a:bodyPr wrap="square">
            <a:spAutoFit/>
          </a:bodyPr>
          <a:lstStyle/>
          <a:p>
            <a:r>
              <a:rPr kumimoji="0" lang="en-CA"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0.2</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lang="en-CA" dirty="0" err="1">
                <a:solidFill>
                  <a:srgbClr val="0F447C"/>
                </a:solidFill>
                <a:latin typeface="Arial" panose="020B0604020202020204" pitchFamily="34" charset="0"/>
                <a:cs typeface="Arial" panose="020B0604020202020204" pitchFamily="34" charset="0"/>
              </a:rPr>
              <a:t>Répondre</a:t>
            </a:r>
            <a:r>
              <a:rPr lang="en-CA" dirty="0">
                <a:solidFill>
                  <a:srgbClr val="0F447C"/>
                </a:solidFill>
                <a:latin typeface="Arial" panose="020B0604020202020204" pitchFamily="34" charset="0"/>
                <a:cs typeface="Arial" panose="020B0604020202020204" pitchFamily="34" charset="0"/>
              </a:rPr>
              <a:t> aux questions des </a:t>
            </a:r>
            <a:r>
              <a:rPr lang="en-CA" dirty="0" err="1">
                <a:solidFill>
                  <a:srgbClr val="0F447C"/>
                </a:solidFill>
                <a:latin typeface="Arial" panose="020B0604020202020204" pitchFamily="34" charset="0"/>
                <a:cs typeface="Arial" panose="020B0604020202020204" pitchFamily="34" charset="0"/>
              </a:rPr>
              <a:t>décideurs</a:t>
            </a:r>
            <a:r>
              <a:rPr lang="en-CA" dirty="0">
                <a:solidFill>
                  <a:srgbClr val="0F447C"/>
                </a:solidFill>
                <a:latin typeface="Arial" panose="020B0604020202020204" pitchFamily="34" charset="0"/>
                <a:cs typeface="Arial" panose="020B0604020202020204" pitchFamily="34" charset="0"/>
              </a:rPr>
              <a:t> avec la bonne </a:t>
            </a:r>
            <a:r>
              <a:rPr lang="en-CA" dirty="0" err="1">
                <a:solidFill>
                  <a:srgbClr val="0F447C"/>
                </a:solidFill>
                <a:latin typeface="Arial" panose="020B0604020202020204" pitchFamily="34" charset="0"/>
                <a:cs typeface="Arial" panose="020B0604020202020204" pitchFamily="34" charset="0"/>
              </a:rPr>
              <a:t>combinaison</a:t>
            </a:r>
            <a:r>
              <a:rPr lang="en-CA" dirty="0">
                <a:solidFill>
                  <a:srgbClr val="0F447C"/>
                </a:solidFill>
                <a:latin typeface="Arial" panose="020B0604020202020204" pitchFamily="34" charset="0"/>
                <a:cs typeface="Arial" panose="020B0604020202020204" pitchFamily="34" charset="0"/>
              </a:rPr>
              <a:t> de </a:t>
            </a:r>
            <a:r>
              <a:rPr lang="en-CA" dirty="0" err="1">
                <a:solidFill>
                  <a:srgbClr val="0F447C"/>
                </a:solidFill>
                <a:latin typeface="Arial" panose="020B0604020202020204" pitchFamily="34" charset="0"/>
                <a:cs typeface="Arial" panose="020B0604020202020204" pitchFamily="34" charset="0"/>
              </a:rPr>
              <a:t>données</a:t>
            </a:r>
            <a:r>
              <a:rPr lang="en-CA" dirty="0">
                <a:solidFill>
                  <a:srgbClr val="0F447C"/>
                </a:solidFill>
                <a:latin typeface="Arial" panose="020B0604020202020204" pitchFamily="34" charset="0"/>
                <a:cs typeface="Arial" panose="020B0604020202020204" pitchFamily="34" charset="0"/>
              </a:rPr>
              <a:t> </a:t>
            </a:r>
            <a:r>
              <a:rPr lang="en-CA" dirty="0" err="1">
                <a:solidFill>
                  <a:srgbClr val="0F447C"/>
                </a:solidFill>
                <a:latin typeface="Arial" panose="020B0604020202020204" pitchFamily="34" charset="0"/>
                <a:cs typeface="Arial" panose="020B0604020202020204" pitchFamily="34" charset="0"/>
              </a:rPr>
              <a:t>probantes</a:t>
            </a:r>
            <a:br>
              <a:rPr lang="en-CA" dirty="0">
                <a:solidFill>
                  <a:srgbClr val="0F447C"/>
                </a:solidFill>
                <a:latin typeface="Arial" panose="020B0604020202020204" pitchFamily="34" charset="0"/>
                <a:cs typeface="Arial" panose="020B0604020202020204" pitchFamily="34" charset="0"/>
              </a:rPr>
            </a:br>
            <a:endParaRPr lang="en-US" dirty="0"/>
          </a:p>
        </p:txBody>
      </p:sp>
      <p:sp>
        <p:nvSpPr>
          <p:cNvPr id="2" name="TextBox 1">
            <a:extLst>
              <a:ext uri="{FF2B5EF4-FFF2-40B4-BE49-F238E27FC236}">
                <a16:creationId xmlns:a16="http://schemas.microsoft.com/office/drawing/2014/main" id="{76EF5E50-86D6-B088-A62E-79BA109EBD0C}"/>
              </a:ext>
            </a:extLst>
          </p:cNvPr>
          <p:cNvSpPr txBox="1"/>
          <p:nvPr/>
        </p:nvSpPr>
        <p:spPr>
          <a:xfrm>
            <a:off x="131362" y="825739"/>
            <a:ext cx="9252668" cy="307777"/>
          </a:xfrm>
          <a:prstGeom prst="rect">
            <a:avLst/>
          </a:prstGeom>
          <a:noFill/>
        </p:spPr>
        <p:txBody>
          <a:bodyPr wrap="square">
            <a:spAutoFit/>
          </a:bodyPr>
          <a:lstStyle/>
          <a:p>
            <a:r>
              <a:rPr lang="en-CA" sz="1400" dirty="0">
                <a:solidFill>
                  <a:srgbClr val="0F447C"/>
                </a:solidFill>
                <a:latin typeface="Arial" panose="020B0604020202020204" pitchFamily="34" charset="0"/>
                <a:cs typeface="Arial" panose="020B0604020202020204" pitchFamily="34" charset="0"/>
              </a:rPr>
              <a:t>(versus des types de </a:t>
            </a:r>
            <a:r>
              <a:rPr lang="en-CA" sz="1400" dirty="0" err="1">
                <a:solidFill>
                  <a:srgbClr val="0F447C"/>
                </a:solidFill>
                <a:latin typeface="Arial" panose="020B0604020202020204" pitchFamily="34" charset="0"/>
                <a:cs typeface="Arial" panose="020B0604020202020204" pitchFamily="34" charset="0"/>
              </a:rPr>
              <a:t>données</a:t>
            </a:r>
            <a:r>
              <a:rPr lang="en-CA" sz="1400" dirty="0">
                <a:solidFill>
                  <a:srgbClr val="0F447C"/>
                </a:solidFill>
                <a:latin typeface="Arial" panose="020B0604020202020204" pitchFamily="34" charset="0"/>
                <a:cs typeface="Arial" panose="020B0604020202020204" pitchFamily="34" charset="0"/>
              </a:rPr>
              <a:t> </a:t>
            </a:r>
            <a:r>
              <a:rPr lang="en-CA" sz="1400" dirty="0" err="1">
                <a:solidFill>
                  <a:srgbClr val="0F447C"/>
                </a:solidFill>
                <a:latin typeface="Arial" panose="020B0604020202020204" pitchFamily="34" charset="0"/>
                <a:cs typeface="Arial" panose="020B0604020202020204" pitchFamily="34" charset="0"/>
              </a:rPr>
              <a:t>probantes</a:t>
            </a:r>
            <a:r>
              <a:rPr lang="en-CA" sz="1400" dirty="0">
                <a:solidFill>
                  <a:srgbClr val="0F447C"/>
                </a:solidFill>
                <a:latin typeface="Arial" panose="020B0604020202020204" pitchFamily="34" charset="0"/>
                <a:cs typeface="Arial" panose="020B0604020202020204" pitchFamily="34" charset="0"/>
              </a:rPr>
              <a:t> qui </a:t>
            </a:r>
            <a:r>
              <a:rPr lang="en-CA" sz="1400" dirty="0" err="1">
                <a:solidFill>
                  <a:srgbClr val="0F447C"/>
                </a:solidFill>
                <a:latin typeface="Arial" panose="020B0604020202020204" pitchFamily="34" charset="0"/>
                <a:cs typeface="Arial" panose="020B0604020202020204" pitchFamily="34" charset="0"/>
              </a:rPr>
              <a:t>attirent</a:t>
            </a:r>
            <a:r>
              <a:rPr lang="en-CA" sz="1400" dirty="0">
                <a:solidFill>
                  <a:srgbClr val="0F447C"/>
                </a:solidFill>
                <a:latin typeface="Arial" panose="020B0604020202020204" pitchFamily="34" charset="0"/>
                <a:cs typeface="Arial" panose="020B0604020202020204" pitchFamily="34" charset="0"/>
              </a:rPr>
              <a:t> beaucoup </a:t>
            </a:r>
            <a:r>
              <a:rPr lang="en-CA" sz="1400" dirty="0" err="1">
                <a:solidFill>
                  <a:srgbClr val="0F447C"/>
                </a:solidFill>
                <a:latin typeface="Arial" panose="020B0604020202020204" pitchFamily="34" charset="0"/>
                <a:cs typeface="Arial" panose="020B0604020202020204" pitchFamily="34" charset="0"/>
              </a:rPr>
              <a:t>l'attention</a:t>
            </a:r>
            <a:r>
              <a:rPr lang="en-CA" sz="1400" dirty="0">
                <a:solidFill>
                  <a:srgbClr val="0F447C"/>
                </a:solidFill>
                <a:latin typeface="Arial" panose="020B0604020202020204" pitchFamily="34" charset="0"/>
                <a:cs typeface="Arial" panose="020B0604020202020204" pitchFamily="34" charset="0"/>
              </a:rPr>
              <a:t> </a:t>
            </a:r>
            <a:r>
              <a:rPr lang="en-CA" sz="1400" dirty="0" err="1">
                <a:solidFill>
                  <a:srgbClr val="0F447C"/>
                </a:solidFill>
                <a:latin typeface="Arial" panose="020B0604020202020204" pitchFamily="34" charset="0"/>
                <a:cs typeface="Arial" panose="020B0604020202020204" pitchFamily="34" charset="0"/>
              </a:rPr>
              <a:t>actuellement</a:t>
            </a:r>
            <a:r>
              <a:rPr lang="en-CA" sz="1400" dirty="0">
                <a:solidFill>
                  <a:srgbClr val="0F447C"/>
                </a:solidFill>
                <a:latin typeface="Arial" panose="020B0604020202020204" pitchFamily="34" charset="0"/>
                <a:cs typeface="Arial" panose="020B0604020202020204" pitchFamily="34" charset="0"/>
              </a:rPr>
              <a:t>)</a:t>
            </a:r>
            <a:endParaRPr lang="en-US" sz="1400" dirty="0"/>
          </a:p>
        </p:txBody>
      </p:sp>
    </p:spTree>
    <p:extLst>
      <p:ext uri="{BB962C8B-B14F-4D97-AF65-F5344CB8AC3E}">
        <p14:creationId xmlns:p14="http://schemas.microsoft.com/office/powerpoint/2010/main" val="315384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 name="Table 49">
            <a:extLst>
              <a:ext uri="{FF2B5EF4-FFF2-40B4-BE49-F238E27FC236}">
                <a16:creationId xmlns:a16="http://schemas.microsoft.com/office/drawing/2014/main" id="{2AF9984B-C60B-7298-04FC-C05238D343DD}"/>
              </a:ext>
            </a:extLst>
          </p:cNvPr>
          <p:cNvGraphicFramePr>
            <a:graphicFrameLocks noGrp="1"/>
          </p:cNvGraphicFramePr>
          <p:nvPr>
            <p:extLst>
              <p:ext uri="{D42A27DB-BD31-4B8C-83A1-F6EECF244321}">
                <p14:modId xmlns:p14="http://schemas.microsoft.com/office/powerpoint/2010/main" val="2521970065"/>
              </p:ext>
            </p:extLst>
          </p:nvPr>
        </p:nvGraphicFramePr>
        <p:xfrm>
          <a:off x="853936" y="1941587"/>
          <a:ext cx="10484128" cy="3337560"/>
        </p:xfrm>
        <a:graphic>
          <a:graphicData uri="http://schemas.openxmlformats.org/drawingml/2006/table">
            <a:tbl>
              <a:tblPr firstRow="1" firstCol="1" bandRow="1"/>
              <a:tblGrid>
                <a:gridCol w="1588167">
                  <a:extLst>
                    <a:ext uri="{9D8B030D-6E8A-4147-A177-3AD203B41FA5}">
                      <a16:colId xmlns:a16="http://schemas.microsoft.com/office/drawing/2014/main" val="2438151703"/>
                    </a:ext>
                  </a:extLst>
                </a:gridCol>
                <a:gridCol w="932159">
                  <a:extLst>
                    <a:ext uri="{9D8B030D-6E8A-4147-A177-3AD203B41FA5}">
                      <a16:colId xmlns:a16="http://schemas.microsoft.com/office/drawing/2014/main" val="1941796730"/>
                    </a:ext>
                  </a:extLst>
                </a:gridCol>
                <a:gridCol w="337049">
                  <a:extLst>
                    <a:ext uri="{9D8B030D-6E8A-4147-A177-3AD203B41FA5}">
                      <a16:colId xmlns:a16="http://schemas.microsoft.com/office/drawing/2014/main" val="4159614164"/>
                    </a:ext>
                  </a:extLst>
                </a:gridCol>
                <a:gridCol w="1650545">
                  <a:extLst>
                    <a:ext uri="{9D8B030D-6E8A-4147-A177-3AD203B41FA5}">
                      <a16:colId xmlns:a16="http://schemas.microsoft.com/office/drawing/2014/main" val="3417789404"/>
                    </a:ext>
                  </a:extLst>
                </a:gridCol>
                <a:gridCol w="5976208">
                  <a:extLst>
                    <a:ext uri="{9D8B030D-6E8A-4147-A177-3AD203B41FA5}">
                      <a16:colId xmlns:a16="http://schemas.microsoft.com/office/drawing/2014/main" val="4259270599"/>
                    </a:ext>
                  </a:extLst>
                </a:gridCol>
              </a:tblGrid>
              <a:tr h="2186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noProof="0">
                          <a:solidFill>
                            <a:srgbClr val="254776"/>
                          </a:solidFill>
                          <a:latin typeface="Helvetica" pitchFamily="2" charset="0"/>
                        </a:rPr>
                        <a:t>Point de vue</a:t>
                      </a: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C76A6"/>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noProof="0" dirty="0">
                          <a:solidFill>
                            <a:srgbClr val="254776"/>
                          </a:solidFill>
                          <a:latin typeface="Helvetica" pitchFamily="2" charset="0"/>
                        </a:rPr>
                        <a:t>Types de données probantes</a:t>
                      </a: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hMerge="1">
                  <a:txBody>
                    <a:bodyPr/>
                    <a:lstStyle/>
                    <a:p>
                      <a:endParaRPr lang="en-US"/>
                    </a:p>
                  </a:txBody>
                  <a:tcPr>
                    <a:lnL w="12700" cap="flat" cmpd="sng" algn="ctr">
                      <a:solidFill>
                        <a:srgbClr val="C3C7CD"/>
                      </a:solidFill>
                      <a:prstDash val="solid"/>
                      <a:round/>
                      <a:headEnd type="none" w="med" len="med"/>
                      <a:tailEnd type="none" w="med" len="med"/>
                    </a:lnL>
                    <a:lnT w="12700" cap="flat" cmpd="sng" algn="ctr">
                      <a:solidFill>
                        <a:srgbClr val="C3C7CD"/>
                      </a:solidFill>
                      <a:prstDash val="solid"/>
                      <a:round/>
                      <a:headEnd type="none" w="med" len="med"/>
                      <a:tailEnd type="none" w="med" len="med"/>
                    </a:lnT>
                  </a:tcPr>
                </a:tc>
                <a:extLst>
                  <a:ext uri="{0D108BD9-81ED-4DB2-BD59-A6C34878D82A}">
                    <a16:rowId xmlns:a16="http://schemas.microsoft.com/office/drawing/2014/main" val="697868899"/>
                  </a:ext>
                </a:extLst>
              </a:tr>
              <a:tr h="1319459">
                <a:tc>
                  <a:txBody>
                    <a:bodyPr/>
                    <a:lstStyle/>
                    <a:p>
                      <a:pPr algn="r">
                        <a:tabLst>
                          <a:tab pos="87313" algn="l"/>
                        </a:tabLst>
                      </a:pPr>
                      <a:r>
                        <a:rPr lang="fr-CA" sz="1200" noProof="0">
                          <a:solidFill>
                            <a:srgbClr val="254776"/>
                          </a:solidFill>
                          <a:effectLst/>
                          <a:latin typeface="Helvetica" pitchFamily="2" charset="0"/>
                          <a:ea typeface="Times New Roman" panose="02020603050405020304" pitchFamily="18" charset="0"/>
                          <a:cs typeface="Times New Roman" panose="02020603050405020304" pitchFamily="18" charset="0"/>
                        </a:rPr>
                        <a:t>Données probantes mondiales</a:t>
                      </a: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algn="r"/>
                      <a:endParaRPr lang="fr-CA" sz="1300" noProof="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fr-CA" sz="1000" noProof="0">
                        <a:solidFill>
                          <a:srgbClr val="254776"/>
                        </a:solidFill>
                        <a:latin typeface="Helvetica" pitchFamily="2"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A" sz="1100" noProof="0">
                          <a:solidFill>
                            <a:srgbClr val="254776"/>
                          </a:solidFill>
                          <a:latin typeface="Helvetica" pitchFamily="2" charset="0"/>
                        </a:rPr>
                        <a:t>Synthèses de données probantes</a:t>
                      </a:r>
                      <a:endParaRPr lang="fr-CA" sz="1000" noProof="0">
                        <a:solidFill>
                          <a:srgbClr val="254776"/>
                        </a:solidFill>
                        <a:latin typeface="Helvetica" pitchFamily="2"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fr-CA" sz="1100" noProof="0" dirty="0">
                          <a:solidFill>
                            <a:srgbClr val="254776"/>
                          </a:solidFill>
                        </a:rPr>
                        <a:t>Une synthèse de données probantes:</a:t>
                      </a:r>
                    </a:p>
                    <a:p>
                      <a:pPr marL="171450" lvl="0" indent="-171450">
                        <a:buFont typeface="Arial" panose="020B0604020202020204" pitchFamily="34" charset="0"/>
                        <a:buChar char="•"/>
                      </a:pPr>
                      <a:r>
                        <a:rPr lang="fr-CA" sz="1050" noProof="0" dirty="0">
                          <a:solidFill>
                            <a:srgbClr val="254776"/>
                          </a:solidFill>
                        </a:rPr>
                        <a:t>identifie, sélectionne, évalue et synthétise de manière systématique et transparente les données probantes répondant à une question spécifique</a:t>
                      </a:r>
                    </a:p>
                    <a:p>
                      <a:pPr marL="171450" lvl="0" indent="-171450">
                        <a:buFont typeface="Arial" panose="020B0604020202020204" pitchFamily="34" charset="0"/>
                        <a:buChar char="•"/>
                      </a:pPr>
                      <a:r>
                        <a:rPr lang="fr-CA" sz="1050" noProof="0" dirty="0">
                          <a:solidFill>
                            <a:srgbClr val="254776"/>
                          </a:solidFill>
                        </a:rPr>
                        <a:t>comprend des évaluations explicites de la qualité (et n'accepte pas l'examen par les pairs d’un journal comme synonyme de qualité) et peut elle-même être évaluée pour la qualité (et les cotes de qualité sont incluses dans de nombreuses bases de données de synthèse de données probantes comme Social </a:t>
                      </a:r>
                      <a:r>
                        <a:rPr lang="fr-CA" sz="1050" noProof="0" dirty="0" err="1">
                          <a:solidFill>
                            <a:srgbClr val="254776"/>
                          </a:solidFill>
                        </a:rPr>
                        <a:t>Systems</a:t>
                      </a:r>
                      <a:r>
                        <a:rPr lang="fr-CA" sz="1050" noProof="0" dirty="0">
                          <a:solidFill>
                            <a:srgbClr val="254776"/>
                          </a:solidFill>
                        </a:rPr>
                        <a:t> </a:t>
                      </a:r>
                      <a:r>
                        <a:rPr lang="fr-CA" sz="1050" noProof="0" dirty="0" err="1">
                          <a:solidFill>
                            <a:srgbClr val="254776"/>
                          </a:solidFill>
                        </a:rPr>
                        <a:t>Evidence</a:t>
                      </a:r>
                      <a:r>
                        <a:rPr lang="fr-CA" sz="1050" noProof="0" dirty="0">
                          <a:solidFill>
                            <a:srgbClr val="254776"/>
                          </a:solidFill>
                        </a:rPr>
                        <a:t>)</a:t>
                      </a:r>
                    </a:p>
                    <a:p>
                      <a:pPr marL="171450" lvl="0" indent="-171450">
                        <a:buFont typeface="Arial" panose="020B0604020202020204" pitchFamily="34" charset="0"/>
                        <a:buChar char="•"/>
                      </a:pPr>
                      <a:r>
                        <a:rPr lang="fr-CA" sz="1050" noProof="0" dirty="0">
                          <a:solidFill>
                            <a:srgbClr val="254776"/>
                          </a:solidFill>
                        </a:rPr>
                        <a:t>peut répondre à toutes les questions et synthétiser tous les types de données probantes</a:t>
                      </a:r>
                    </a:p>
                    <a:p>
                      <a:pPr marL="171450" lvl="0" indent="-171450">
                        <a:buFont typeface="Arial" panose="020B0604020202020204" pitchFamily="34" charset="0"/>
                        <a:buChar char="•"/>
                      </a:pPr>
                      <a:r>
                        <a:rPr lang="fr-CA" sz="1050" noProof="0" dirty="0">
                          <a:solidFill>
                            <a:srgbClr val="254776"/>
                          </a:solidFill>
                        </a:rPr>
                        <a:t>peut également décrire le degré de certitude que nous avons sur des résultats particuliers</a:t>
                      </a:r>
                      <a:endParaRPr lang="fr-CA" sz="1000" noProof="0" dirty="0">
                        <a:solidFill>
                          <a:srgbClr val="254776"/>
                        </a:solidFill>
                        <a:latin typeface="Helvetica" pitchFamily="2"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24411749"/>
                  </a:ext>
                </a:extLst>
              </a:tr>
              <a:tr h="144408">
                <a:tc>
                  <a:txBody>
                    <a:bodyPr/>
                    <a:lstStyle/>
                    <a:p>
                      <a:pPr algn="ctr"/>
                      <a:endParaRPr lang="fr-CA" sz="700" b="0" noProof="0">
                        <a:solidFill>
                          <a:srgbClr val="254776"/>
                        </a:solidFill>
                        <a:effectLst/>
                        <a:latin typeface="+mj-lt"/>
                        <a:ea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CA" sz="700" b="0" noProof="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fr-CA" sz="700" b="0" noProof="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fr-CA" sz="700" b="0" noProof="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fr-CA" sz="700" b="0" noProof="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9588197"/>
                  </a:ext>
                </a:extLst>
              </a:tr>
              <a:tr h="22825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noProof="0">
                          <a:solidFill>
                            <a:srgbClr val="254776"/>
                          </a:solidFill>
                          <a:latin typeface="Helvetica" pitchFamily="2" charset="0"/>
                        </a:rPr>
                        <a:t>Point de vue</a:t>
                      </a: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40B5D3"/>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40B5D3"/>
                      </a:solidFill>
                      <a:prstDash val="solid"/>
                      <a:round/>
                      <a:headEnd type="none" w="med" len="med"/>
                      <a:tailEnd type="none" w="med" len="med"/>
                    </a:lnB>
                    <a:lnTlToBr w="12700" cmpd="sng">
                      <a:noFill/>
                      <a:prstDash val="solid"/>
                    </a:lnTlToBr>
                    <a:lnBlToTr w="12700" cmpd="sng">
                      <a:noFill/>
                      <a:prstDash val="solid"/>
                    </a:lnBlToTr>
                    <a:solidFill>
                      <a:srgbClr val="8DD2E5">
                        <a:alpha val="80000"/>
                      </a:srgb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400" noProof="0">
                          <a:solidFill>
                            <a:srgbClr val="254776"/>
                          </a:solidFill>
                          <a:latin typeface="Helvetica" pitchFamily="2" charset="0"/>
                        </a:rPr>
                        <a:t>Types de données probantes</a:t>
                      </a: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hMerge="1">
                  <a:txBody>
                    <a:bodyPr/>
                    <a:lstStyle/>
                    <a:p>
                      <a:endParaRPr lang="en-US"/>
                    </a:p>
                  </a:txBody>
                  <a:tcPr>
                    <a:lnL w="12700" cap="flat" cmpd="sng" algn="ctr">
                      <a:solidFill>
                        <a:srgbClr val="C3C7CD"/>
                      </a:solidFill>
                      <a:prstDash val="solid"/>
                      <a:round/>
                      <a:headEnd type="none" w="med" len="med"/>
                      <a:tailEnd type="none" w="med" len="med"/>
                    </a:lnL>
                    <a:lnT w="12700" cap="flat" cmpd="sng" algn="ctr">
                      <a:solidFill>
                        <a:srgbClr val="C3C7CD"/>
                      </a:solidFill>
                      <a:prstDash val="solid"/>
                      <a:round/>
                      <a:headEnd type="none" w="med" len="med"/>
                      <a:tailEnd type="none" w="med" len="med"/>
                    </a:lnT>
                  </a:tcPr>
                </a:tc>
                <a:extLst>
                  <a:ext uri="{0D108BD9-81ED-4DB2-BD59-A6C34878D82A}">
                    <a16:rowId xmlns:a16="http://schemas.microsoft.com/office/drawing/2014/main" val="2307101436"/>
                  </a:ext>
                </a:extLst>
              </a:tr>
              <a:tr h="487680">
                <a:tc rowSpan="2">
                  <a:txBody>
                    <a:bodyPr/>
                    <a:lstStyle/>
                    <a:p>
                      <a:pPr algn="r"/>
                      <a:endParaRPr lang="fr-CA" sz="400" noProof="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p>
                      <a:pPr algn="r"/>
                      <a:r>
                        <a:rPr lang="fr-CA" sz="1100" noProof="0" dirty="0">
                          <a:solidFill>
                            <a:srgbClr val="254776"/>
                          </a:solidFill>
                          <a:effectLst/>
                          <a:latin typeface="Helvetica" pitchFamily="2" charset="0"/>
                          <a:ea typeface="Times New Roman" panose="02020603050405020304" pitchFamily="18" charset="0"/>
                          <a:cs typeface="Times New Roman" panose="02020603050405020304" pitchFamily="18" charset="0"/>
                        </a:rPr>
                        <a:t>Recommandations locales ou soutien fondé sur des données probantes locales et mondiales </a:t>
                      </a:r>
                      <a:r>
                        <a:rPr lang="fr-CA" sz="500" noProof="0" dirty="0">
                          <a:solidFill>
                            <a:srgbClr val="254776"/>
                          </a:solidFill>
                          <a:effectLst/>
                          <a:latin typeface="Helvetica" pitchFamily="2" charset="0"/>
                          <a:ea typeface="Times New Roman" panose="02020603050405020304" pitchFamily="18" charset="0"/>
                          <a:cs typeface="Times New Roman" panose="02020603050405020304" pitchFamily="18" charset="0"/>
                        </a:rPr>
                        <a:t> </a:t>
                      </a: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rowSpan="2">
                  <a:txBody>
                    <a:bodyPr/>
                    <a:lstStyle/>
                    <a:p>
                      <a:pPr algn="r"/>
                      <a:endParaRPr lang="fr-CA" sz="1300" noProof="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fr-CA" sz="1000" noProof="0">
                        <a:solidFill>
                          <a:srgbClr val="254776"/>
                        </a:solidFill>
                        <a:latin typeface="Helvetica" pitchFamily="2"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l" defTabSz="457189" rtl="0" eaLnBrk="1" fontAlgn="auto" latinLnBrk="0" hangingPunct="1">
                        <a:lnSpc>
                          <a:spcPts val="1120"/>
                        </a:lnSpc>
                        <a:spcBef>
                          <a:spcPts val="0"/>
                        </a:spcBef>
                        <a:spcAft>
                          <a:spcPts val="0"/>
                        </a:spcAft>
                        <a:buClrTx/>
                        <a:buSzTx/>
                        <a:buFontTx/>
                        <a:buNone/>
                        <a:tabLst/>
                        <a:defRPr/>
                      </a:pPr>
                      <a:r>
                        <a:rPr lang="fr-CA" sz="1100" noProof="0" dirty="0">
                          <a:solidFill>
                            <a:srgbClr val="254776"/>
                          </a:solidFill>
                          <a:latin typeface="Helvetica" pitchFamily="2" charset="0"/>
                        </a:rPr>
                        <a:t>Évaluation de technologies /</a:t>
                      </a:r>
                    </a:p>
                    <a:p>
                      <a:pPr marL="0" marR="0" lvl="0" indent="0" algn="l" defTabSz="457189" rtl="0" eaLnBrk="1" fontAlgn="auto" latinLnBrk="0" hangingPunct="1">
                        <a:lnSpc>
                          <a:spcPts val="1120"/>
                        </a:lnSpc>
                        <a:spcBef>
                          <a:spcPts val="0"/>
                        </a:spcBef>
                        <a:spcAft>
                          <a:spcPts val="0"/>
                        </a:spcAft>
                        <a:buClrTx/>
                        <a:buSzTx/>
                        <a:buFontTx/>
                        <a:buNone/>
                        <a:tabLst/>
                        <a:defRPr/>
                      </a:pPr>
                      <a:r>
                        <a:rPr lang="fr-CA" sz="1100" noProof="0" dirty="0">
                          <a:solidFill>
                            <a:srgbClr val="254776"/>
                          </a:solidFill>
                          <a:latin typeface="Helvetica" pitchFamily="2" charset="0"/>
                        </a:rPr>
                        <a:t>analyse coût-efficacité</a:t>
                      </a:r>
                      <a:endParaRPr lang="fr-CA" sz="1000" noProof="0" dirty="0">
                        <a:solidFill>
                          <a:srgbClr val="254776"/>
                        </a:solidFill>
                        <a:latin typeface="Helvetica" pitchFamily="2"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12700" cap="flat" cmpd="sng" algn="ctr">
                      <a:solidFill>
                        <a:srgbClr val="C3C7CD"/>
                      </a:solidFill>
                      <a:prstDash val="solid"/>
                      <a:round/>
                      <a:headEnd type="none" w="med" len="med"/>
                      <a:tailEnd type="none" w="med" len="med"/>
                    </a:lnL>
                  </a:tcPr>
                </a:tc>
                <a:extLst>
                  <a:ext uri="{0D108BD9-81ED-4DB2-BD59-A6C34878D82A}">
                    <a16:rowId xmlns:a16="http://schemas.microsoft.com/office/drawing/2014/main" val="1443558113"/>
                  </a:ext>
                </a:extLst>
              </a:tr>
              <a:tr h="487680">
                <a:tc vMerge="1">
                  <a:txBody>
                    <a:bodyPr/>
                    <a:lstStyle/>
                    <a:p>
                      <a:pPr algn="ctr"/>
                      <a:endParaRPr lang="en-CA" sz="14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lnL w="12700" cap="flat" cmpd="sng" algn="ctr">
                      <a:solidFill>
                        <a:srgbClr val="40B5D3"/>
                      </a:solidFill>
                      <a:prstDash val="solid"/>
                      <a:round/>
                      <a:headEnd type="none" w="med" len="med"/>
                      <a:tailEnd type="none" w="med" len="med"/>
                    </a:lnL>
                    <a:lnR w="12700" cap="flat" cmpd="sng" algn="ctr">
                      <a:solidFill>
                        <a:srgbClr val="40B5D3"/>
                      </a:solidFill>
                      <a:prstDash val="solid"/>
                      <a:round/>
                      <a:headEnd type="none" w="med" len="med"/>
                      <a:tailEnd type="none" w="med" len="med"/>
                    </a:lnR>
                    <a:lnT w="12700" cap="flat" cmpd="sng" algn="ctr">
                      <a:solidFill>
                        <a:srgbClr val="40B5D3"/>
                      </a:solidFill>
                      <a:prstDash val="solid"/>
                      <a:round/>
                      <a:headEnd type="none" w="med" len="med"/>
                      <a:tailEnd type="none" w="med" len="med"/>
                    </a:lnT>
                    <a:lnB w="12700" cap="flat" cmpd="sng" algn="ctr">
                      <a:solidFill>
                        <a:srgbClr val="40B5D3"/>
                      </a:solidFill>
                      <a:prstDash val="solid"/>
                      <a:round/>
                      <a:headEnd type="none" w="med" len="med"/>
                      <a:tailEnd type="none" w="med" len="med"/>
                    </a:lnB>
                    <a:lnTlToBr w="12700" cmpd="sng">
                      <a:noFill/>
                      <a:prstDash val="solid"/>
                    </a:lnTlToBr>
                    <a:lnBlToTr w="12700" cmpd="sng">
                      <a:noFill/>
                      <a:prstDash val="solid"/>
                    </a:lnBlToTr>
                    <a:solidFill>
                      <a:srgbClr val="D9F0F6">
                        <a:alpha val="45098"/>
                      </a:srgbClr>
                    </a:solidFill>
                  </a:tcPr>
                </a:tc>
                <a:tc vMerge="1">
                  <a:txBody>
                    <a:bodyPr/>
                    <a:lstStyle/>
                    <a:p>
                      <a:endParaRPr lang="en-US"/>
                    </a:p>
                  </a:txBody>
                  <a:tcPr/>
                </a:tc>
                <a:tc>
                  <a:txBody>
                    <a:bodyPr/>
                    <a:lstStyle/>
                    <a:p>
                      <a:pPr algn="l"/>
                      <a:endParaRPr lang="fr-CA" sz="1000" b="0" noProof="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endParaRPr lang="fr-CA" sz="100" noProof="0" dirty="0">
                        <a:solidFill>
                          <a:srgbClr val="254776"/>
                        </a:solidFill>
                        <a:latin typeface="Helvetica" pitchFamily="2" charset="0"/>
                      </a:endParaRPr>
                    </a:p>
                    <a:p>
                      <a:pPr algn="l"/>
                      <a:r>
                        <a:rPr lang="fr-CA" sz="1100" noProof="0" dirty="0">
                          <a:solidFill>
                            <a:srgbClr val="254776"/>
                          </a:solidFill>
                          <a:latin typeface="Helvetica" pitchFamily="2" charset="0"/>
                        </a:rPr>
                        <a:t>Lignes directrices</a:t>
                      </a:r>
                      <a:endParaRPr lang="fr-CA" sz="1000" b="0" noProof="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12700" cap="flat" cmpd="sng" algn="ctr">
                      <a:solidFill>
                        <a:srgbClr val="C3C7CD"/>
                      </a:solidFill>
                      <a:prstDash val="solid"/>
                      <a:round/>
                      <a:headEnd type="none" w="med" len="med"/>
                      <a:tailEnd type="none" w="med" len="med"/>
                    </a:lnL>
                  </a:tcPr>
                </a:tc>
                <a:extLst>
                  <a:ext uri="{0D108BD9-81ED-4DB2-BD59-A6C34878D82A}">
                    <a16:rowId xmlns:a16="http://schemas.microsoft.com/office/drawing/2014/main" val="3841412472"/>
                  </a:ext>
                </a:extLst>
              </a:tr>
            </a:tbl>
          </a:graphicData>
        </a:graphic>
      </p:graphicFrame>
      <p:pic>
        <p:nvPicPr>
          <p:cNvPr id="54" name="Picture 53">
            <a:extLst>
              <a:ext uri="{FF2B5EF4-FFF2-40B4-BE49-F238E27FC236}">
                <a16:creationId xmlns:a16="http://schemas.microsoft.com/office/drawing/2014/main" id="{59D2CCB4-8507-843F-F09B-3F81002DD66A}"/>
              </a:ext>
            </a:extLst>
          </p:cNvPr>
          <p:cNvPicPr>
            <a:picLocks noChangeAspect="1"/>
          </p:cNvPicPr>
          <p:nvPr/>
        </p:nvPicPr>
        <p:blipFill>
          <a:blip r:embed="rId3"/>
          <a:srcRect/>
          <a:stretch/>
        </p:blipFill>
        <p:spPr>
          <a:xfrm>
            <a:off x="3400786" y="4326490"/>
            <a:ext cx="303988" cy="303988"/>
          </a:xfrm>
          <a:prstGeom prst="rect">
            <a:avLst/>
          </a:prstGeom>
        </p:spPr>
      </p:pic>
      <p:pic>
        <p:nvPicPr>
          <p:cNvPr id="55" name="Picture 54">
            <a:extLst>
              <a:ext uri="{FF2B5EF4-FFF2-40B4-BE49-F238E27FC236}">
                <a16:creationId xmlns:a16="http://schemas.microsoft.com/office/drawing/2014/main" id="{0A51B1ED-2B71-BADE-26F8-623051DCB2E5}"/>
              </a:ext>
            </a:extLst>
          </p:cNvPr>
          <p:cNvPicPr>
            <a:picLocks noChangeAspect="1"/>
          </p:cNvPicPr>
          <p:nvPr/>
        </p:nvPicPr>
        <p:blipFill>
          <a:blip r:embed="rId4"/>
          <a:srcRect/>
          <a:stretch/>
        </p:blipFill>
        <p:spPr>
          <a:xfrm>
            <a:off x="3400786" y="4865699"/>
            <a:ext cx="299148" cy="299148"/>
          </a:xfrm>
          <a:prstGeom prst="rect">
            <a:avLst/>
          </a:prstGeom>
        </p:spPr>
      </p:pic>
      <p:pic>
        <p:nvPicPr>
          <p:cNvPr id="56" name="Picture 55">
            <a:extLst>
              <a:ext uri="{FF2B5EF4-FFF2-40B4-BE49-F238E27FC236}">
                <a16:creationId xmlns:a16="http://schemas.microsoft.com/office/drawing/2014/main" id="{B7AFF1B2-24FB-462D-E098-CBEDDD7A059E}"/>
              </a:ext>
            </a:extLst>
          </p:cNvPr>
          <p:cNvPicPr>
            <a:picLocks noChangeAspect="1"/>
          </p:cNvPicPr>
          <p:nvPr/>
        </p:nvPicPr>
        <p:blipFill>
          <a:blip r:embed="rId5"/>
          <a:srcRect/>
          <a:stretch/>
        </p:blipFill>
        <p:spPr>
          <a:xfrm>
            <a:off x="3400786" y="2854203"/>
            <a:ext cx="303988" cy="303988"/>
          </a:xfrm>
          <a:prstGeom prst="rect">
            <a:avLst/>
          </a:prstGeom>
        </p:spPr>
      </p:pic>
      <p:grpSp>
        <p:nvGrpSpPr>
          <p:cNvPr id="9" name="Group 8">
            <a:extLst>
              <a:ext uri="{FF2B5EF4-FFF2-40B4-BE49-F238E27FC236}">
                <a16:creationId xmlns:a16="http://schemas.microsoft.com/office/drawing/2014/main" id="{E4AABB9A-B9D2-85DA-6C83-C44D780BD39D}"/>
              </a:ext>
            </a:extLst>
          </p:cNvPr>
          <p:cNvGrpSpPr/>
          <p:nvPr/>
        </p:nvGrpSpPr>
        <p:grpSpPr>
          <a:xfrm>
            <a:off x="2491217" y="4412899"/>
            <a:ext cx="731352" cy="731352"/>
            <a:chOff x="2491217" y="4273199"/>
            <a:chExt cx="731352" cy="731352"/>
          </a:xfrm>
        </p:grpSpPr>
        <p:pic>
          <p:nvPicPr>
            <p:cNvPr id="53" name="Picture 52">
              <a:extLst>
                <a:ext uri="{FF2B5EF4-FFF2-40B4-BE49-F238E27FC236}">
                  <a16:creationId xmlns:a16="http://schemas.microsoft.com/office/drawing/2014/main" id="{27BD9792-09DC-F18B-98B7-8398DB5E3A6D}"/>
                </a:ext>
              </a:extLst>
            </p:cNvPr>
            <p:cNvPicPr>
              <a:picLocks noChangeAspect="1"/>
            </p:cNvPicPr>
            <p:nvPr/>
          </p:nvPicPr>
          <p:blipFill>
            <a:blip r:embed="rId6"/>
            <a:srcRect/>
            <a:stretch/>
          </p:blipFill>
          <p:spPr>
            <a:xfrm>
              <a:off x="2491217" y="4273199"/>
              <a:ext cx="731352" cy="731352"/>
            </a:xfrm>
            <a:prstGeom prst="rect">
              <a:avLst/>
            </a:prstGeom>
          </p:spPr>
        </p:pic>
        <p:sp>
          <p:nvSpPr>
            <p:cNvPr id="4" name="Oval 3">
              <a:extLst>
                <a:ext uri="{FF2B5EF4-FFF2-40B4-BE49-F238E27FC236}">
                  <a16:creationId xmlns:a16="http://schemas.microsoft.com/office/drawing/2014/main" id="{5553EC6E-44F1-8407-3212-D4BFF0148ED7}"/>
                </a:ext>
              </a:extLst>
            </p:cNvPr>
            <p:cNvSpPr/>
            <p:nvPr/>
          </p:nvSpPr>
          <p:spPr>
            <a:xfrm>
              <a:off x="2499995" y="4276492"/>
              <a:ext cx="721895" cy="724766"/>
            </a:xfrm>
            <a:prstGeom prst="ellipse">
              <a:avLst/>
            </a:prstGeom>
            <a:noFill/>
            <a:ln w="66675">
              <a:solidFill>
                <a:srgbClr val="4195C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grpSp>
      <p:grpSp>
        <p:nvGrpSpPr>
          <p:cNvPr id="11" name="Group 10">
            <a:extLst>
              <a:ext uri="{FF2B5EF4-FFF2-40B4-BE49-F238E27FC236}">
                <a16:creationId xmlns:a16="http://schemas.microsoft.com/office/drawing/2014/main" id="{D143A997-4E9E-A309-A414-C59FA2093E7E}"/>
              </a:ext>
            </a:extLst>
          </p:cNvPr>
          <p:cNvGrpSpPr/>
          <p:nvPr/>
        </p:nvGrpSpPr>
        <p:grpSpPr>
          <a:xfrm>
            <a:off x="2491217" y="2490753"/>
            <a:ext cx="731352" cy="731352"/>
            <a:chOff x="2491217" y="2490753"/>
            <a:chExt cx="731352" cy="731352"/>
          </a:xfrm>
        </p:grpSpPr>
        <p:pic>
          <p:nvPicPr>
            <p:cNvPr id="52" name="Picture 51">
              <a:extLst>
                <a:ext uri="{FF2B5EF4-FFF2-40B4-BE49-F238E27FC236}">
                  <a16:creationId xmlns:a16="http://schemas.microsoft.com/office/drawing/2014/main" id="{1F3047B6-475D-D919-CEF8-9CDB04489B2E}"/>
                </a:ext>
              </a:extLst>
            </p:cNvPr>
            <p:cNvPicPr>
              <a:picLocks noChangeAspect="1"/>
            </p:cNvPicPr>
            <p:nvPr/>
          </p:nvPicPr>
          <p:blipFill>
            <a:blip r:embed="rId7"/>
            <a:srcRect/>
            <a:stretch/>
          </p:blipFill>
          <p:spPr>
            <a:xfrm>
              <a:off x="2491217" y="2490753"/>
              <a:ext cx="731352" cy="731352"/>
            </a:xfrm>
            <a:prstGeom prst="rect">
              <a:avLst/>
            </a:prstGeom>
          </p:spPr>
        </p:pic>
        <p:sp>
          <p:nvSpPr>
            <p:cNvPr id="5" name="Oval 4">
              <a:extLst>
                <a:ext uri="{FF2B5EF4-FFF2-40B4-BE49-F238E27FC236}">
                  <a16:creationId xmlns:a16="http://schemas.microsoft.com/office/drawing/2014/main" id="{D97E2D8B-7EDD-FEBE-0744-7792538C59FB}"/>
                </a:ext>
              </a:extLst>
            </p:cNvPr>
            <p:cNvSpPr/>
            <p:nvPr/>
          </p:nvSpPr>
          <p:spPr>
            <a:xfrm>
              <a:off x="2500674" y="2494046"/>
              <a:ext cx="721895" cy="724766"/>
            </a:xfrm>
            <a:prstGeom prst="ellipse">
              <a:avLst/>
            </a:prstGeom>
            <a:noFill/>
            <a:ln w="66675">
              <a:solidFill>
                <a:srgbClr val="0E539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grpSp>
      <p:sp>
        <p:nvSpPr>
          <p:cNvPr id="7" name="TextBox 6">
            <a:extLst>
              <a:ext uri="{FF2B5EF4-FFF2-40B4-BE49-F238E27FC236}">
                <a16:creationId xmlns:a16="http://schemas.microsoft.com/office/drawing/2014/main" id="{701E41C0-F26F-355B-2323-95E1DA53D96B}"/>
              </a:ext>
            </a:extLst>
          </p:cNvPr>
          <p:cNvSpPr txBox="1"/>
          <p:nvPr/>
        </p:nvSpPr>
        <p:spPr>
          <a:xfrm>
            <a:off x="244866" y="759153"/>
            <a:ext cx="8785185" cy="523220"/>
          </a:xfrm>
          <a:prstGeom prst="rect">
            <a:avLst/>
          </a:prstGeom>
          <a:noFill/>
        </p:spPr>
        <p:txBody>
          <a:bodyPr wrap="square">
            <a:spAutoFit/>
          </a:bodyPr>
          <a:lstStyle/>
          <a:p>
            <a:r>
              <a:rPr lang="en-US" sz="1400" dirty="0">
                <a:solidFill>
                  <a:srgbClr val="0F447C"/>
                </a:solidFill>
                <a:latin typeface="Arial" panose="020B0604020202020204" pitchFamily="34" charset="0"/>
                <a:cs typeface="Arial" panose="020B0604020202020204" pitchFamily="34" charset="0"/>
              </a:rPr>
              <a:t>Combiner les </a:t>
            </a:r>
            <a:r>
              <a:rPr lang="en-US" sz="1400" dirty="0" err="1">
                <a:solidFill>
                  <a:srgbClr val="0F447C"/>
                </a:solidFill>
                <a:latin typeface="Arial" panose="020B0604020202020204" pitchFamily="34" charset="0"/>
                <a:cs typeface="Arial" panose="020B0604020202020204" pitchFamily="34" charset="0"/>
              </a:rPr>
              <a:t>données</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probantes</a:t>
            </a:r>
            <a:r>
              <a:rPr lang="en-US" sz="1400" dirty="0">
                <a:solidFill>
                  <a:srgbClr val="0F447C"/>
                </a:solidFill>
                <a:latin typeface="Arial" panose="020B0604020202020204" pitchFamily="34" charset="0"/>
                <a:cs typeface="Arial" panose="020B0604020202020204" pitchFamily="34" charset="0"/>
              </a:rPr>
              <a:t> locales (</a:t>
            </a:r>
            <a:r>
              <a:rPr lang="en-US" sz="1400" dirty="0" err="1">
                <a:solidFill>
                  <a:srgbClr val="0F447C"/>
                </a:solidFill>
                <a:latin typeface="Arial" panose="020B0604020202020204" pitchFamily="34" charset="0"/>
                <a:cs typeface="Arial" panose="020B0604020202020204" pitchFamily="34" charset="0"/>
              </a:rPr>
              <a:t>ce</a:t>
            </a:r>
            <a:r>
              <a:rPr lang="en-US" sz="1400" dirty="0">
                <a:solidFill>
                  <a:srgbClr val="0F447C"/>
                </a:solidFill>
                <a:latin typeface="Arial" panose="020B0604020202020204" pitchFamily="34" charset="0"/>
                <a:cs typeface="Arial" panose="020B0604020202020204" pitchFamily="34" charset="0"/>
              </a:rPr>
              <a:t> qui a </a:t>
            </a:r>
            <a:r>
              <a:rPr lang="en-US" sz="1400" dirty="0" err="1">
                <a:solidFill>
                  <a:srgbClr val="0F447C"/>
                </a:solidFill>
                <a:latin typeface="Arial" panose="020B0604020202020204" pitchFamily="34" charset="0"/>
                <a:cs typeface="Arial" panose="020B0604020202020204" pitchFamily="34" charset="0"/>
              </a:rPr>
              <a:t>été</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appris</a:t>
            </a:r>
            <a:r>
              <a:rPr lang="en-US" sz="1400" dirty="0">
                <a:solidFill>
                  <a:srgbClr val="0F447C"/>
                </a:solidFill>
                <a:latin typeface="Arial" panose="020B0604020202020204" pitchFamily="34" charset="0"/>
                <a:cs typeface="Arial" panose="020B0604020202020204" pitchFamily="34" charset="0"/>
              </a:rPr>
              <a:t> dans </a:t>
            </a:r>
            <a:r>
              <a:rPr lang="en-US" sz="1400" dirty="0" err="1">
                <a:solidFill>
                  <a:srgbClr val="0F447C"/>
                </a:solidFill>
                <a:latin typeface="Arial" panose="020B0604020202020204" pitchFamily="34" charset="0"/>
                <a:cs typeface="Arial" panose="020B0604020202020204" pitchFamily="34" charset="0"/>
              </a:rPr>
              <a:t>notre</a:t>
            </a:r>
            <a:r>
              <a:rPr lang="en-US" sz="1400" dirty="0">
                <a:solidFill>
                  <a:srgbClr val="0F447C"/>
                </a:solidFill>
                <a:latin typeface="Arial" panose="020B0604020202020204" pitchFamily="34" charset="0"/>
                <a:cs typeface="Arial" panose="020B0604020202020204" pitchFamily="34" charset="0"/>
              </a:rPr>
              <a:t> pays) et </a:t>
            </a:r>
            <a:r>
              <a:rPr lang="en-US" sz="1400" dirty="0" err="1">
                <a:solidFill>
                  <a:srgbClr val="0F447C"/>
                </a:solidFill>
                <a:latin typeface="Arial" panose="020B0604020202020204" pitchFamily="34" charset="0"/>
                <a:cs typeface="Arial" panose="020B0604020202020204" pitchFamily="34" charset="0"/>
              </a:rPr>
              <a:t>mondiales</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ce</a:t>
            </a:r>
            <a:r>
              <a:rPr lang="en-US" sz="1400" dirty="0">
                <a:solidFill>
                  <a:srgbClr val="0F447C"/>
                </a:solidFill>
                <a:latin typeface="Arial" panose="020B0604020202020204" pitchFamily="34" charset="0"/>
                <a:cs typeface="Arial" panose="020B0604020202020204" pitchFamily="34" charset="0"/>
              </a:rPr>
              <a:t> qui a </a:t>
            </a:r>
            <a:r>
              <a:rPr lang="en-US" sz="1400" dirty="0" err="1">
                <a:solidFill>
                  <a:srgbClr val="0F447C"/>
                </a:solidFill>
                <a:latin typeface="Arial" panose="020B0604020202020204" pitchFamily="34" charset="0"/>
                <a:cs typeface="Arial" panose="020B0604020202020204" pitchFamily="34" charset="0"/>
              </a:rPr>
              <a:t>été</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appris</a:t>
            </a:r>
            <a:r>
              <a:rPr lang="en-US" sz="1400" dirty="0">
                <a:solidFill>
                  <a:srgbClr val="0F447C"/>
                </a:solidFill>
                <a:latin typeface="Arial" panose="020B0604020202020204" pitchFamily="34" charset="0"/>
                <a:cs typeface="Arial" panose="020B0604020202020204" pitchFamily="34" charset="0"/>
              </a:rPr>
              <a:t> dans le monde </a:t>
            </a:r>
            <a:r>
              <a:rPr lang="en-US" sz="1400" dirty="0" err="1">
                <a:solidFill>
                  <a:srgbClr val="0F447C"/>
                </a:solidFill>
                <a:latin typeface="Arial" panose="020B0604020202020204" pitchFamily="34" charset="0"/>
                <a:cs typeface="Arial" panose="020B0604020202020204" pitchFamily="34" charset="0"/>
              </a:rPr>
              <a:t>entier</a:t>
            </a:r>
            <a:r>
              <a:rPr lang="en-US" sz="1400" dirty="0">
                <a:solidFill>
                  <a:srgbClr val="0F447C"/>
                </a:solidFill>
                <a:latin typeface="Arial" panose="020B0604020202020204" pitchFamily="34" charset="0"/>
                <a:cs typeface="Arial" panose="020B0604020202020204" pitchFamily="34" charset="0"/>
              </a:rPr>
              <a:t>, y </a:t>
            </a:r>
            <a:r>
              <a:rPr lang="en-US" sz="1400" dirty="0" err="1">
                <a:solidFill>
                  <a:srgbClr val="0F447C"/>
                </a:solidFill>
                <a:latin typeface="Arial" panose="020B0604020202020204" pitchFamily="34" charset="0"/>
                <a:cs typeface="Arial" panose="020B0604020202020204" pitchFamily="34" charset="0"/>
              </a:rPr>
              <a:t>compris</a:t>
            </a:r>
            <a:r>
              <a:rPr lang="en-US" sz="1400" dirty="0">
                <a:solidFill>
                  <a:srgbClr val="0F447C"/>
                </a:solidFill>
                <a:latin typeface="Arial" panose="020B0604020202020204" pitchFamily="34" charset="0"/>
                <a:cs typeface="Arial" panose="020B0604020202020204" pitchFamily="34" charset="0"/>
              </a:rPr>
              <a:t> la </a:t>
            </a:r>
            <a:r>
              <a:rPr lang="en-US" sz="1400" dirty="0" err="1">
                <a:solidFill>
                  <a:srgbClr val="0F447C"/>
                </a:solidFill>
                <a:latin typeface="Arial" panose="020B0604020202020204" pitchFamily="34" charset="0"/>
                <a:cs typeface="Arial" panose="020B0604020202020204" pitchFamily="34" charset="0"/>
              </a:rPr>
              <a:t>façon</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dont</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cela</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varie</a:t>
            </a:r>
            <a:r>
              <a:rPr lang="en-US" sz="1400" dirty="0">
                <a:solidFill>
                  <a:srgbClr val="0F447C"/>
                </a:solidFill>
                <a:latin typeface="Arial" panose="020B0604020202020204" pitchFamily="34" charset="0"/>
                <a:cs typeface="Arial" panose="020B0604020202020204" pitchFamily="34" charset="0"/>
              </a:rPr>
              <a:t> </a:t>
            </a:r>
            <a:r>
              <a:rPr lang="en-US" sz="1400" dirty="0" err="1">
                <a:solidFill>
                  <a:srgbClr val="0F447C"/>
                </a:solidFill>
                <a:latin typeface="Arial" panose="020B0604020202020204" pitchFamily="34" charset="0"/>
                <a:cs typeface="Arial" panose="020B0604020202020204" pitchFamily="34" charset="0"/>
              </a:rPr>
              <a:t>selon</a:t>
            </a:r>
            <a:r>
              <a:rPr lang="en-US" sz="1400" dirty="0">
                <a:solidFill>
                  <a:srgbClr val="0F447C"/>
                </a:solidFill>
                <a:latin typeface="Arial" panose="020B0604020202020204" pitchFamily="34" charset="0"/>
                <a:cs typeface="Arial" panose="020B0604020202020204" pitchFamily="34" charset="0"/>
              </a:rPr>
              <a:t> les </a:t>
            </a:r>
            <a:r>
              <a:rPr lang="en-US" sz="1400" dirty="0" err="1">
                <a:solidFill>
                  <a:srgbClr val="0F447C"/>
                </a:solidFill>
                <a:latin typeface="Arial" panose="020B0604020202020204" pitchFamily="34" charset="0"/>
                <a:cs typeface="Arial" panose="020B0604020202020204" pitchFamily="34" charset="0"/>
              </a:rPr>
              <a:t>groupes</a:t>
            </a:r>
            <a:r>
              <a:rPr lang="en-US" sz="1400" dirty="0">
                <a:solidFill>
                  <a:srgbClr val="0F447C"/>
                </a:solidFill>
                <a:latin typeface="Arial" panose="020B0604020202020204" pitchFamily="34" charset="0"/>
                <a:cs typeface="Arial" panose="020B0604020202020204" pitchFamily="34" charset="0"/>
              </a:rPr>
              <a:t> et les </a:t>
            </a:r>
            <a:r>
              <a:rPr lang="en-US" sz="1400" dirty="0" err="1">
                <a:solidFill>
                  <a:srgbClr val="0F447C"/>
                </a:solidFill>
                <a:latin typeface="Arial" panose="020B0604020202020204" pitchFamily="34" charset="0"/>
                <a:cs typeface="Arial" panose="020B0604020202020204" pitchFamily="34" charset="0"/>
              </a:rPr>
              <a:t>contextes</a:t>
            </a:r>
            <a:r>
              <a:rPr lang="en-US" sz="1400" dirty="0">
                <a:solidFill>
                  <a:srgbClr val="0F447C"/>
                </a:solidFill>
                <a:latin typeface="Arial" panose="020B0604020202020204" pitchFamily="34" charset="0"/>
                <a:cs typeface="Arial" panose="020B0604020202020204" pitchFamily="34" charset="0"/>
              </a:rPr>
              <a:t>)</a:t>
            </a:r>
            <a:endParaRPr lang="en-US" sz="1400" dirty="0">
              <a:solidFill>
                <a:srgbClr val="FF0000"/>
              </a:solidFill>
            </a:endParaRPr>
          </a:p>
        </p:txBody>
      </p:sp>
      <p:sp>
        <p:nvSpPr>
          <p:cNvPr id="8" name="Title 14">
            <a:extLst>
              <a:ext uri="{FF2B5EF4-FFF2-40B4-BE49-F238E27FC236}">
                <a16:creationId xmlns:a16="http://schemas.microsoft.com/office/drawing/2014/main" id="{FE3D501C-C58C-E829-7F0C-62E219A2DB47}"/>
              </a:ext>
            </a:extLst>
          </p:cNvPr>
          <p:cNvSpPr txBox="1">
            <a:spLocks/>
          </p:cNvSpPr>
          <p:nvPr/>
        </p:nvSpPr>
        <p:spPr>
          <a:xfrm>
            <a:off x="244866" y="262045"/>
            <a:ext cx="9112998" cy="349606"/>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0</a:t>
            </a:r>
            <a:r>
              <a:rPr kumimoji="0" lang="en-CA"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.2</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18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(suite) </a:t>
            </a:r>
            <a:r>
              <a:rPr lang="en-CA" dirty="0" err="1">
                <a:solidFill>
                  <a:srgbClr val="0F447C"/>
                </a:solidFill>
                <a:latin typeface="Arial" panose="020B0604020202020204" pitchFamily="34" charset="0"/>
                <a:cs typeface="Arial" panose="020B0604020202020204" pitchFamily="34" charset="0"/>
              </a:rPr>
              <a:t>Répondre</a:t>
            </a:r>
            <a:r>
              <a:rPr lang="en-CA" dirty="0">
                <a:solidFill>
                  <a:srgbClr val="0F447C"/>
                </a:solidFill>
                <a:latin typeface="Arial" panose="020B0604020202020204" pitchFamily="34" charset="0"/>
                <a:cs typeface="Arial" panose="020B0604020202020204" pitchFamily="34" charset="0"/>
              </a:rPr>
              <a:t> aux questions des </a:t>
            </a:r>
            <a:r>
              <a:rPr lang="en-CA" dirty="0" err="1">
                <a:solidFill>
                  <a:srgbClr val="0F447C"/>
                </a:solidFill>
                <a:latin typeface="Arial" panose="020B0604020202020204" pitchFamily="34" charset="0"/>
                <a:cs typeface="Arial" panose="020B0604020202020204" pitchFamily="34" charset="0"/>
              </a:rPr>
              <a:t>décideurs</a:t>
            </a:r>
            <a:r>
              <a:rPr lang="en-CA" dirty="0">
                <a:solidFill>
                  <a:srgbClr val="0F447C"/>
                </a:solidFill>
                <a:latin typeface="Arial" panose="020B0604020202020204" pitchFamily="34" charset="0"/>
                <a:cs typeface="Arial" panose="020B0604020202020204" pitchFamily="34" charset="0"/>
              </a:rPr>
              <a:t> avec la bonne </a:t>
            </a:r>
            <a:r>
              <a:rPr lang="en-CA" dirty="0" err="1">
                <a:solidFill>
                  <a:srgbClr val="0F447C"/>
                </a:solidFill>
                <a:latin typeface="Arial" panose="020B0604020202020204" pitchFamily="34" charset="0"/>
                <a:cs typeface="Arial" panose="020B0604020202020204" pitchFamily="34" charset="0"/>
              </a:rPr>
              <a:t>combinaison</a:t>
            </a:r>
            <a:r>
              <a:rPr lang="en-CA" dirty="0">
                <a:solidFill>
                  <a:srgbClr val="0F447C"/>
                </a:solidFill>
                <a:latin typeface="Arial" panose="020B0604020202020204" pitchFamily="34" charset="0"/>
                <a:cs typeface="Arial" panose="020B0604020202020204" pitchFamily="34" charset="0"/>
              </a:rPr>
              <a:t> de </a:t>
            </a:r>
            <a:r>
              <a:rPr lang="en-CA" dirty="0" err="1">
                <a:solidFill>
                  <a:srgbClr val="0F447C"/>
                </a:solidFill>
                <a:latin typeface="Arial" panose="020B0604020202020204" pitchFamily="34" charset="0"/>
                <a:cs typeface="Arial" panose="020B0604020202020204" pitchFamily="34" charset="0"/>
              </a:rPr>
              <a:t>données</a:t>
            </a:r>
            <a:r>
              <a:rPr lang="en-CA" dirty="0">
                <a:solidFill>
                  <a:srgbClr val="0F447C"/>
                </a:solidFill>
                <a:latin typeface="Arial" panose="020B0604020202020204" pitchFamily="34" charset="0"/>
                <a:cs typeface="Arial" panose="020B0604020202020204" pitchFamily="34" charset="0"/>
              </a:rPr>
              <a:t> </a:t>
            </a:r>
            <a:r>
              <a:rPr lang="en-CA" dirty="0" err="1">
                <a:solidFill>
                  <a:srgbClr val="0F447C"/>
                </a:solidFill>
                <a:latin typeface="Arial" panose="020B0604020202020204" pitchFamily="34" charset="0"/>
                <a:cs typeface="Arial" panose="020B0604020202020204" pitchFamily="34" charset="0"/>
              </a:rPr>
              <a:t>probantes</a:t>
            </a:r>
            <a:endParaRPr lang="en-US"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415333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AE99748-039D-B433-24D0-B1A46D04A4E7}"/>
              </a:ext>
            </a:extLst>
          </p:cNvPr>
          <p:cNvSpPr/>
          <p:nvPr/>
        </p:nvSpPr>
        <p:spPr>
          <a:xfrm>
            <a:off x="0" y="6065134"/>
            <a:ext cx="12192000" cy="7928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fr-CA"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8" name="Rounded Rectangle 27">
            <a:extLst>
              <a:ext uri="{FF2B5EF4-FFF2-40B4-BE49-F238E27FC236}">
                <a16:creationId xmlns:a16="http://schemas.microsoft.com/office/drawing/2014/main" id="{C6503A71-D7ED-28F2-F9C8-ED0497F515EE}"/>
              </a:ext>
            </a:extLst>
          </p:cNvPr>
          <p:cNvSpPr/>
          <p:nvPr/>
        </p:nvSpPr>
        <p:spPr>
          <a:xfrm>
            <a:off x="1729627" y="4854414"/>
            <a:ext cx="9783602" cy="1512000"/>
          </a:xfrm>
          <a:prstGeom prst="roundRect">
            <a:avLst/>
          </a:prstGeom>
          <a:solidFill>
            <a:srgbClr val="DADFE2">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27" name="Rounded Rectangle 26">
            <a:extLst>
              <a:ext uri="{FF2B5EF4-FFF2-40B4-BE49-F238E27FC236}">
                <a16:creationId xmlns:a16="http://schemas.microsoft.com/office/drawing/2014/main" id="{89FDE805-133A-4DA8-1BDC-EF0EEA5815A6}"/>
              </a:ext>
            </a:extLst>
          </p:cNvPr>
          <p:cNvSpPr/>
          <p:nvPr/>
        </p:nvSpPr>
        <p:spPr>
          <a:xfrm>
            <a:off x="1732343" y="3249007"/>
            <a:ext cx="9792955" cy="1512000"/>
          </a:xfrm>
          <a:prstGeom prst="roundRect">
            <a:avLst/>
          </a:prstGeom>
          <a:solidFill>
            <a:srgbClr val="DADFE2">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20" name="Rounded Rectangle 19">
            <a:extLst>
              <a:ext uri="{FF2B5EF4-FFF2-40B4-BE49-F238E27FC236}">
                <a16:creationId xmlns:a16="http://schemas.microsoft.com/office/drawing/2014/main" id="{4C7F56C1-5389-B23A-A36A-2D69E0F5575E}"/>
              </a:ext>
            </a:extLst>
          </p:cNvPr>
          <p:cNvSpPr/>
          <p:nvPr/>
        </p:nvSpPr>
        <p:spPr>
          <a:xfrm>
            <a:off x="1732343" y="1643599"/>
            <a:ext cx="9792955" cy="1512000"/>
          </a:xfrm>
          <a:prstGeom prst="roundRect">
            <a:avLst/>
          </a:prstGeom>
          <a:solidFill>
            <a:srgbClr val="DADFE2">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53" name="TextBox 52">
            <a:extLst>
              <a:ext uri="{FF2B5EF4-FFF2-40B4-BE49-F238E27FC236}">
                <a16:creationId xmlns:a16="http://schemas.microsoft.com/office/drawing/2014/main" id="{4BCD536F-F516-C404-8818-557F348AA5EA}"/>
              </a:ext>
            </a:extLst>
          </p:cNvPr>
          <p:cNvSpPr txBox="1"/>
          <p:nvPr/>
        </p:nvSpPr>
        <p:spPr>
          <a:xfrm>
            <a:off x="6475040" y="4917868"/>
            <a:ext cx="2164464" cy="1308050"/>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kumimoji="0" lang="fr-CA" sz="1200" b="0" i="0" u="none" strike="noStrike" kern="1200" cap="none" spc="0" normalizeH="0" baseline="0" noProof="0" dirty="0">
                <a:ln>
                  <a:noFill/>
                </a:ln>
                <a:solidFill>
                  <a:srgbClr val="254776"/>
                </a:solidFill>
                <a:effectLst/>
                <a:uLnTx/>
                <a:uFillTx/>
                <a:latin typeface="Arial" panose="020B0604020202020204"/>
                <a:ea typeface="+mn-ea"/>
                <a:cs typeface="+mn-cs"/>
              </a:rPr>
              <a:t>Recherche comportementale et de mise en œuvre  </a:t>
            </a:r>
          </a:p>
          <a:p>
            <a:pPr marR="0" lvl="0" algn="l" defTabSz="609585" rtl="0" eaLnBrk="1" fontAlgn="auto" latinLnBrk="0" hangingPunct="1">
              <a:spcBef>
                <a:spcPts val="0"/>
              </a:spcBef>
              <a:spcAft>
                <a:spcPts val="0"/>
              </a:spcAft>
              <a:buClrTx/>
              <a:buSzTx/>
              <a:tabLst/>
              <a:defRPr/>
            </a:pPr>
            <a:endParaRPr kumimoji="0" lang="fr-CA" sz="1000" b="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spcBef>
                <a:spcPts val="0"/>
              </a:spcBef>
              <a:spcAft>
                <a:spcPts val="0"/>
              </a:spcAft>
              <a:buClrTx/>
              <a:buSzTx/>
              <a:tabLst/>
              <a:defRPr/>
            </a:pPr>
            <a:r>
              <a:rPr kumimoji="0" lang="fr-CA" sz="1200" b="0" i="0" u="none" strike="noStrike" kern="1200" cap="none" spc="0" normalizeH="0" baseline="0" noProof="0" dirty="0">
                <a:ln>
                  <a:noFill/>
                </a:ln>
                <a:solidFill>
                  <a:srgbClr val="254776"/>
                </a:solidFill>
                <a:effectLst/>
                <a:uLnTx/>
                <a:uFillTx/>
                <a:latin typeface="Arial" panose="020B0604020202020204"/>
                <a:ea typeface="+mn-ea"/>
                <a:cs typeface="+mn-cs"/>
              </a:rPr>
              <a:t>Informations qualitatives</a:t>
            </a:r>
          </a:p>
          <a:p>
            <a:pPr marR="0" lvl="0" algn="l" defTabSz="609585" rtl="0" eaLnBrk="1" fontAlgn="auto" latinLnBrk="0" hangingPunct="1">
              <a:spcBef>
                <a:spcPts val="0"/>
              </a:spcBef>
              <a:spcAft>
                <a:spcPts val="0"/>
              </a:spcAft>
              <a:buClrTx/>
              <a:buSzTx/>
              <a:tabLst/>
              <a:defRPr/>
            </a:pPr>
            <a:endParaRPr kumimoji="0" lang="fr-CA" sz="900" b="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spcBef>
                <a:spcPts val="0"/>
              </a:spcBef>
              <a:spcAft>
                <a:spcPts val="0"/>
              </a:spcAft>
              <a:buClrTx/>
              <a:buSzTx/>
              <a:tabLst/>
              <a:defRPr/>
            </a:pPr>
            <a:r>
              <a:rPr kumimoji="0" lang="fr-CA" sz="1200" b="1" i="0" u="none" strike="noStrike" kern="1200" cap="none" spc="0" normalizeH="0" baseline="0" noProof="0" dirty="0">
                <a:ln>
                  <a:noFill/>
                </a:ln>
                <a:solidFill>
                  <a:srgbClr val="254776"/>
                </a:solidFill>
                <a:effectLst/>
                <a:uLnTx/>
                <a:uFillTx/>
                <a:latin typeface="Arial" panose="020B0604020202020204"/>
                <a:ea typeface="+mn-ea"/>
                <a:cs typeface="+mn-cs"/>
              </a:rPr>
              <a:t>Synthèse de données probantes</a:t>
            </a:r>
          </a:p>
        </p:txBody>
      </p:sp>
      <p:sp>
        <p:nvSpPr>
          <p:cNvPr id="54" name="TextBox 53">
            <a:extLst>
              <a:ext uri="{FF2B5EF4-FFF2-40B4-BE49-F238E27FC236}">
                <a16:creationId xmlns:a16="http://schemas.microsoft.com/office/drawing/2014/main" id="{50A5868B-8693-1996-B5BC-F30B6D3E3EF0}"/>
              </a:ext>
            </a:extLst>
          </p:cNvPr>
          <p:cNvSpPr txBox="1"/>
          <p:nvPr/>
        </p:nvSpPr>
        <p:spPr>
          <a:xfrm>
            <a:off x="8639505" y="4881324"/>
            <a:ext cx="2902716" cy="1473865"/>
          </a:xfrm>
          <a:prstGeom prst="rect">
            <a:avLst/>
          </a:prstGeom>
          <a:noFill/>
        </p:spPr>
        <p:txBody>
          <a:bodyPr wrap="square">
            <a:spAutoFit/>
          </a:bodyPr>
          <a:lstStyle/>
          <a:p>
            <a:pPr marR="0" lvl="0" algn="l" defTabSz="609585" rtl="0" eaLnBrk="1" fontAlgn="auto" latinLnBrk="0" hangingPunct="1">
              <a:lnSpc>
                <a:spcPct val="100000"/>
              </a:lnSpc>
              <a:spcBef>
                <a:spcPts val="0"/>
              </a:spcBef>
              <a:spcAft>
                <a:spcPts val="0"/>
              </a:spcAft>
              <a:buClrTx/>
              <a:buSzTx/>
              <a:tabLst/>
              <a:defRPr/>
            </a:pPr>
            <a:r>
              <a:rPr kumimoji="0" lang="fr-CA" sz="1800" b="0" u="none" strike="noStrike" kern="1200" cap="none" spc="0" normalizeH="0" baseline="0" noProof="0">
                <a:ln>
                  <a:noFill/>
                </a:ln>
                <a:solidFill>
                  <a:srgbClr val="254776"/>
                </a:solidFill>
                <a:effectLst/>
                <a:uLnTx/>
                <a:uFillTx/>
                <a:latin typeface="Arial" panose="020B0604020202020204"/>
                <a:ea typeface="+mn-ea"/>
                <a:cs typeface="+mn-cs"/>
              </a:rPr>
              <a:t>Flux de nouvelles </a:t>
            </a:r>
          </a:p>
          <a:p>
            <a:pPr marR="0" lvl="0" algn="l" defTabSz="609585" rtl="0" eaLnBrk="1" fontAlgn="auto" latinLnBrk="0" hangingPunct="1">
              <a:lnSpc>
                <a:spcPct val="100000"/>
              </a:lnSpc>
              <a:spcBef>
                <a:spcPts val="0"/>
              </a:spcBef>
              <a:spcAft>
                <a:spcPts val="0"/>
              </a:spcAft>
              <a:buClrTx/>
              <a:buSzTx/>
              <a:tabLst/>
              <a:defRPr/>
            </a:pPr>
            <a:r>
              <a:rPr kumimoji="0" lang="fr-CA" sz="1800" b="0" u="none" strike="noStrike" kern="1200" cap="none" spc="0" normalizeH="0" baseline="0" noProof="0">
                <a:ln>
                  <a:noFill/>
                </a:ln>
                <a:solidFill>
                  <a:srgbClr val="254776"/>
                </a:solidFill>
                <a:effectLst/>
                <a:uLnTx/>
                <a:uFillTx/>
                <a:latin typeface="Arial" panose="020B0604020202020204"/>
                <a:ea typeface="+mn-ea"/>
                <a:cs typeface="+mn-cs"/>
              </a:rPr>
              <a:t>données probantes :</a:t>
            </a:r>
            <a:endParaRPr kumimoji="0" lang="fr-CA" sz="1800" b="0" i="1" u="none" strike="noStrike" kern="1200" cap="none" spc="0" normalizeH="0" baseline="0" noProof="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00000"/>
              </a:lnSpc>
              <a:spcBef>
                <a:spcPts val="0"/>
              </a:spcBef>
              <a:spcAft>
                <a:spcPts val="0"/>
              </a:spcAft>
              <a:buClrTx/>
              <a:buSzTx/>
              <a:tabLst/>
              <a:defRPr/>
            </a:pPr>
            <a:endParaRPr kumimoji="0" lang="fr-CA" sz="500" b="0" i="1" u="none" strike="noStrike" kern="1200" cap="none" spc="0" normalizeH="0" baseline="0" noProof="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fr-CA" sz="1200" u="none" strike="noStrike" kern="1200" cap="none" spc="0" normalizeH="0" baseline="0" noProof="0">
                <a:ln>
                  <a:noFill/>
                </a:ln>
                <a:solidFill>
                  <a:srgbClr val="254776"/>
                </a:solidFill>
                <a:effectLst/>
                <a:uLnTx/>
                <a:uFillTx/>
                <a:latin typeface="Arial" panose="020B0604020202020204"/>
                <a:ea typeface="+mn-ea"/>
                <a:cs typeface="+mn-cs"/>
              </a:rPr>
              <a:t>              Analyse de données</a:t>
            </a:r>
          </a:p>
          <a:p>
            <a:pPr marR="0" lvl="0" algn="l" defTabSz="609585" rtl="0" eaLnBrk="1" fontAlgn="auto" latinLnBrk="0" hangingPunct="1">
              <a:lnSpc>
                <a:spcPct val="150000"/>
              </a:lnSpc>
              <a:spcBef>
                <a:spcPts val="0"/>
              </a:spcBef>
              <a:spcAft>
                <a:spcPts val="0"/>
              </a:spcAft>
              <a:buClrTx/>
              <a:buSzTx/>
              <a:tabLst/>
              <a:defRPr/>
            </a:pPr>
            <a:endParaRPr kumimoji="0" lang="fr-CA" sz="1000" u="none" strike="noStrike" kern="1200" cap="none" spc="0" normalizeH="0" baseline="0" noProof="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lang="fr-CA" sz="1200">
                <a:solidFill>
                  <a:srgbClr val="254776"/>
                </a:solidFill>
                <a:latin typeface="Arial" panose="020B0604020202020204"/>
              </a:rPr>
              <a:t>              </a:t>
            </a:r>
            <a:r>
              <a:rPr kumimoji="0" lang="fr-CA" sz="1200" b="0" u="none" strike="noStrike" kern="1200" cap="none" spc="0" normalizeH="0" baseline="0" noProof="0">
                <a:ln>
                  <a:noFill/>
                </a:ln>
                <a:solidFill>
                  <a:srgbClr val="254776"/>
                </a:solidFill>
                <a:effectLst/>
                <a:uLnTx/>
                <a:uFillTx/>
                <a:latin typeface="Arial" panose="020B0604020202020204"/>
                <a:ea typeface="+mn-ea"/>
                <a:cs typeface="+mn-cs"/>
              </a:rPr>
              <a:t>Évaluation </a:t>
            </a:r>
            <a:endParaRPr kumimoji="0" lang="fr-CA" sz="1200" b="0" u="none" strike="noStrike" kern="1200" cap="none" spc="0" normalizeH="0" baseline="0" noProof="0" dirty="0">
              <a:ln>
                <a:noFill/>
              </a:ln>
              <a:solidFill>
                <a:srgbClr val="254776"/>
              </a:solidFill>
              <a:effectLst/>
              <a:uLnTx/>
              <a:uFillTx/>
              <a:latin typeface="Arial" panose="020B0604020202020204"/>
              <a:ea typeface="+mn-ea"/>
              <a:cs typeface="+mn-cs"/>
            </a:endParaRPr>
          </a:p>
        </p:txBody>
      </p:sp>
      <p:grpSp>
        <p:nvGrpSpPr>
          <p:cNvPr id="24" name="Group 23">
            <a:extLst>
              <a:ext uri="{FF2B5EF4-FFF2-40B4-BE49-F238E27FC236}">
                <a16:creationId xmlns:a16="http://schemas.microsoft.com/office/drawing/2014/main" id="{61FE2F03-EF7C-2EF7-DFB8-04B826B347D9}"/>
              </a:ext>
            </a:extLst>
          </p:cNvPr>
          <p:cNvGrpSpPr/>
          <p:nvPr/>
        </p:nvGrpSpPr>
        <p:grpSpPr>
          <a:xfrm>
            <a:off x="928622" y="1567726"/>
            <a:ext cx="1760582" cy="1760582"/>
            <a:chOff x="319139" y="261883"/>
            <a:chExt cx="2794855" cy="2794855"/>
          </a:xfrm>
          <a:solidFill>
            <a:srgbClr val="DADFE2"/>
          </a:solidFill>
        </p:grpSpPr>
        <p:sp>
          <p:nvSpPr>
            <p:cNvPr id="25" name="Shape 24">
              <a:extLst>
                <a:ext uri="{FF2B5EF4-FFF2-40B4-BE49-F238E27FC236}">
                  <a16:creationId xmlns:a16="http://schemas.microsoft.com/office/drawing/2014/main" id="{E5B4F7A5-8D35-0D70-0876-21F5481F65C9}"/>
                </a:ext>
              </a:extLst>
            </p:cNvPr>
            <p:cNvSpPr/>
            <p:nvPr/>
          </p:nvSpPr>
          <p:spPr>
            <a:xfrm>
              <a:off x="319139" y="261883"/>
              <a:ext cx="2794855" cy="2794855"/>
            </a:xfrm>
            <a:prstGeom prst="gear9">
              <a:avLst/>
            </a:prstGeom>
            <a:grpFill/>
            <a:ln>
              <a:solidFill>
                <a:srgbClr val="C3C7CD"/>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fr-CA" dirty="0"/>
            </a:p>
          </p:txBody>
        </p:sp>
        <p:sp>
          <p:nvSpPr>
            <p:cNvPr id="26" name="Shape 4">
              <a:extLst>
                <a:ext uri="{FF2B5EF4-FFF2-40B4-BE49-F238E27FC236}">
                  <a16:creationId xmlns:a16="http://schemas.microsoft.com/office/drawing/2014/main" id="{12BFBA00-5F5E-EB09-83E0-22788923BBCA}"/>
                </a:ext>
              </a:extLst>
            </p:cNvPr>
            <p:cNvSpPr txBox="1"/>
            <p:nvPr/>
          </p:nvSpPr>
          <p:spPr>
            <a:xfrm>
              <a:off x="877087" y="826519"/>
              <a:ext cx="1755976" cy="166237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CA" sz="1300" b="1" i="0" u="none" strike="noStrike" kern="1200" cap="none" spc="0" normalizeH="0" baseline="0" noProof="0" dirty="0">
                  <a:ln>
                    <a:noFill/>
                  </a:ln>
                  <a:solidFill>
                    <a:srgbClr val="254776"/>
                  </a:solidFill>
                  <a:effectLst/>
                  <a:uLnTx/>
                  <a:uFillTx/>
                  <a:latin typeface="Arial" panose="020B0604020202020204"/>
                  <a:ea typeface="+mn-ea"/>
                  <a:cs typeface="+mn-cs"/>
                </a:rPr>
                <a:t>Comprendre</a:t>
              </a:r>
              <a:r>
                <a:rPr kumimoji="0" lang="fr-CA" sz="1300" i="0" u="none" strike="noStrike" kern="1200" cap="none" spc="0" normalizeH="0" baseline="0" noProof="0" dirty="0">
                  <a:ln>
                    <a:noFill/>
                  </a:ln>
                  <a:solidFill>
                    <a:srgbClr val="254776"/>
                  </a:solidFill>
                  <a:effectLst/>
                  <a:uLnTx/>
                  <a:uFillTx/>
                  <a:latin typeface="Arial" panose="020B0604020202020204"/>
                  <a:ea typeface="+mn-ea"/>
                  <a:cs typeface="+mn-cs"/>
                </a:rPr>
                <a:t> le « marché » et la</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CA" sz="1300" i="0" u="none" strike="noStrike" kern="1200" cap="none" spc="0" normalizeH="0" baseline="0" noProof="0" dirty="0">
                  <a:ln>
                    <a:noFill/>
                  </a:ln>
                  <a:solidFill>
                    <a:srgbClr val="254776"/>
                  </a:solidFill>
                  <a:effectLst/>
                  <a:uLnTx/>
                  <a:uFillTx/>
                  <a:latin typeface="Arial" panose="020B0604020202020204"/>
                  <a:ea typeface="+mn-ea"/>
                  <a:cs typeface="+mn-cs"/>
                </a:rPr>
                <a:t>population, </a:t>
              </a:r>
              <a:r>
                <a:rPr kumimoji="0" lang="fr-CA" sz="1300" b="1" i="0" u="none" strike="noStrike" kern="1200" cap="none" spc="0" normalizeH="0" baseline="0" noProof="0" dirty="0">
                  <a:ln>
                    <a:noFill/>
                  </a:ln>
                  <a:solidFill>
                    <a:srgbClr val="254776"/>
                  </a:solidFill>
                  <a:effectLst/>
                  <a:uLnTx/>
                  <a:uFillTx/>
                  <a:latin typeface="Arial" panose="020B0604020202020204"/>
                  <a:ea typeface="+mn-ea"/>
                  <a:cs typeface="+mn-cs"/>
                </a:rPr>
                <a:t>puis prioriser</a:t>
              </a:r>
            </a:p>
          </p:txBody>
        </p:sp>
      </p:grpSp>
      <p:sp>
        <p:nvSpPr>
          <p:cNvPr id="82" name="Shape 81">
            <a:extLst>
              <a:ext uri="{FF2B5EF4-FFF2-40B4-BE49-F238E27FC236}">
                <a16:creationId xmlns:a16="http://schemas.microsoft.com/office/drawing/2014/main" id="{4CC461AE-3A11-0DF0-A665-5072D0277B89}"/>
              </a:ext>
            </a:extLst>
          </p:cNvPr>
          <p:cNvSpPr/>
          <p:nvPr/>
        </p:nvSpPr>
        <p:spPr>
          <a:xfrm>
            <a:off x="928622" y="3188858"/>
            <a:ext cx="1760582" cy="1760582"/>
          </a:xfrm>
          <a:prstGeom prst="gear9">
            <a:avLst/>
          </a:prstGeom>
          <a:solidFill>
            <a:srgbClr val="DADFE2"/>
          </a:solidFill>
          <a:ln>
            <a:solidFill>
              <a:srgbClr val="C3C7CD"/>
            </a:solid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84" name="Shape 83">
            <a:extLst>
              <a:ext uri="{FF2B5EF4-FFF2-40B4-BE49-F238E27FC236}">
                <a16:creationId xmlns:a16="http://schemas.microsoft.com/office/drawing/2014/main" id="{F4593C10-E76D-33E8-C52B-CBA04446E602}"/>
              </a:ext>
            </a:extLst>
          </p:cNvPr>
          <p:cNvSpPr/>
          <p:nvPr/>
        </p:nvSpPr>
        <p:spPr>
          <a:xfrm>
            <a:off x="928622" y="4810998"/>
            <a:ext cx="1760582" cy="1760582"/>
          </a:xfrm>
          <a:prstGeom prst="gear9">
            <a:avLst/>
          </a:prstGeom>
          <a:solidFill>
            <a:srgbClr val="DADFE2"/>
          </a:solidFill>
          <a:ln>
            <a:solidFill>
              <a:srgbClr val="C3C7CD"/>
            </a:solid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6" name="TextBox 15">
            <a:extLst>
              <a:ext uri="{FF2B5EF4-FFF2-40B4-BE49-F238E27FC236}">
                <a16:creationId xmlns:a16="http://schemas.microsoft.com/office/drawing/2014/main" id="{F67DBAB6-4979-E025-97F0-6C646D81FC91}"/>
              </a:ext>
            </a:extLst>
          </p:cNvPr>
          <p:cNvSpPr txBox="1"/>
          <p:nvPr/>
        </p:nvSpPr>
        <p:spPr>
          <a:xfrm>
            <a:off x="2812252" y="1847721"/>
            <a:ext cx="3035024" cy="1092607"/>
          </a:xfrm>
          <a:prstGeom prst="rect">
            <a:avLst/>
          </a:prstGeom>
          <a:noFill/>
          <a:ln w="28575">
            <a:noFill/>
          </a:ln>
        </p:spPr>
        <p:txBody>
          <a:bodyPr wrap="square" rtlCol="0">
            <a:spAutoFit/>
          </a:bodyPr>
          <a:lstStyle/>
          <a:p>
            <a:pPr marL="0" marR="0" lvl="0" indent="0" defTabSz="609585" rtl="0" eaLnBrk="1" fontAlgn="auto" latinLnBrk="0" hangingPunct="1">
              <a:lnSpc>
                <a:spcPct val="100000"/>
              </a:lnSpc>
              <a:spcBef>
                <a:spcPts val="0"/>
              </a:spcBef>
              <a:spcAft>
                <a:spcPts val="0"/>
              </a:spcAft>
              <a:buClrTx/>
              <a:buSzTx/>
              <a:buFontTx/>
              <a:buNone/>
              <a:tabLst/>
              <a:defRPr/>
            </a:pPr>
            <a:r>
              <a:rPr kumimoji="0" lang="fr-CA" sz="1300" b="0" i="0" u="none" strike="noStrike" kern="1200" cap="none" spc="0" normalizeH="0" baseline="0" noProof="0">
                <a:ln>
                  <a:noFill/>
                </a:ln>
                <a:solidFill>
                  <a:srgbClr val="254776"/>
                </a:solidFill>
                <a:effectLst/>
                <a:uLnTx/>
                <a:uFillTx/>
                <a:latin typeface="Arial" panose="020B0604020202020204"/>
                <a:ea typeface="+mn-ea"/>
                <a:cs typeface="+mn-cs"/>
              </a:rPr>
              <a:t>Où sont les lacunes du système et qu'est-ce qui les cause? Où sont les inégalités ? Quelles priorités abordons-nous (ou quels problèmes résolvons-nous) ?</a:t>
            </a:r>
            <a:endParaRPr kumimoji="0" lang="fr-CA" sz="1300" b="0" i="0" u="none" strike="noStrike" kern="1200" cap="none" spc="0" normalizeH="0" baseline="0" noProof="0" dirty="0">
              <a:ln>
                <a:noFill/>
              </a:ln>
              <a:solidFill>
                <a:srgbClr val="254776"/>
              </a:solidFill>
              <a:effectLst/>
              <a:uLnTx/>
              <a:uFillTx/>
              <a:latin typeface="Arial" panose="020B0604020202020204"/>
              <a:ea typeface="+mn-ea"/>
              <a:cs typeface="+mn-cs"/>
            </a:endParaRPr>
          </a:p>
        </p:txBody>
      </p:sp>
      <p:sp>
        <p:nvSpPr>
          <p:cNvPr id="32" name="Shape 4">
            <a:extLst>
              <a:ext uri="{FF2B5EF4-FFF2-40B4-BE49-F238E27FC236}">
                <a16:creationId xmlns:a16="http://schemas.microsoft.com/office/drawing/2014/main" id="{D51CC5A9-924E-F5EF-26E4-524FD7CFD423}"/>
              </a:ext>
            </a:extLst>
          </p:cNvPr>
          <p:cNvSpPr txBox="1"/>
          <p:nvPr/>
        </p:nvSpPr>
        <p:spPr>
          <a:xfrm>
            <a:off x="1239034" y="3617048"/>
            <a:ext cx="1189110" cy="904976"/>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CA" sz="1300" b="1" i="0" u="none" strike="noStrike" kern="1200" cap="none" spc="0" normalizeH="0" baseline="0" noProof="0">
                <a:ln>
                  <a:noFill/>
                </a:ln>
                <a:solidFill>
                  <a:srgbClr val="254776"/>
                </a:solidFill>
                <a:effectLst/>
                <a:uLnTx/>
                <a:uFillTx/>
                <a:latin typeface="Arial" panose="020B0604020202020204"/>
                <a:ea typeface="+mn-ea"/>
                <a:cs typeface="+mn-cs"/>
              </a:rPr>
              <a:t>Co-concevoir </a:t>
            </a:r>
            <a:r>
              <a:rPr kumimoji="0" lang="fr-CA" sz="1300" i="0" u="none" strike="noStrike" kern="1200" cap="none" spc="0" normalizeH="0" baseline="0" noProof="0">
                <a:ln>
                  <a:noFill/>
                </a:ln>
                <a:solidFill>
                  <a:srgbClr val="254776"/>
                </a:solidFill>
                <a:effectLst/>
                <a:uLnTx/>
                <a:uFillTx/>
                <a:latin typeface="Arial" panose="020B0604020202020204"/>
                <a:ea typeface="+mn-ea"/>
                <a:cs typeface="+mn-cs"/>
              </a:rPr>
              <a:t>de nouveaux services et modèles de services</a:t>
            </a:r>
            <a:endParaRPr kumimoji="0" lang="fr-CA" sz="1300" i="0" u="none" strike="noStrike" kern="1200" cap="none" spc="0" normalizeH="0" baseline="0" noProof="0" dirty="0">
              <a:ln>
                <a:noFill/>
              </a:ln>
              <a:solidFill>
                <a:srgbClr val="254776"/>
              </a:solidFill>
              <a:effectLst/>
              <a:uLnTx/>
              <a:uFillTx/>
              <a:latin typeface="Arial" panose="020B0604020202020204"/>
              <a:ea typeface="+mn-ea"/>
              <a:cs typeface="+mn-cs"/>
            </a:endParaRPr>
          </a:p>
        </p:txBody>
      </p:sp>
      <p:sp>
        <p:nvSpPr>
          <p:cNvPr id="35" name="Shape 4">
            <a:extLst>
              <a:ext uri="{FF2B5EF4-FFF2-40B4-BE49-F238E27FC236}">
                <a16:creationId xmlns:a16="http://schemas.microsoft.com/office/drawing/2014/main" id="{47882A33-ADD4-4F19-D039-880E66C84A09}"/>
              </a:ext>
            </a:extLst>
          </p:cNvPr>
          <p:cNvSpPr txBox="1"/>
          <p:nvPr/>
        </p:nvSpPr>
        <p:spPr>
          <a:xfrm>
            <a:off x="1062371" y="5152078"/>
            <a:ext cx="1493083" cy="1042647"/>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CA" sz="1150" b="1" i="0" u="none" strike="noStrike" kern="1200" cap="none" spc="0" normalizeH="0" baseline="0" noProof="0" dirty="0">
                <a:ln>
                  <a:noFill/>
                </a:ln>
                <a:solidFill>
                  <a:srgbClr val="254776"/>
                </a:solidFill>
                <a:effectLst/>
                <a:uLnTx/>
                <a:uFillTx/>
                <a:latin typeface="Arial" panose="020B0604020202020204"/>
                <a:ea typeface="+mn-ea"/>
                <a:cs typeface="+mn-cs"/>
              </a:rPr>
              <a:t>Mettre en </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CA" sz="1150" b="1" i="0" u="none" strike="noStrike" kern="1200" cap="none" spc="0" normalizeH="0" baseline="0" noProof="0" dirty="0">
                <a:ln>
                  <a:noFill/>
                </a:ln>
                <a:solidFill>
                  <a:srgbClr val="254776"/>
                </a:solidFill>
                <a:effectLst/>
                <a:uLnTx/>
                <a:uFillTx/>
                <a:latin typeface="Arial" panose="020B0604020202020204"/>
                <a:ea typeface="+mn-ea"/>
                <a:cs typeface="+mn-cs"/>
              </a:rPr>
              <a:t>œuvre,</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CA" sz="1150" b="1" i="0" u="none" strike="noStrike" kern="1200" cap="none" spc="0" normalizeH="0" baseline="0" noProof="0" dirty="0">
                <a:ln>
                  <a:noFill/>
                </a:ln>
                <a:solidFill>
                  <a:srgbClr val="254776"/>
                </a:solidFill>
                <a:effectLst/>
                <a:uLnTx/>
                <a:uFillTx/>
                <a:latin typeface="Arial" panose="020B0604020202020204"/>
                <a:ea typeface="+mn-ea"/>
                <a:cs typeface="+mn-cs"/>
              </a:rPr>
              <a:t>puis adapter</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CA" sz="1150" i="0" u="none" strike="noStrike" kern="1200" cap="none" spc="0" normalizeH="0" baseline="0" noProof="0" dirty="0">
                <a:ln>
                  <a:noFill/>
                </a:ln>
                <a:solidFill>
                  <a:srgbClr val="254776"/>
                </a:solidFill>
                <a:effectLst/>
                <a:uLnTx/>
                <a:uFillTx/>
                <a:latin typeface="Arial" panose="020B0604020202020204"/>
                <a:ea typeface="+mn-ea"/>
                <a:cs typeface="+mn-cs"/>
              </a:rPr>
              <a:t>utilisation de la surveillance du système</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fr-CA" sz="1150" i="0" u="none" strike="noStrike" kern="1200" cap="none" spc="0" normalizeH="0" baseline="0" noProof="0" dirty="0">
                <a:ln>
                  <a:noFill/>
                </a:ln>
                <a:solidFill>
                  <a:srgbClr val="254776"/>
                </a:solidFill>
                <a:effectLst/>
                <a:uLnTx/>
                <a:uFillTx/>
                <a:latin typeface="Arial" panose="020B0604020202020204"/>
                <a:ea typeface="+mn-ea"/>
                <a:cs typeface="+mn-cs"/>
              </a:rPr>
              <a:t>&amp; évaluation</a:t>
            </a:r>
          </a:p>
        </p:txBody>
      </p:sp>
      <p:sp>
        <p:nvSpPr>
          <p:cNvPr id="41" name="TextBox 40">
            <a:extLst>
              <a:ext uri="{FF2B5EF4-FFF2-40B4-BE49-F238E27FC236}">
                <a16:creationId xmlns:a16="http://schemas.microsoft.com/office/drawing/2014/main" id="{79F21813-8BD1-E895-8007-403C2C5E6EC0}"/>
              </a:ext>
            </a:extLst>
          </p:cNvPr>
          <p:cNvSpPr txBox="1"/>
          <p:nvPr/>
        </p:nvSpPr>
        <p:spPr>
          <a:xfrm>
            <a:off x="2812252" y="3409294"/>
            <a:ext cx="3035024" cy="1292662"/>
          </a:xfrm>
          <a:prstGeom prst="rect">
            <a:avLst/>
          </a:prstGeom>
          <a:noFill/>
          <a:ln w="28575">
            <a:noFill/>
          </a:ln>
        </p:spPr>
        <p:txBody>
          <a:bodyPr wrap="square" rtlCol="0">
            <a:spAutoFit/>
          </a:bodyPr>
          <a:lstStyle/>
          <a:p>
            <a:pPr marL="0" marR="0" lvl="0" indent="0" defTabSz="609585" rtl="0" eaLnBrk="1" fontAlgn="auto" latinLnBrk="0" hangingPunct="1">
              <a:lnSpc>
                <a:spcPct val="100000"/>
              </a:lnSpc>
              <a:spcBef>
                <a:spcPts val="0"/>
              </a:spcBef>
              <a:spcAft>
                <a:spcPts val="0"/>
              </a:spcAft>
              <a:buClrTx/>
              <a:buSzTx/>
              <a:buFontTx/>
              <a:buNone/>
              <a:tabLst/>
              <a:defRPr/>
            </a:pPr>
            <a:r>
              <a:rPr kumimoji="0" lang="fr-CA" sz="1300" b="0" i="0" u="none" strike="noStrike" kern="1200" cap="none" spc="0" normalizeH="0" baseline="0" noProof="0" dirty="0">
                <a:ln>
                  <a:noFill/>
                </a:ln>
                <a:solidFill>
                  <a:srgbClr val="254776"/>
                </a:solidFill>
                <a:effectLst/>
                <a:uLnTx/>
                <a:uFillTx/>
                <a:latin typeface="Arial" panose="020B0604020202020204"/>
                <a:ea typeface="+mn-ea"/>
                <a:cs typeface="+mn-cs"/>
              </a:rPr>
              <a:t>Quelles solutions fondées sur des données probantes existent? Comment les solutions seront-elles adaptées/conçues avec la contribution des utilisateurs du système et des communautés?</a:t>
            </a:r>
          </a:p>
        </p:txBody>
      </p:sp>
      <p:sp>
        <p:nvSpPr>
          <p:cNvPr id="42" name="TextBox 41">
            <a:extLst>
              <a:ext uri="{FF2B5EF4-FFF2-40B4-BE49-F238E27FC236}">
                <a16:creationId xmlns:a16="http://schemas.microsoft.com/office/drawing/2014/main" id="{88A6D16C-AB56-2B3B-23D0-92A6B0FB4DC3}"/>
              </a:ext>
            </a:extLst>
          </p:cNvPr>
          <p:cNvSpPr txBox="1"/>
          <p:nvPr/>
        </p:nvSpPr>
        <p:spPr>
          <a:xfrm>
            <a:off x="2812252" y="5176148"/>
            <a:ext cx="3035024" cy="892552"/>
          </a:xfrm>
          <a:prstGeom prst="rect">
            <a:avLst/>
          </a:prstGeom>
          <a:noFill/>
          <a:ln w="28575">
            <a:noFill/>
          </a:ln>
        </p:spPr>
        <p:txBody>
          <a:bodyPr wrap="square" rtlCol="0">
            <a:spAutoFit/>
          </a:bodyPr>
          <a:lstStyle/>
          <a:p>
            <a:pPr marL="0" marR="0" lvl="0" indent="0" defTabSz="609585" rtl="0" eaLnBrk="1" fontAlgn="auto" latinLnBrk="0" hangingPunct="1">
              <a:lnSpc>
                <a:spcPct val="100000"/>
              </a:lnSpc>
              <a:spcBef>
                <a:spcPts val="0"/>
              </a:spcBef>
              <a:spcAft>
                <a:spcPts val="0"/>
              </a:spcAft>
              <a:buClrTx/>
              <a:buSzTx/>
              <a:buFontTx/>
              <a:buNone/>
              <a:tabLst/>
              <a:defRPr/>
            </a:pPr>
            <a:r>
              <a:rPr kumimoji="0" lang="fr-CA" sz="1300" b="0" i="0" u="none" strike="noStrike" kern="1200" cap="none" spc="0" normalizeH="0" baseline="0" noProof="0" dirty="0">
                <a:ln>
                  <a:noFill/>
                </a:ln>
                <a:solidFill>
                  <a:srgbClr val="254776"/>
                </a:solidFill>
                <a:effectLst/>
                <a:uLnTx/>
                <a:uFillTx/>
                <a:latin typeface="Arial" panose="020B0604020202020204"/>
                <a:ea typeface="+mn-ea"/>
                <a:cs typeface="+mn-cs"/>
              </a:rPr>
              <a:t>Ce modèle fonctionne-t-il? Comment et pour qui? Quelles adaptations sont nécessaires pour le renforcer et le mettre à l'échelle?</a:t>
            </a:r>
          </a:p>
        </p:txBody>
      </p:sp>
      <p:sp>
        <p:nvSpPr>
          <p:cNvPr id="44" name="TextBox 43">
            <a:extLst>
              <a:ext uri="{FF2B5EF4-FFF2-40B4-BE49-F238E27FC236}">
                <a16:creationId xmlns:a16="http://schemas.microsoft.com/office/drawing/2014/main" id="{ACD99DF0-43FF-3DED-96BE-B0E43CD87485}"/>
              </a:ext>
            </a:extLst>
          </p:cNvPr>
          <p:cNvSpPr txBox="1"/>
          <p:nvPr/>
        </p:nvSpPr>
        <p:spPr>
          <a:xfrm>
            <a:off x="5953303" y="1243218"/>
            <a:ext cx="4685668" cy="3693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fr-CA" sz="1800" i="0" u="none" strike="noStrike" kern="1200" cap="none" spc="0" normalizeH="0" baseline="0" noProof="0">
                <a:ln>
                  <a:noFill/>
                </a:ln>
                <a:solidFill>
                  <a:srgbClr val="254776"/>
                </a:solidFill>
                <a:effectLst/>
                <a:uLnTx/>
                <a:uFillTx/>
                <a:latin typeface="Arial" panose="020B0604020202020204"/>
                <a:ea typeface="+mn-ea"/>
                <a:cs typeface="+mn-cs"/>
              </a:rPr>
              <a:t>Stocks de données probantes existantes :</a:t>
            </a:r>
            <a:endParaRPr kumimoji="0" lang="fr-CA" sz="1800" i="0" u="none" strike="noStrike" kern="1200" cap="none" spc="0" normalizeH="0" baseline="0" noProof="0" dirty="0">
              <a:ln>
                <a:noFill/>
              </a:ln>
              <a:solidFill>
                <a:srgbClr val="254776"/>
              </a:solidFill>
              <a:effectLst/>
              <a:uLnTx/>
              <a:uFillTx/>
              <a:latin typeface="Arial" panose="020B0604020202020204"/>
              <a:ea typeface="+mn-ea"/>
              <a:cs typeface="+mn-cs"/>
            </a:endParaRPr>
          </a:p>
        </p:txBody>
      </p:sp>
      <p:sp>
        <p:nvSpPr>
          <p:cNvPr id="45" name="TextBox 44">
            <a:extLst>
              <a:ext uri="{FF2B5EF4-FFF2-40B4-BE49-F238E27FC236}">
                <a16:creationId xmlns:a16="http://schemas.microsoft.com/office/drawing/2014/main" id="{0D2637B3-72C2-DD52-D12B-EC63A8AC0808}"/>
              </a:ext>
            </a:extLst>
          </p:cNvPr>
          <p:cNvSpPr txBox="1"/>
          <p:nvPr/>
        </p:nvSpPr>
        <p:spPr>
          <a:xfrm>
            <a:off x="2812252" y="1243218"/>
            <a:ext cx="4146308" cy="3693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fr-CA" sz="1800" i="0" u="none" strike="noStrike" kern="1200" cap="none" spc="0" normalizeH="0" baseline="0" noProof="0">
                <a:ln>
                  <a:noFill/>
                </a:ln>
                <a:solidFill>
                  <a:srgbClr val="254776"/>
                </a:solidFill>
                <a:effectLst/>
                <a:uLnTx/>
                <a:uFillTx/>
                <a:latin typeface="Arial" panose="020B0604020202020204"/>
                <a:ea typeface="+mn-ea"/>
                <a:cs typeface="+mn-cs"/>
              </a:rPr>
              <a:t>Questions</a:t>
            </a:r>
            <a:endParaRPr kumimoji="0" lang="fr-CA" sz="1800" i="0" u="none" strike="noStrike" kern="1200" cap="none" spc="0" normalizeH="0" baseline="0" noProof="0" dirty="0">
              <a:ln>
                <a:noFill/>
              </a:ln>
              <a:solidFill>
                <a:srgbClr val="254776"/>
              </a:solidFill>
              <a:effectLst/>
              <a:uLnTx/>
              <a:uFillTx/>
              <a:latin typeface="Arial" panose="020B0604020202020204"/>
              <a:ea typeface="+mn-ea"/>
              <a:cs typeface="+mn-cs"/>
            </a:endParaRPr>
          </a:p>
        </p:txBody>
      </p:sp>
      <p:sp>
        <p:nvSpPr>
          <p:cNvPr id="47" name="TextBox 46">
            <a:extLst>
              <a:ext uri="{FF2B5EF4-FFF2-40B4-BE49-F238E27FC236}">
                <a16:creationId xmlns:a16="http://schemas.microsoft.com/office/drawing/2014/main" id="{7F8AC3E3-37A7-BEBB-A34A-13CD999B4A95}"/>
              </a:ext>
            </a:extLst>
          </p:cNvPr>
          <p:cNvSpPr txBox="1"/>
          <p:nvPr/>
        </p:nvSpPr>
        <p:spPr>
          <a:xfrm>
            <a:off x="6475040" y="1957218"/>
            <a:ext cx="1977572" cy="842923"/>
          </a:xfrm>
          <a:prstGeom prst="rect">
            <a:avLst/>
          </a:prstGeom>
          <a:noFill/>
        </p:spPr>
        <p:txBody>
          <a:bodyPr wrap="square">
            <a:spAutoFit/>
          </a:bodyPr>
          <a:lstStyle/>
          <a:p>
            <a:pPr marR="0" lvl="0" algn="l" defTabSz="609585" rtl="0" eaLnBrk="1" fontAlgn="auto" latinLnBrk="0" hangingPunct="1">
              <a:lnSpc>
                <a:spcPct val="150000"/>
              </a:lnSpc>
              <a:spcBef>
                <a:spcPts val="0"/>
              </a:spcBef>
              <a:spcAft>
                <a:spcPts val="0"/>
              </a:spcAft>
              <a:buClrTx/>
              <a:buSzTx/>
              <a:tabLst/>
              <a:defRPr/>
            </a:pPr>
            <a:r>
              <a:rPr kumimoji="0" lang="fr-CA" sz="1200" i="0" u="none" strike="noStrike" kern="1200" cap="none" spc="0" normalizeH="0" baseline="0" noProof="0">
                <a:ln>
                  <a:noFill/>
                </a:ln>
                <a:solidFill>
                  <a:srgbClr val="254776"/>
                </a:solidFill>
                <a:effectLst/>
                <a:uLnTx/>
                <a:uFillTx/>
                <a:latin typeface="Arial" panose="020B0604020202020204"/>
                <a:ea typeface="+mn-ea"/>
                <a:cs typeface="+mn-cs"/>
              </a:rPr>
              <a:t>Analyse de données</a:t>
            </a:r>
          </a:p>
          <a:p>
            <a:pPr marR="0" lvl="0" algn="l" defTabSz="609585" rtl="0" eaLnBrk="1" fontAlgn="auto" latinLnBrk="0" hangingPunct="1">
              <a:lnSpc>
                <a:spcPct val="150000"/>
              </a:lnSpc>
              <a:spcBef>
                <a:spcPts val="0"/>
              </a:spcBef>
              <a:spcAft>
                <a:spcPts val="0"/>
              </a:spcAft>
              <a:buClrTx/>
              <a:buSzTx/>
              <a:tabLst/>
              <a:defRPr/>
            </a:pPr>
            <a:endParaRPr kumimoji="0" lang="fr-CA" sz="1000" i="0" u="none" strike="noStrike" kern="1200" cap="none" spc="0" normalizeH="0" baseline="0" noProof="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fr-CA" sz="1200" i="0" u="none" strike="noStrike" kern="1200" cap="none" spc="0" normalizeH="0" baseline="0" noProof="0">
                <a:ln>
                  <a:noFill/>
                </a:ln>
                <a:solidFill>
                  <a:srgbClr val="254776"/>
                </a:solidFill>
                <a:effectLst/>
                <a:uLnTx/>
                <a:uFillTx/>
                <a:latin typeface="Arial" panose="020B0604020202020204"/>
                <a:ea typeface="+mn-ea"/>
                <a:cs typeface="+mn-cs"/>
              </a:rPr>
              <a:t>Modélisation</a:t>
            </a:r>
            <a:endParaRPr kumimoji="0" lang="fr-CA" sz="1200" i="0" u="none" strike="noStrike" kern="1200" cap="none" spc="0" normalizeH="0" baseline="0" noProof="0" dirty="0">
              <a:ln>
                <a:noFill/>
              </a:ln>
              <a:solidFill>
                <a:srgbClr val="254776"/>
              </a:solidFill>
              <a:effectLst/>
              <a:uLnTx/>
              <a:uFillTx/>
              <a:latin typeface="Arial" panose="020B0604020202020204"/>
              <a:ea typeface="+mn-ea"/>
              <a:cs typeface="+mn-cs"/>
            </a:endParaRPr>
          </a:p>
        </p:txBody>
      </p:sp>
      <p:sp>
        <p:nvSpPr>
          <p:cNvPr id="48" name="TextBox 47">
            <a:extLst>
              <a:ext uri="{FF2B5EF4-FFF2-40B4-BE49-F238E27FC236}">
                <a16:creationId xmlns:a16="http://schemas.microsoft.com/office/drawing/2014/main" id="{01417FF5-EF89-EB72-7250-3D6D3506BB70}"/>
              </a:ext>
            </a:extLst>
          </p:cNvPr>
          <p:cNvSpPr txBox="1"/>
          <p:nvPr/>
        </p:nvSpPr>
        <p:spPr>
          <a:xfrm>
            <a:off x="6475041" y="3296848"/>
            <a:ext cx="2164464" cy="1373838"/>
          </a:xfrm>
          <a:prstGeom prst="rect">
            <a:avLst/>
          </a:prstGeom>
          <a:noFill/>
        </p:spPr>
        <p:txBody>
          <a:bodyPr wrap="square">
            <a:spAutoFit/>
          </a:bodyPr>
          <a:lstStyle/>
          <a:p>
            <a:pPr marR="0" lvl="0" algn="l" defTabSz="609585" rtl="0" eaLnBrk="1" fontAlgn="auto" latinLnBrk="0" hangingPunct="1">
              <a:lnSpc>
                <a:spcPct val="150000"/>
              </a:lnSpc>
              <a:spcBef>
                <a:spcPts val="0"/>
              </a:spcBef>
              <a:spcAft>
                <a:spcPts val="0"/>
              </a:spcAft>
              <a:buClrTx/>
              <a:buSzTx/>
              <a:tabLst/>
              <a:defRPr/>
            </a:pPr>
            <a:r>
              <a:rPr kumimoji="0" lang="fr-CA" sz="1200" b="0" i="0" u="none" strike="noStrike" kern="1200" cap="none" spc="0" normalizeH="0" baseline="0" noProof="0">
                <a:ln>
                  <a:noFill/>
                </a:ln>
                <a:solidFill>
                  <a:srgbClr val="254776"/>
                </a:solidFill>
                <a:effectLst/>
                <a:uLnTx/>
                <a:uFillTx/>
                <a:latin typeface="Arial" panose="020B0604020202020204"/>
                <a:ea typeface="+mn-ea"/>
                <a:cs typeface="+mn-cs"/>
              </a:rPr>
              <a:t>Évaluation</a:t>
            </a:r>
          </a:p>
          <a:p>
            <a:pPr marR="0" lvl="0" algn="l" defTabSz="609585" rtl="0" eaLnBrk="1" fontAlgn="auto" latinLnBrk="0" hangingPunct="1">
              <a:lnSpc>
                <a:spcPct val="150000"/>
              </a:lnSpc>
              <a:spcBef>
                <a:spcPts val="0"/>
              </a:spcBef>
              <a:spcAft>
                <a:spcPts val="0"/>
              </a:spcAft>
              <a:buClrTx/>
              <a:buSzTx/>
              <a:tabLst/>
              <a:defRPr/>
            </a:pPr>
            <a:endParaRPr kumimoji="0" lang="fr-CA" sz="1000" b="0" i="0" u="none" strike="noStrike" kern="1200" cap="none" spc="0" normalizeH="0" baseline="0" noProof="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fr-CA" sz="1200" i="0" u="none" strike="noStrike" kern="1200" cap="none" spc="0" normalizeH="0" baseline="0" noProof="0">
                <a:ln>
                  <a:noFill/>
                </a:ln>
                <a:solidFill>
                  <a:srgbClr val="254776"/>
                </a:solidFill>
                <a:effectLst/>
                <a:uLnTx/>
                <a:uFillTx/>
                <a:latin typeface="Arial" panose="020B0604020202020204"/>
                <a:ea typeface="+mn-ea"/>
                <a:cs typeface="+mn-cs"/>
              </a:rPr>
              <a:t>Modélisation</a:t>
            </a:r>
          </a:p>
          <a:p>
            <a:pPr marR="0" lvl="0" algn="l" defTabSz="609585" rtl="0" eaLnBrk="1" fontAlgn="auto" latinLnBrk="0" hangingPunct="1">
              <a:lnSpc>
                <a:spcPct val="150000"/>
              </a:lnSpc>
              <a:spcBef>
                <a:spcPts val="0"/>
              </a:spcBef>
              <a:spcAft>
                <a:spcPts val="0"/>
              </a:spcAft>
              <a:buClrTx/>
              <a:buSzTx/>
              <a:tabLst/>
              <a:defRPr/>
            </a:pPr>
            <a:endParaRPr kumimoji="0" lang="fr-CA" sz="900" i="0" u="none" strike="noStrike" kern="1200" cap="none" spc="0" normalizeH="0" baseline="0" noProof="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fr-CA" sz="1200" b="0" i="0" u="none" strike="noStrike" kern="1200" cap="none" spc="0" normalizeH="0" baseline="0" noProof="0">
                <a:ln>
                  <a:noFill/>
                </a:ln>
                <a:solidFill>
                  <a:srgbClr val="254776"/>
                </a:solidFill>
                <a:effectLst/>
                <a:uLnTx/>
                <a:uFillTx/>
                <a:latin typeface="Arial" panose="020B0604020202020204"/>
                <a:ea typeface="+mn-ea"/>
                <a:cs typeface="+mn-cs"/>
              </a:rPr>
              <a:t>Informations qualitatives</a:t>
            </a:r>
            <a:endParaRPr kumimoji="0" lang="fr-CA" sz="1200" b="0" i="0" u="none" strike="noStrike" kern="1200" cap="none" spc="0" normalizeH="0" baseline="0" noProof="0" dirty="0">
              <a:ln>
                <a:noFill/>
              </a:ln>
              <a:solidFill>
                <a:srgbClr val="254776"/>
              </a:solidFill>
              <a:effectLst/>
              <a:uLnTx/>
              <a:uFillTx/>
              <a:latin typeface="Arial" panose="020B0604020202020204"/>
              <a:ea typeface="+mn-ea"/>
              <a:cs typeface="+mn-cs"/>
            </a:endParaRPr>
          </a:p>
        </p:txBody>
      </p:sp>
      <p:sp>
        <p:nvSpPr>
          <p:cNvPr id="50" name="TextBox 49">
            <a:extLst>
              <a:ext uri="{FF2B5EF4-FFF2-40B4-BE49-F238E27FC236}">
                <a16:creationId xmlns:a16="http://schemas.microsoft.com/office/drawing/2014/main" id="{7659D9B4-3565-D31C-C18F-5BF567BE5D0D}"/>
              </a:ext>
            </a:extLst>
          </p:cNvPr>
          <p:cNvSpPr txBox="1"/>
          <p:nvPr/>
        </p:nvSpPr>
        <p:spPr>
          <a:xfrm>
            <a:off x="9267271" y="3345677"/>
            <a:ext cx="2438778" cy="1261884"/>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kumimoji="0" lang="fr-CA" sz="1200" b="1" i="0" u="none" strike="noStrike" kern="1200" cap="none" spc="0" normalizeH="0" baseline="0" noProof="0" dirty="0">
                <a:ln>
                  <a:noFill/>
                </a:ln>
                <a:solidFill>
                  <a:srgbClr val="254776"/>
                </a:solidFill>
                <a:effectLst/>
                <a:uLnTx/>
                <a:uFillTx/>
                <a:latin typeface="Arial" panose="020B0604020202020204"/>
                <a:ea typeface="+mn-ea"/>
                <a:cs typeface="+mn-cs"/>
              </a:rPr>
              <a:t>Synthèse de données probantes</a:t>
            </a:r>
          </a:p>
          <a:p>
            <a:pPr marR="0" lvl="0" algn="l" defTabSz="609585" rtl="0" eaLnBrk="1" fontAlgn="auto" latinLnBrk="0" hangingPunct="1">
              <a:spcBef>
                <a:spcPts val="0"/>
              </a:spcBef>
              <a:spcAft>
                <a:spcPts val="0"/>
              </a:spcAft>
              <a:buClrTx/>
              <a:buSzTx/>
              <a:tabLst/>
              <a:defRPr/>
            </a:pPr>
            <a:endParaRPr kumimoji="0" lang="fr-CA" sz="1000" b="1"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spcBef>
                <a:spcPts val="0"/>
              </a:spcBef>
              <a:spcAft>
                <a:spcPts val="0"/>
              </a:spcAft>
              <a:buClrTx/>
              <a:buSzTx/>
              <a:tabLst/>
              <a:defRPr/>
            </a:pPr>
            <a:r>
              <a:rPr kumimoji="0" lang="fr-CA" sz="1200" b="0" u="none" strike="noStrike" kern="1200" cap="none" spc="0" normalizeH="0" baseline="0" noProof="0" dirty="0">
                <a:ln>
                  <a:noFill/>
                </a:ln>
                <a:solidFill>
                  <a:srgbClr val="254776"/>
                </a:solidFill>
                <a:effectLst/>
                <a:uLnTx/>
                <a:uFillTx/>
                <a:latin typeface="Arial" panose="020B0604020202020204"/>
              </a:rPr>
              <a:t>Évaluation de technologies</a:t>
            </a:r>
            <a:endParaRPr lang="fr-CA" sz="1200" dirty="0">
              <a:solidFill>
                <a:srgbClr val="254776"/>
              </a:solidFill>
              <a:latin typeface="Arial" panose="020B0604020202020204"/>
            </a:endParaRPr>
          </a:p>
          <a:p>
            <a:pPr marR="0" lvl="0" algn="l" defTabSz="609585" rtl="0" eaLnBrk="1" fontAlgn="auto" latinLnBrk="0" hangingPunct="1">
              <a:spcBef>
                <a:spcPts val="0"/>
              </a:spcBef>
              <a:spcAft>
                <a:spcPts val="0"/>
              </a:spcAft>
              <a:buClrTx/>
              <a:buSzTx/>
              <a:tabLst/>
              <a:defRPr/>
            </a:pPr>
            <a:endParaRPr lang="fr-CA" sz="900" dirty="0">
              <a:solidFill>
                <a:srgbClr val="254776"/>
              </a:solidFill>
              <a:latin typeface="Arial" panose="020B0604020202020204"/>
            </a:endParaRPr>
          </a:p>
          <a:p>
            <a:pPr marR="0" lvl="0" algn="l" defTabSz="609585" rtl="0" eaLnBrk="1" fontAlgn="auto" latinLnBrk="0" hangingPunct="1">
              <a:spcBef>
                <a:spcPts val="0"/>
              </a:spcBef>
              <a:spcAft>
                <a:spcPts val="0"/>
              </a:spcAft>
              <a:buClrTx/>
              <a:buSzTx/>
              <a:tabLst/>
              <a:defRPr/>
            </a:pPr>
            <a:endParaRPr lang="fr-CA" sz="900" dirty="0">
              <a:solidFill>
                <a:srgbClr val="254776"/>
              </a:solidFill>
              <a:latin typeface="Arial" panose="020B0604020202020204"/>
            </a:endParaRPr>
          </a:p>
          <a:p>
            <a:pPr marR="0" lvl="0" algn="l" defTabSz="609585" rtl="0" eaLnBrk="1" fontAlgn="auto" latinLnBrk="0" hangingPunct="1">
              <a:spcBef>
                <a:spcPts val="0"/>
              </a:spcBef>
              <a:spcAft>
                <a:spcPts val="0"/>
              </a:spcAft>
              <a:buClrTx/>
              <a:buSzTx/>
              <a:tabLst/>
              <a:defRPr/>
            </a:pPr>
            <a:r>
              <a:rPr kumimoji="0" lang="fr-CA" sz="1200" b="0" u="none" strike="noStrike" kern="1200" cap="none" spc="0" normalizeH="0" baseline="0" noProof="0" dirty="0">
                <a:ln>
                  <a:noFill/>
                </a:ln>
                <a:solidFill>
                  <a:srgbClr val="254776"/>
                </a:solidFill>
                <a:effectLst/>
                <a:uLnTx/>
                <a:uFillTx/>
                <a:latin typeface="Arial" panose="020B0604020202020204"/>
              </a:rPr>
              <a:t>Lignes directrices</a:t>
            </a:r>
          </a:p>
        </p:txBody>
      </p:sp>
      <p:sp>
        <p:nvSpPr>
          <p:cNvPr id="52" name="TextBox 51">
            <a:extLst>
              <a:ext uri="{FF2B5EF4-FFF2-40B4-BE49-F238E27FC236}">
                <a16:creationId xmlns:a16="http://schemas.microsoft.com/office/drawing/2014/main" id="{09DB52D9-0400-8BB6-EF46-90A8AEC3A8A8}"/>
              </a:ext>
            </a:extLst>
          </p:cNvPr>
          <p:cNvSpPr txBox="1"/>
          <p:nvPr/>
        </p:nvSpPr>
        <p:spPr>
          <a:xfrm>
            <a:off x="9254405" y="1957218"/>
            <a:ext cx="2175303" cy="954107"/>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kumimoji="0" lang="fr-CA" sz="1200" b="0" i="0" u="none" strike="noStrike" kern="1200" cap="none" spc="0" normalizeH="0" baseline="0" noProof="0" dirty="0">
                <a:ln>
                  <a:noFill/>
                </a:ln>
                <a:solidFill>
                  <a:srgbClr val="254776"/>
                </a:solidFill>
                <a:effectLst/>
                <a:uLnTx/>
                <a:uFillTx/>
                <a:latin typeface="Arial" panose="020B0604020202020204"/>
                <a:ea typeface="+mn-ea"/>
                <a:cs typeface="+mn-cs"/>
              </a:rPr>
              <a:t>Informations qualitatives</a:t>
            </a:r>
          </a:p>
          <a:p>
            <a:pPr marR="0" lvl="0" algn="l" defTabSz="609585" rtl="0" eaLnBrk="1" fontAlgn="auto" latinLnBrk="0" hangingPunct="1">
              <a:spcBef>
                <a:spcPts val="0"/>
              </a:spcBef>
              <a:spcAft>
                <a:spcPts val="0"/>
              </a:spcAft>
              <a:buClrTx/>
              <a:buSzTx/>
              <a:tabLst/>
              <a:defRPr/>
            </a:pPr>
            <a:endParaRPr kumimoji="0" lang="fr-CA" sz="1000" b="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spcBef>
                <a:spcPts val="0"/>
              </a:spcBef>
              <a:spcAft>
                <a:spcPts val="0"/>
              </a:spcAft>
              <a:buClrTx/>
              <a:buSzTx/>
              <a:tabLst/>
              <a:defRPr/>
            </a:pPr>
            <a:endParaRPr kumimoji="0" lang="fr-CA" sz="1000" b="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spcBef>
                <a:spcPts val="0"/>
              </a:spcBef>
              <a:spcAft>
                <a:spcPts val="0"/>
              </a:spcAft>
              <a:buClrTx/>
              <a:buSzTx/>
              <a:tabLst/>
              <a:defRPr/>
            </a:pPr>
            <a:r>
              <a:rPr kumimoji="0" lang="fr-CA" sz="1200" b="1" i="0" u="none" strike="noStrike" kern="1200" cap="none" spc="0" normalizeH="0" baseline="0" noProof="0" dirty="0">
                <a:ln>
                  <a:noFill/>
                </a:ln>
                <a:solidFill>
                  <a:srgbClr val="254776"/>
                </a:solidFill>
                <a:effectLst/>
                <a:uLnTx/>
                <a:uFillTx/>
                <a:latin typeface="Arial" panose="020B0604020202020204"/>
                <a:ea typeface="+mn-ea"/>
                <a:cs typeface="+mn-cs"/>
              </a:rPr>
              <a:t>Synthèse de données probantes</a:t>
            </a:r>
          </a:p>
        </p:txBody>
      </p:sp>
      <p:pic>
        <p:nvPicPr>
          <p:cNvPr id="75" name="Picture 74">
            <a:extLst>
              <a:ext uri="{FF2B5EF4-FFF2-40B4-BE49-F238E27FC236}">
                <a16:creationId xmlns:a16="http://schemas.microsoft.com/office/drawing/2014/main" id="{4A664D53-3E78-BFDB-4128-46748C00416D}"/>
              </a:ext>
            </a:extLst>
          </p:cNvPr>
          <p:cNvPicPr>
            <a:picLocks noChangeAspect="1"/>
          </p:cNvPicPr>
          <p:nvPr/>
        </p:nvPicPr>
        <p:blipFill>
          <a:blip r:embed="rId3"/>
          <a:srcRect/>
          <a:stretch/>
        </p:blipFill>
        <p:spPr>
          <a:xfrm>
            <a:off x="5989399" y="4882640"/>
            <a:ext cx="476991" cy="476991"/>
          </a:xfrm>
          <a:prstGeom prst="rect">
            <a:avLst/>
          </a:prstGeom>
        </p:spPr>
      </p:pic>
      <p:sp>
        <p:nvSpPr>
          <p:cNvPr id="109" name="Slide Number">
            <a:extLst>
              <a:ext uri="{FF2B5EF4-FFF2-40B4-BE49-F238E27FC236}">
                <a16:creationId xmlns:a16="http://schemas.microsoft.com/office/drawing/2014/main" id="{10DE8113-57B5-DDF4-9AF3-8B5858E68D3A}"/>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ctr"/>
            <a:fld id="{86CB4B4D-7CA3-9044-876B-883B54F8677D}" type="slidenum">
              <a:rPr lang="fr-CA" sz="2000" smtClean="0">
                <a:solidFill>
                  <a:srgbClr val="0F447C"/>
                </a:solidFill>
              </a:rPr>
              <a:pPr algn="ctr"/>
              <a:t>6</a:t>
            </a:fld>
            <a:endParaRPr lang="fr-CA" sz="2000" dirty="0">
              <a:solidFill>
                <a:srgbClr val="0F447C"/>
              </a:solidFill>
            </a:endParaRPr>
          </a:p>
        </p:txBody>
      </p:sp>
      <p:sp>
        <p:nvSpPr>
          <p:cNvPr id="49" name="Rectangle 48">
            <a:extLst>
              <a:ext uri="{FF2B5EF4-FFF2-40B4-BE49-F238E27FC236}">
                <a16:creationId xmlns:a16="http://schemas.microsoft.com/office/drawing/2014/main" id="{5BBE87F6-762C-8653-003F-C76A16D76465}"/>
              </a:ext>
            </a:extLst>
          </p:cNvPr>
          <p:cNvSpPr/>
          <p:nvPr/>
        </p:nvSpPr>
        <p:spPr>
          <a:xfrm>
            <a:off x="1487520" y="6506879"/>
            <a:ext cx="10218528" cy="24622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0" marR="0" lvl="0" indent="0" algn="r" defTabSz="609585" rtl="0" eaLnBrk="1" fontAlgn="auto" latinLnBrk="0" hangingPunct="1">
              <a:lnSpc>
                <a:spcPct val="100000"/>
              </a:lnSpc>
              <a:spcBef>
                <a:spcPts val="0"/>
              </a:spcBef>
              <a:spcAft>
                <a:spcPts val="0"/>
              </a:spcAft>
              <a:buClrTx/>
              <a:buSzTx/>
              <a:buFontTx/>
              <a:buNone/>
              <a:tabLst/>
              <a:defRPr/>
            </a:pPr>
            <a:r>
              <a:rPr lang="fr-CA" sz="1000" i="1" dirty="0">
                <a:ln w="0"/>
                <a:solidFill>
                  <a:srgbClr val="254776"/>
                </a:solidFill>
                <a:latin typeface="Arial" panose="020B0604020202020204"/>
              </a:rPr>
              <a:t>Deux premières colonnes adaptées de Reid R, </a:t>
            </a:r>
            <a:r>
              <a:rPr lang="fr-CA" sz="1000" i="1" dirty="0" err="1">
                <a:ln w="0"/>
                <a:solidFill>
                  <a:srgbClr val="254776"/>
                </a:solidFill>
                <a:latin typeface="Arial" panose="020B0604020202020204"/>
              </a:rPr>
              <a:t>Wodchis</a:t>
            </a:r>
            <a:r>
              <a:rPr lang="fr-CA" sz="1000" i="1" dirty="0">
                <a:ln w="0"/>
                <a:solidFill>
                  <a:srgbClr val="254776"/>
                </a:solidFill>
                <a:latin typeface="Arial" panose="020B0604020202020204"/>
              </a:rPr>
              <a:t> W, Lee-</a:t>
            </a:r>
            <a:r>
              <a:rPr lang="fr-CA" sz="1000" i="1" dirty="0" err="1">
                <a:ln w="0"/>
                <a:solidFill>
                  <a:srgbClr val="254776"/>
                </a:solidFill>
                <a:latin typeface="Arial" panose="020B0604020202020204"/>
              </a:rPr>
              <a:t>Foon</a:t>
            </a:r>
            <a:r>
              <a:rPr lang="fr-CA" sz="1000" i="1" dirty="0">
                <a:ln w="0"/>
                <a:solidFill>
                  <a:srgbClr val="254776"/>
                </a:solidFill>
                <a:latin typeface="Arial" panose="020B0604020202020204"/>
              </a:rPr>
              <a:t> N et Institute for </a:t>
            </a:r>
            <a:r>
              <a:rPr lang="fr-CA" sz="1000" i="1" dirty="0" err="1">
                <a:ln w="0"/>
                <a:solidFill>
                  <a:srgbClr val="254776"/>
                </a:solidFill>
                <a:latin typeface="Arial" panose="020B0604020202020204"/>
              </a:rPr>
              <a:t>Better</a:t>
            </a:r>
            <a:r>
              <a:rPr lang="fr-CA" sz="1000" i="1" dirty="0">
                <a:ln w="0"/>
                <a:solidFill>
                  <a:srgbClr val="254776"/>
                </a:solidFill>
                <a:latin typeface="Arial" panose="020B0604020202020204"/>
              </a:rPr>
              <a:t> </a:t>
            </a:r>
            <a:r>
              <a:rPr lang="fr-CA" sz="1000" i="1" dirty="0" err="1">
                <a:ln w="0"/>
                <a:solidFill>
                  <a:srgbClr val="254776"/>
                </a:solidFill>
                <a:latin typeface="Arial" panose="020B0604020202020204"/>
              </a:rPr>
              <a:t>Health</a:t>
            </a:r>
            <a:r>
              <a:rPr lang="fr-CA" sz="1000" i="1" dirty="0">
                <a:ln w="0"/>
                <a:solidFill>
                  <a:srgbClr val="254776"/>
                </a:solidFill>
                <a:latin typeface="Arial" panose="020B0604020202020204"/>
              </a:rPr>
              <a:t>-Trillium </a:t>
            </a:r>
            <a:r>
              <a:rPr lang="fr-CA" sz="1000" i="1" dirty="0" err="1">
                <a:ln w="0"/>
                <a:solidFill>
                  <a:srgbClr val="254776"/>
                </a:solidFill>
                <a:latin typeface="Arial" panose="020B0604020202020204"/>
              </a:rPr>
              <a:t>Health</a:t>
            </a:r>
            <a:r>
              <a:rPr lang="fr-CA" sz="1000" i="1" dirty="0">
                <a:ln w="0"/>
                <a:solidFill>
                  <a:srgbClr val="254776"/>
                </a:solidFill>
                <a:latin typeface="Arial" panose="020B0604020202020204"/>
              </a:rPr>
              <a:t> </a:t>
            </a:r>
            <a:r>
              <a:rPr lang="fr-CA" sz="1000" i="1" dirty="0" err="1">
                <a:ln w="0"/>
                <a:solidFill>
                  <a:srgbClr val="254776"/>
                </a:solidFill>
                <a:latin typeface="Arial" panose="020B0604020202020204"/>
              </a:rPr>
              <a:t>Partners</a:t>
            </a:r>
            <a:r>
              <a:rPr lang="fr-CA" sz="1000" i="1" dirty="0">
                <a:ln w="0"/>
                <a:solidFill>
                  <a:srgbClr val="254776"/>
                </a:solidFill>
                <a:latin typeface="Arial" panose="020B0604020202020204"/>
              </a:rPr>
              <a:t> (2022)</a:t>
            </a:r>
            <a:endParaRPr kumimoji="0" lang="fr-CA" sz="1000" b="0" i="1" u="none" strike="noStrike" kern="1200" cap="none" spc="0" normalizeH="0" baseline="0" noProof="0" dirty="0">
              <a:ln w="0"/>
              <a:solidFill>
                <a:srgbClr val="254776"/>
              </a:solidFill>
              <a:effectLst/>
              <a:uLnTx/>
              <a:uFillTx/>
              <a:latin typeface="Arial" panose="020B0604020202020204"/>
              <a:ea typeface="+mn-ea"/>
              <a:cs typeface="+mn-cs"/>
            </a:endParaRPr>
          </a:p>
        </p:txBody>
      </p:sp>
      <p:pic>
        <p:nvPicPr>
          <p:cNvPr id="4" name="Picture 3">
            <a:extLst>
              <a:ext uri="{FF2B5EF4-FFF2-40B4-BE49-F238E27FC236}">
                <a16:creationId xmlns:a16="http://schemas.microsoft.com/office/drawing/2014/main" id="{8679A914-B857-B915-3C3B-4B60E49D88FB}"/>
              </a:ext>
            </a:extLst>
          </p:cNvPr>
          <p:cNvPicPr>
            <a:picLocks noChangeAspect="1"/>
          </p:cNvPicPr>
          <p:nvPr/>
        </p:nvPicPr>
        <p:blipFill>
          <a:blip r:embed="rId4"/>
          <a:srcRect/>
          <a:stretch/>
        </p:blipFill>
        <p:spPr>
          <a:xfrm>
            <a:off x="5998049" y="1895416"/>
            <a:ext cx="476991" cy="476991"/>
          </a:xfrm>
          <a:prstGeom prst="rect">
            <a:avLst/>
          </a:prstGeom>
        </p:spPr>
      </p:pic>
      <p:pic>
        <p:nvPicPr>
          <p:cNvPr id="5" name="Picture 4">
            <a:extLst>
              <a:ext uri="{FF2B5EF4-FFF2-40B4-BE49-F238E27FC236}">
                <a16:creationId xmlns:a16="http://schemas.microsoft.com/office/drawing/2014/main" id="{F0FA933C-163A-3E78-4228-5523A26A4B79}"/>
              </a:ext>
            </a:extLst>
          </p:cNvPr>
          <p:cNvPicPr>
            <a:picLocks noChangeAspect="1"/>
          </p:cNvPicPr>
          <p:nvPr/>
        </p:nvPicPr>
        <p:blipFill>
          <a:blip r:embed="rId5"/>
          <a:srcRect/>
          <a:stretch/>
        </p:blipFill>
        <p:spPr>
          <a:xfrm>
            <a:off x="5998049" y="2408934"/>
            <a:ext cx="476991" cy="476991"/>
          </a:xfrm>
          <a:prstGeom prst="rect">
            <a:avLst/>
          </a:prstGeom>
        </p:spPr>
      </p:pic>
      <p:pic>
        <p:nvPicPr>
          <p:cNvPr id="6" name="Picture 5">
            <a:extLst>
              <a:ext uri="{FF2B5EF4-FFF2-40B4-BE49-F238E27FC236}">
                <a16:creationId xmlns:a16="http://schemas.microsoft.com/office/drawing/2014/main" id="{13A156E9-0518-FFC3-C44B-2BF76A0E2324}"/>
              </a:ext>
            </a:extLst>
          </p:cNvPr>
          <p:cNvPicPr>
            <a:picLocks noChangeAspect="1"/>
          </p:cNvPicPr>
          <p:nvPr/>
        </p:nvPicPr>
        <p:blipFill>
          <a:blip r:embed="rId6"/>
          <a:srcRect/>
          <a:stretch/>
        </p:blipFill>
        <p:spPr>
          <a:xfrm>
            <a:off x="8777414" y="1903298"/>
            <a:ext cx="476991" cy="476991"/>
          </a:xfrm>
          <a:prstGeom prst="rect">
            <a:avLst/>
          </a:prstGeom>
        </p:spPr>
      </p:pic>
      <p:pic>
        <p:nvPicPr>
          <p:cNvPr id="8" name="Picture 7">
            <a:extLst>
              <a:ext uri="{FF2B5EF4-FFF2-40B4-BE49-F238E27FC236}">
                <a16:creationId xmlns:a16="http://schemas.microsoft.com/office/drawing/2014/main" id="{68DDD402-9C24-F6AF-F826-94DD66235AEF}"/>
              </a:ext>
            </a:extLst>
          </p:cNvPr>
          <p:cNvPicPr>
            <a:picLocks noChangeAspect="1"/>
          </p:cNvPicPr>
          <p:nvPr/>
        </p:nvPicPr>
        <p:blipFill>
          <a:blip r:embed="rId7"/>
          <a:srcRect/>
          <a:stretch/>
        </p:blipFill>
        <p:spPr>
          <a:xfrm>
            <a:off x="8777414" y="2416816"/>
            <a:ext cx="476991" cy="476991"/>
          </a:xfrm>
          <a:prstGeom prst="rect">
            <a:avLst/>
          </a:prstGeom>
        </p:spPr>
      </p:pic>
      <p:pic>
        <p:nvPicPr>
          <p:cNvPr id="9" name="Picture 8">
            <a:extLst>
              <a:ext uri="{FF2B5EF4-FFF2-40B4-BE49-F238E27FC236}">
                <a16:creationId xmlns:a16="http://schemas.microsoft.com/office/drawing/2014/main" id="{325960C9-EDCC-0413-EC75-56BFFC4A288F}"/>
              </a:ext>
            </a:extLst>
          </p:cNvPr>
          <p:cNvPicPr>
            <a:picLocks noChangeAspect="1"/>
          </p:cNvPicPr>
          <p:nvPr/>
        </p:nvPicPr>
        <p:blipFill>
          <a:blip r:embed="rId8"/>
          <a:srcRect/>
          <a:stretch/>
        </p:blipFill>
        <p:spPr>
          <a:xfrm>
            <a:off x="5998049" y="3265894"/>
            <a:ext cx="476991" cy="476991"/>
          </a:xfrm>
          <a:prstGeom prst="rect">
            <a:avLst/>
          </a:prstGeom>
        </p:spPr>
      </p:pic>
      <p:pic>
        <p:nvPicPr>
          <p:cNvPr id="18" name="Picture 17">
            <a:extLst>
              <a:ext uri="{FF2B5EF4-FFF2-40B4-BE49-F238E27FC236}">
                <a16:creationId xmlns:a16="http://schemas.microsoft.com/office/drawing/2014/main" id="{BF9B1BF7-D57D-CB19-D2AC-794EBD1AFD9B}"/>
              </a:ext>
            </a:extLst>
          </p:cNvPr>
          <p:cNvPicPr>
            <a:picLocks noChangeAspect="1"/>
          </p:cNvPicPr>
          <p:nvPr/>
        </p:nvPicPr>
        <p:blipFill>
          <a:blip r:embed="rId9"/>
          <a:srcRect/>
          <a:stretch/>
        </p:blipFill>
        <p:spPr>
          <a:xfrm>
            <a:off x="8777414" y="3775262"/>
            <a:ext cx="476991" cy="476991"/>
          </a:xfrm>
          <a:prstGeom prst="rect">
            <a:avLst/>
          </a:prstGeom>
        </p:spPr>
      </p:pic>
      <p:pic>
        <p:nvPicPr>
          <p:cNvPr id="19" name="Picture 18">
            <a:extLst>
              <a:ext uri="{FF2B5EF4-FFF2-40B4-BE49-F238E27FC236}">
                <a16:creationId xmlns:a16="http://schemas.microsoft.com/office/drawing/2014/main" id="{E28D4075-B2D2-C0F9-15EC-940A808D5B80}"/>
              </a:ext>
            </a:extLst>
          </p:cNvPr>
          <p:cNvPicPr>
            <a:picLocks noChangeAspect="1"/>
          </p:cNvPicPr>
          <p:nvPr/>
        </p:nvPicPr>
        <p:blipFill>
          <a:blip r:embed="rId10"/>
          <a:srcRect/>
          <a:stretch/>
        </p:blipFill>
        <p:spPr>
          <a:xfrm>
            <a:off x="8777414" y="4241926"/>
            <a:ext cx="476991" cy="476991"/>
          </a:xfrm>
          <a:prstGeom prst="rect">
            <a:avLst/>
          </a:prstGeom>
        </p:spPr>
      </p:pic>
      <p:pic>
        <p:nvPicPr>
          <p:cNvPr id="22" name="Picture 21">
            <a:extLst>
              <a:ext uri="{FF2B5EF4-FFF2-40B4-BE49-F238E27FC236}">
                <a16:creationId xmlns:a16="http://schemas.microsoft.com/office/drawing/2014/main" id="{0B6E2900-3EA5-7A3A-6FA0-6848ABF3BCBE}"/>
              </a:ext>
            </a:extLst>
          </p:cNvPr>
          <p:cNvPicPr>
            <a:picLocks noChangeAspect="1"/>
          </p:cNvPicPr>
          <p:nvPr/>
        </p:nvPicPr>
        <p:blipFill>
          <a:blip r:embed="rId7"/>
          <a:srcRect/>
          <a:stretch/>
        </p:blipFill>
        <p:spPr>
          <a:xfrm>
            <a:off x="8777413" y="3278827"/>
            <a:ext cx="476991" cy="476991"/>
          </a:xfrm>
          <a:prstGeom prst="rect">
            <a:avLst/>
          </a:prstGeom>
        </p:spPr>
      </p:pic>
      <p:pic>
        <p:nvPicPr>
          <p:cNvPr id="23" name="Picture 22">
            <a:extLst>
              <a:ext uri="{FF2B5EF4-FFF2-40B4-BE49-F238E27FC236}">
                <a16:creationId xmlns:a16="http://schemas.microsoft.com/office/drawing/2014/main" id="{A3690923-A84C-59B7-BD7A-B444B572BE60}"/>
              </a:ext>
            </a:extLst>
          </p:cNvPr>
          <p:cNvPicPr>
            <a:picLocks noChangeAspect="1"/>
          </p:cNvPicPr>
          <p:nvPr/>
        </p:nvPicPr>
        <p:blipFill>
          <a:blip r:embed="rId7"/>
          <a:srcRect/>
          <a:stretch/>
        </p:blipFill>
        <p:spPr>
          <a:xfrm>
            <a:off x="5994071" y="5850984"/>
            <a:ext cx="476991" cy="476991"/>
          </a:xfrm>
          <a:prstGeom prst="rect">
            <a:avLst/>
          </a:prstGeom>
        </p:spPr>
      </p:pic>
      <p:pic>
        <p:nvPicPr>
          <p:cNvPr id="29" name="Picture 28">
            <a:extLst>
              <a:ext uri="{FF2B5EF4-FFF2-40B4-BE49-F238E27FC236}">
                <a16:creationId xmlns:a16="http://schemas.microsoft.com/office/drawing/2014/main" id="{AC9D294F-EA44-49E9-E8E0-B28018358522}"/>
              </a:ext>
            </a:extLst>
          </p:cNvPr>
          <p:cNvPicPr>
            <a:picLocks noChangeAspect="1"/>
          </p:cNvPicPr>
          <p:nvPr/>
        </p:nvPicPr>
        <p:blipFill>
          <a:blip r:embed="rId6"/>
          <a:srcRect/>
          <a:stretch/>
        </p:blipFill>
        <p:spPr>
          <a:xfrm>
            <a:off x="5996060" y="5366267"/>
            <a:ext cx="476991" cy="476991"/>
          </a:xfrm>
          <a:prstGeom prst="rect">
            <a:avLst/>
          </a:prstGeom>
        </p:spPr>
      </p:pic>
      <p:pic>
        <p:nvPicPr>
          <p:cNvPr id="30" name="Picture 29">
            <a:extLst>
              <a:ext uri="{FF2B5EF4-FFF2-40B4-BE49-F238E27FC236}">
                <a16:creationId xmlns:a16="http://schemas.microsoft.com/office/drawing/2014/main" id="{3550BFE4-20FD-3FC7-3675-54E8A32055BB}"/>
              </a:ext>
            </a:extLst>
          </p:cNvPr>
          <p:cNvPicPr>
            <a:picLocks noChangeAspect="1"/>
          </p:cNvPicPr>
          <p:nvPr/>
        </p:nvPicPr>
        <p:blipFill>
          <a:blip r:embed="rId5"/>
          <a:srcRect/>
          <a:stretch/>
        </p:blipFill>
        <p:spPr>
          <a:xfrm>
            <a:off x="5994071" y="3753449"/>
            <a:ext cx="476991" cy="476991"/>
          </a:xfrm>
          <a:prstGeom prst="rect">
            <a:avLst/>
          </a:prstGeom>
        </p:spPr>
      </p:pic>
      <p:pic>
        <p:nvPicPr>
          <p:cNvPr id="33" name="Picture 32">
            <a:extLst>
              <a:ext uri="{FF2B5EF4-FFF2-40B4-BE49-F238E27FC236}">
                <a16:creationId xmlns:a16="http://schemas.microsoft.com/office/drawing/2014/main" id="{209D7174-254D-B7AB-E5F6-1F20354AAF8F}"/>
              </a:ext>
            </a:extLst>
          </p:cNvPr>
          <p:cNvPicPr>
            <a:picLocks noChangeAspect="1"/>
          </p:cNvPicPr>
          <p:nvPr/>
        </p:nvPicPr>
        <p:blipFill>
          <a:blip r:embed="rId8"/>
          <a:srcRect/>
          <a:stretch/>
        </p:blipFill>
        <p:spPr>
          <a:xfrm>
            <a:off x="8773169" y="5979665"/>
            <a:ext cx="476991" cy="476991"/>
          </a:xfrm>
          <a:prstGeom prst="rect">
            <a:avLst/>
          </a:prstGeom>
        </p:spPr>
      </p:pic>
      <p:pic>
        <p:nvPicPr>
          <p:cNvPr id="36" name="Picture 35">
            <a:extLst>
              <a:ext uri="{FF2B5EF4-FFF2-40B4-BE49-F238E27FC236}">
                <a16:creationId xmlns:a16="http://schemas.microsoft.com/office/drawing/2014/main" id="{CF22FA6B-C553-16B3-ED2E-C588F5CDEA71}"/>
              </a:ext>
            </a:extLst>
          </p:cNvPr>
          <p:cNvPicPr>
            <a:picLocks noChangeAspect="1"/>
          </p:cNvPicPr>
          <p:nvPr/>
        </p:nvPicPr>
        <p:blipFill>
          <a:blip r:embed="rId4"/>
          <a:srcRect/>
          <a:stretch/>
        </p:blipFill>
        <p:spPr>
          <a:xfrm>
            <a:off x="8773170" y="5487539"/>
            <a:ext cx="476991" cy="476991"/>
          </a:xfrm>
          <a:prstGeom prst="rect">
            <a:avLst/>
          </a:prstGeom>
        </p:spPr>
      </p:pic>
      <p:pic>
        <p:nvPicPr>
          <p:cNvPr id="2" name="Picture 1">
            <a:extLst>
              <a:ext uri="{FF2B5EF4-FFF2-40B4-BE49-F238E27FC236}">
                <a16:creationId xmlns:a16="http://schemas.microsoft.com/office/drawing/2014/main" id="{2C58B3B8-F016-E230-318C-3FDD80261254}"/>
              </a:ext>
            </a:extLst>
          </p:cNvPr>
          <p:cNvPicPr>
            <a:picLocks noChangeAspect="1"/>
          </p:cNvPicPr>
          <p:nvPr/>
        </p:nvPicPr>
        <p:blipFill>
          <a:blip r:embed="rId11"/>
          <a:srcRect t="3670" b="3670"/>
          <a:stretch/>
        </p:blipFill>
        <p:spPr>
          <a:xfrm>
            <a:off x="650952" y="1680158"/>
            <a:ext cx="512017" cy="502342"/>
          </a:xfrm>
          <a:prstGeom prst="rect">
            <a:avLst/>
          </a:prstGeom>
        </p:spPr>
      </p:pic>
      <p:pic>
        <p:nvPicPr>
          <p:cNvPr id="38" name="Picture 37">
            <a:extLst>
              <a:ext uri="{FF2B5EF4-FFF2-40B4-BE49-F238E27FC236}">
                <a16:creationId xmlns:a16="http://schemas.microsoft.com/office/drawing/2014/main" id="{1708F684-A406-2B1E-8789-9BA33A3CBC56}"/>
              </a:ext>
            </a:extLst>
          </p:cNvPr>
          <p:cNvPicPr>
            <a:picLocks noChangeAspect="1"/>
          </p:cNvPicPr>
          <p:nvPr/>
        </p:nvPicPr>
        <p:blipFill>
          <a:blip r:embed="rId6"/>
          <a:srcRect/>
          <a:stretch/>
        </p:blipFill>
        <p:spPr>
          <a:xfrm>
            <a:off x="5994071" y="4234043"/>
            <a:ext cx="476991" cy="476991"/>
          </a:xfrm>
          <a:prstGeom prst="rect">
            <a:avLst/>
          </a:prstGeom>
        </p:spPr>
      </p:pic>
      <p:sp>
        <p:nvSpPr>
          <p:cNvPr id="12" name="TextBox 11">
            <a:extLst>
              <a:ext uri="{FF2B5EF4-FFF2-40B4-BE49-F238E27FC236}">
                <a16:creationId xmlns:a16="http://schemas.microsoft.com/office/drawing/2014/main" id="{0B07A605-8F4A-CA5E-201C-AAAD8838E218}"/>
              </a:ext>
            </a:extLst>
          </p:cNvPr>
          <p:cNvSpPr txBox="1"/>
          <p:nvPr/>
        </p:nvSpPr>
        <p:spPr>
          <a:xfrm rot="1887855" flipH="1" flipV="1">
            <a:off x="822918" y="3503634"/>
            <a:ext cx="215786" cy="461665"/>
          </a:xfrm>
          <a:prstGeom prst="rect">
            <a:avLst/>
          </a:prstGeom>
          <a:solidFill>
            <a:schemeClr val="bg1"/>
          </a:solidFill>
        </p:spPr>
        <p:txBody>
          <a:bodyPr wrap="square" rtlCol="0">
            <a:spAutoFit/>
          </a:bodyPr>
          <a:lstStyle/>
          <a:p>
            <a:endParaRPr lang="fr-CA" dirty="0"/>
          </a:p>
        </p:txBody>
      </p:sp>
      <p:sp>
        <p:nvSpPr>
          <p:cNvPr id="14" name="TextBox 13">
            <a:extLst>
              <a:ext uri="{FF2B5EF4-FFF2-40B4-BE49-F238E27FC236}">
                <a16:creationId xmlns:a16="http://schemas.microsoft.com/office/drawing/2014/main" id="{D3505247-8F0A-42B2-EED3-B15D690F36CC}"/>
              </a:ext>
            </a:extLst>
          </p:cNvPr>
          <p:cNvSpPr txBox="1"/>
          <p:nvPr/>
        </p:nvSpPr>
        <p:spPr>
          <a:xfrm rot="18880491" flipV="1">
            <a:off x="797113" y="4663918"/>
            <a:ext cx="106062" cy="461665"/>
          </a:xfrm>
          <a:prstGeom prst="rect">
            <a:avLst/>
          </a:prstGeom>
          <a:solidFill>
            <a:schemeClr val="bg1"/>
          </a:solidFill>
        </p:spPr>
        <p:txBody>
          <a:bodyPr wrap="square" rtlCol="0">
            <a:spAutoFit/>
          </a:bodyPr>
          <a:lstStyle/>
          <a:p>
            <a:endParaRPr lang="fr-CA" dirty="0"/>
          </a:p>
        </p:txBody>
      </p:sp>
      <p:pic>
        <p:nvPicPr>
          <p:cNvPr id="15" name="Picture 14">
            <a:extLst>
              <a:ext uri="{FF2B5EF4-FFF2-40B4-BE49-F238E27FC236}">
                <a16:creationId xmlns:a16="http://schemas.microsoft.com/office/drawing/2014/main" id="{D565A0D4-0FE3-0BC3-01CD-FF4E2CC19D73}"/>
              </a:ext>
            </a:extLst>
          </p:cNvPr>
          <p:cNvPicPr>
            <a:picLocks noChangeAspect="1"/>
          </p:cNvPicPr>
          <p:nvPr/>
        </p:nvPicPr>
        <p:blipFill>
          <a:blip r:embed="rId12"/>
          <a:srcRect t="3670" b="3670"/>
          <a:stretch/>
        </p:blipFill>
        <p:spPr>
          <a:xfrm>
            <a:off x="657551" y="3309117"/>
            <a:ext cx="512017" cy="502342"/>
          </a:xfrm>
          <a:prstGeom prst="rect">
            <a:avLst/>
          </a:prstGeom>
        </p:spPr>
      </p:pic>
      <p:pic>
        <p:nvPicPr>
          <p:cNvPr id="17" name="Picture 16">
            <a:extLst>
              <a:ext uri="{FF2B5EF4-FFF2-40B4-BE49-F238E27FC236}">
                <a16:creationId xmlns:a16="http://schemas.microsoft.com/office/drawing/2014/main" id="{AD4CCC18-EC03-5EBA-3301-C0BE37FB52B9}"/>
              </a:ext>
            </a:extLst>
          </p:cNvPr>
          <p:cNvPicPr>
            <a:picLocks noChangeAspect="1"/>
          </p:cNvPicPr>
          <p:nvPr/>
        </p:nvPicPr>
        <p:blipFill>
          <a:blip r:embed="rId13"/>
          <a:srcRect t="3670" b="3670"/>
          <a:stretch/>
        </p:blipFill>
        <p:spPr>
          <a:xfrm>
            <a:off x="650045" y="4927331"/>
            <a:ext cx="512017" cy="502342"/>
          </a:xfrm>
          <a:prstGeom prst="rect">
            <a:avLst/>
          </a:prstGeom>
        </p:spPr>
      </p:pic>
      <p:sp>
        <p:nvSpPr>
          <p:cNvPr id="31" name="Rounded Rectangle 30">
            <a:extLst>
              <a:ext uri="{FF2B5EF4-FFF2-40B4-BE49-F238E27FC236}">
                <a16:creationId xmlns:a16="http://schemas.microsoft.com/office/drawing/2014/main" id="{8865FD87-F5FB-19D3-F2BC-48CA1118B08B}"/>
              </a:ext>
            </a:extLst>
          </p:cNvPr>
          <p:cNvSpPr/>
          <p:nvPr/>
        </p:nvSpPr>
        <p:spPr>
          <a:xfrm>
            <a:off x="8555713" y="4859155"/>
            <a:ext cx="2976676" cy="1620124"/>
          </a:xfrm>
          <a:prstGeom prst="roundRect">
            <a:avLst/>
          </a:prstGeom>
          <a:noFill/>
          <a:ln w="25400">
            <a:solidFill>
              <a:srgbClr val="25477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0" name="Title 14">
            <a:extLst>
              <a:ext uri="{FF2B5EF4-FFF2-40B4-BE49-F238E27FC236}">
                <a16:creationId xmlns:a16="http://schemas.microsoft.com/office/drawing/2014/main" id="{659F758D-D8A5-1A64-9428-1EF42BEE9D9A}"/>
              </a:ext>
            </a:extLst>
          </p:cNvPr>
          <p:cNvSpPr txBox="1">
            <a:spLocks/>
          </p:cNvSpPr>
          <p:nvPr/>
        </p:nvSpPr>
        <p:spPr>
          <a:xfrm>
            <a:off x="140490" y="216502"/>
            <a:ext cx="9083520" cy="772930"/>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dirty="0"/>
              <a:t>0.3</a:t>
            </a:r>
            <a:r>
              <a:rPr lang="en-CA" dirty="0"/>
              <a:t> Une </a:t>
            </a:r>
            <a:r>
              <a:rPr lang="en-CA" dirty="0" err="1"/>
              <a:t>autre</a:t>
            </a:r>
            <a:r>
              <a:rPr lang="en-CA" dirty="0"/>
              <a:t> </a:t>
            </a:r>
            <a:r>
              <a:rPr lang="en-CA" dirty="0" err="1"/>
              <a:t>façon</a:t>
            </a:r>
            <a:r>
              <a:rPr lang="en-CA" dirty="0"/>
              <a:t> </a:t>
            </a:r>
            <a:r>
              <a:rPr lang="en-CA" dirty="0" err="1"/>
              <a:t>d'aborder</a:t>
            </a:r>
            <a:r>
              <a:rPr lang="en-CA" dirty="0"/>
              <a:t> </a:t>
            </a:r>
            <a:r>
              <a:rPr lang="en-CA" dirty="0" err="1"/>
              <a:t>l'utilisation</a:t>
            </a:r>
            <a:r>
              <a:rPr lang="en-CA" dirty="0"/>
              <a:t> des </a:t>
            </a:r>
            <a:r>
              <a:rPr lang="en-CA" dirty="0" err="1"/>
              <a:t>données</a:t>
            </a:r>
            <a:r>
              <a:rPr lang="en-CA" dirty="0"/>
              <a:t> </a:t>
            </a:r>
            <a:r>
              <a:rPr lang="en-CA" dirty="0" err="1"/>
              <a:t>probabtes</a:t>
            </a:r>
            <a:br>
              <a:rPr lang="en-CA" dirty="0"/>
            </a:br>
            <a:r>
              <a:rPr lang="en-CA" sz="1400" dirty="0" err="1"/>
              <a:t>Intégrer</a:t>
            </a:r>
            <a:r>
              <a:rPr lang="en-CA" sz="1400" dirty="0"/>
              <a:t> des </a:t>
            </a:r>
            <a:r>
              <a:rPr lang="en-CA" sz="1400" dirty="0" err="1"/>
              <a:t>données</a:t>
            </a:r>
            <a:r>
              <a:rPr lang="en-CA" sz="1400" dirty="0"/>
              <a:t> </a:t>
            </a:r>
            <a:r>
              <a:rPr lang="en-CA" sz="1400" dirty="0" err="1"/>
              <a:t>probantes</a:t>
            </a:r>
            <a:r>
              <a:rPr lang="en-CA" sz="1400" dirty="0"/>
              <a:t> dans des cycles </a:t>
            </a:r>
            <a:r>
              <a:rPr lang="en-CA" sz="1400" dirty="0" err="1"/>
              <a:t>d'apprentissage</a:t>
            </a:r>
            <a:r>
              <a:rPr lang="en-CA" sz="1400" dirty="0"/>
              <a:t> et </a:t>
            </a:r>
            <a:r>
              <a:rPr lang="en-CA" sz="1400" dirty="0" err="1"/>
              <a:t>d'amélioration</a:t>
            </a:r>
            <a:r>
              <a:rPr lang="en-CA" sz="1400" dirty="0"/>
              <a:t> </a:t>
            </a:r>
            <a:r>
              <a:rPr lang="en-CA" sz="1400" dirty="0" err="1"/>
              <a:t>rapides</a:t>
            </a:r>
            <a:r>
              <a:rPr lang="en-CA" sz="1400" dirty="0"/>
              <a:t> </a:t>
            </a:r>
            <a:r>
              <a:rPr lang="en-CA" sz="14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(par </a:t>
            </a:r>
            <a:r>
              <a:rPr lang="en-CA" sz="1400" kern="0" dirty="0" err="1">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exemple</a:t>
            </a:r>
            <a:r>
              <a:rPr lang="en-CA" sz="14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pour </a:t>
            </a:r>
            <a:r>
              <a:rPr lang="en-CA" sz="1400" kern="0" dirty="0" err="1">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l'adaptation</a:t>
            </a:r>
            <a:r>
              <a:rPr lang="en-CA" sz="14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au </a:t>
            </a:r>
            <a:r>
              <a:rPr lang="en-CA" sz="1400" kern="0" dirty="0" err="1">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climat</a:t>
            </a:r>
            <a:r>
              <a:rPr lang="en-CA" sz="14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a:t>
            </a:r>
            <a:r>
              <a:rPr lang="en-CA" sz="1400" kern="0" dirty="0" err="1">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l'éducation</a:t>
            </a:r>
            <a:r>
              <a:rPr lang="en-CA" sz="14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et la </a:t>
            </a:r>
            <a:r>
              <a:rPr lang="en-CA" sz="1400" kern="0" dirty="0" err="1">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santé</a:t>
            </a:r>
            <a:r>
              <a:rPr lang="en-CA" sz="14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US" sz="14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402836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e&#10;&#10;Description automatically generated">
            <a:extLst>
              <a:ext uri="{FF2B5EF4-FFF2-40B4-BE49-F238E27FC236}">
                <a16:creationId xmlns:a16="http://schemas.microsoft.com/office/drawing/2014/main" id="{6FE678B0-BB41-34D2-EA51-71242B1B41E9}"/>
              </a:ext>
            </a:extLst>
          </p:cNvPr>
          <p:cNvPicPr>
            <a:picLocks noChangeAspect="1"/>
          </p:cNvPicPr>
          <p:nvPr/>
        </p:nvPicPr>
        <p:blipFill>
          <a:blip r:embed="rId3"/>
          <a:stretch>
            <a:fillRect/>
          </a:stretch>
        </p:blipFill>
        <p:spPr>
          <a:xfrm flipH="1">
            <a:off x="196270" y="1393164"/>
            <a:ext cx="3655175" cy="4737129"/>
          </a:xfrm>
          <a:prstGeom prst="rect">
            <a:avLst/>
          </a:prstGeom>
        </p:spPr>
      </p:pic>
      <p:sp>
        <p:nvSpPr>
          <p:cNvPr id="36" name="Rectangle 35">
            <a:extLst>
              <a:ext uri="{FF2B5EF4-FFF2-40B4-BE49-F238E27FC236}">
                <a16:creationId xmlns:a16="http://schemas.microsoft.com/office/drawing/2014/main" id="{AD9BF73F-6A70-EC45-A194-6E3BBE3191C1}"/>
              </a:ext>
            </a:extLst>
          </p:cNvPr>
          <p:cNvSpPr/>
          <p:nvPr/>
        </p:nvSpPr>
        <p:spPr>
          <a:xfrm>
            <a:off x="3558451" y="2605316"/>
            <a:ext cx="2537999" cy="938719"/>
          </a:xfrm>
          <a:prstGeom prst="rect">
            <a:avLst/>
          </a:prstGeom>
        </p:spPr>
        <p:txBody>
          <a:bodyPr wrap="square">
            <a:spAutoFit/>
          </a:bodyPr>
          <a:lstStyle/>
          <a:p>
            <a:r>
              <a:rPr lang="fr-CA" sz="1100" dirty="0">
                <a:solidFill>
                  <a:srgbClr val="254776"/>
                </a:solidFill>
              </a:rPr>
              <a:t>Études primaires (ou en </a:t>
            </a:r>
            <a:r>
              <a:rPr lang="fr-CA" sz="1100" dirty="0" err="1">
                <a:solidFill>
                  <a:srgbClr val="254776"/>
                </a:solidFill>
              </a:rPr>
              <a:t>pré-publication</a:t>
            </a:r>
            <a:r>
              <a:rPr lang="fr-CA" sz="1100" dirty="0">
                <a:solidFill>
                  <a:srgbClr val="254776"/>
                </a:solidFill>
              </a:rPr>
              <a:t>) dont la qualité n'a pas été évaluée et qui n’ont pas été placées à côté de toutes les autres études traitant de la même question</a:t>
            </a:r>
          </a:p>
        </p:txBody>
      </p:sp>
      <p:sp>
        <p:nvSpPr>
          <p:cNvPr id="37" name="Rectangle 36">
            <a:extLst>
              <a:ext uri="{FF2B5EF4-FFF2-40B4-BE49-F238E27FC236}">
                <a16:creationId xmlns:a16="http://schemas.microsoft.com/office/drawing/2014/main" id="{F12048A1-7558-EB45-AEED-C957B3A94FE8}"/>
              </a:ext>
            </a:extLst>
          </p:cNvPr>
          <p:cNvSpPr/>
          <p:nvPr/>
        </p:nvSpPr>
        <p:spPr>
          <a:xfrm>
            <a:off x="3591068" y="3513454"/>
            <a:ext cx="2276460" cy="769441"/>
          </a:xfrm>
          <a:prstGeom prst="rect">
            <a:avLst/>
          </a:prstGeom>
        </p:spPr>
        <p:txBody>
          <a:bodyPr wrap="square">
            <a:spAutoFit/>
          </a:bodyPr>
          <a:lstStyle/>
          <a:p>
            <a:r>
              <a:rPr lang="fr-CA" sz="1100" dirty="0">
                <a:solidFill>
                  <a:srgbClr val="254776"/>
                </a:solidFill>
              </a:rPr>
              <a:t>Experts bruyants qui ne parlent pas d'une manière qui permette de juger de l’exactitude de leurs affirmations</a:t>
            </a:r>
          </a:p>
        </p:txBody>
      </p:sp>
      <p:sp>
        <p:nvSpPr>
          <p:cNvPr id="38" name="Rectangle 37">
            <a:extLst>
              <a:ext uri="{FF2B5EF4-FFF2-40B4-BE49-F238E27FC236}">
                <a16:creationId xmlns:a16="http://schemas.microsoft.com/office/drawing/2014/main" id="{F896A289-8223-4E44-954F-0CC87AA3E6EF}"/>
              </a:ext>
            </a:extLst>
          </p:cNvPr>
          <p:cNvSpPr/>
          <p:nvPr/>
        </p:nvSpPr>
        <p:spPr>
          <a:xfrm>
            <a:off x="3635715" y="4260484"/>
            <a:ext cx="2343693" cy="600164"/>
          </a:xfrm>
          <a:prstGeom prst="rect">
            <a:avLst/>
          </a:prstGeom>
        </p:spPr>
        <p:txBody>
          <a:bodyPr wrap="square">
            <a:spAutoFit/>
          </a:bodyPr>
          <a:lstStyle/>
          <a:p>
            <a:r>
              <a:rPr lang="fr-CA" sz="1100" b="1" dirty="0">
                <a:solidFill>
                  <a:srgbClr val="254776"/>
                </a:solidFill>
              </a:rPr>
              <a:t>Panels d'experts de la vieille école utilisant une approche GOBSATT</a:t>
            </a:r>
          </a:p>
        </p:txBody>
      </p:sp>
      <p:sp>
        <p:nvSpPr>
          <p:cNvPr id="39" name="Rectangle 38">
            <a:extLst>
              <a:ext uri="{FF2B5EF4-FFF2-40B4-BE49-F238E27FC236}">
                <a16:creationId xmlns:a16="http://schemas.microsoft.com/office/drawing/2014/main" id="{CB338ACE-8686-7C4C-97D0-A9BBFD7E1586}"/>
              </a:ext>
            </a:extLst>
          </p:cNvPr>
          <p:cNvSpPr/>
          <p:nvPr/>
        </p:nvSpPr>
        <p:spPr>
          <a:xfrm>
            <a:off x="3721489" y="4982614"/>
            <a:ext cx="2311079" cy="769441"/>
          </a:xfrm>
          <a:prstGeom prst="rect">
            <a:avLst/>
          </a:prstGeom>
        </p:spPr>
        <p:txBody>
          <a:bodyPr wrap="square">
            <a:spAutoFit/>
          </a:bodyPr>
          <a:lstStyle/>
          <a:p>
            <a:r>
              <a:rPr lang="fr-CA" sz="1100" dirty="0">
                <a:solidFill>
                  <a:srgbClr val="254776"/>
                </a:solidFill>
              </a:rPr>
              <a:t>Processus d'engagement des citoyens et des parties prenantes qui ne </a:t>
            </a:r>
            <a:r>
              <a:rPr lang="fr-CA" sz="1100" dirty="0" err="1">
                <a:solidFill>
                  <a:srgbClr val="254776"/>
                </a:solidFill>
              </a:rPr>
              <a:t>considérent</a:t>
            </a:r>
            <a:r>
              <a:rPr lang="fr-CA" sz="1100" dirty="0">
                <a:solidFill>
                  <a:srgbClr val="254776"/>
                </a:solidFill>
              </a:rPr>
              <a:t> pas les données probantes</a:t>
            </a:r>
          </a:p>
        </p:txBody>
      </p:sp>
      <p:sp>
        <p:nvSpPr>
          <p:cNvPr id="40" name="Rectangle 39">
            <a:extLst>
              <a:ext uri="{FF2B5EF4-FFF2-40B4-BE49-F238E27FC236}">
                <a16:creationId xmlns:a16="http://schemas.microsoft.com/office/drawing/2014/main" id="{485DF595-2C22-D048-A682-D8F0A3778E2F}"/>
              </a:ext>
            </a:extLst>
          </p:cNvPr>
          <p:cNvSpPr/>
          <p:nvPr/>
        </p:nvSpPr>
        <p:spPr>
          <a:xfrm>
            <a:off x="103944" y="5021226"/>
            <a:ext cx="1441454" cy="769441"/>
          </a:xfrm>
          <a:prstGeom prst="rect">
            <a:avLst/>
          </a:prstGeom>
        </p:spPr>
        <p:txBody>
          <a:bodyPr wrap="square">
            <a:spAutoFit/>
          </a:bodyPr>
          <a:lstStyle/>
          <a:p>
            <a:pPr algn="ctr"/>
            <a:r>
              <a:rPr lang="fr-CA" sz="1100">
                <a:solidFill>
                  <a:srgbClr val="254776"/>
                </a:solidFill>
              </a:rPr>
              <a:t>Meilleures données probantes pour le type de question posée</a:t>
            </a:r>
            <a:endParaRPr lang="fr-CA" sz="1100" dirty="0">
              <a:solidFill>
                <a:srgbClr val="254776"/>
              </a:solidFill>
            </a:endParaRPr>
          </a:p>
        </p:txBody>
      </p:sp>
      <p:pic>
        <p:nvPicPr>
          <p:cNvPr id="17" name="Picture 16">
            <a:extLst>
              <a:ext uri="{FF2B5EF4-FFF2-40B4-BE49-F238E27FC236}">
                <a16:creationId xmlns:a16="http://schemas.microsoft.com/office/drawing/2014/main" id="{6C90E289-E356-9E4A-6D49-F7382DDD4D3B}"/>
              </a:ext>
            </a:extLst>
          </p:cNvPr>
          <p:cNvPicPr>
            <a:picLocks noChangeAspect="1"/>
          </p:cNvPicPr>
          <p:nvPr/>
        </p:nvPicPr>
        <p:blipFill>
          <a:blip r:embed="rId4"/>
          <a:srcRect/>
          <a:stretch/>
        </p:blipFill>
        <p:spPr>
          <a:xfrm>
            <a:off x="6721235" y="1062283"/>
            <a:ext cx="2734898" cy="1930516"/>
          </a:xfrm>
          <a:prstGeom prst="rect">
            <a:avLst/>
          </a:prstGeom>
        </p:spPr>
      </p:pic>
      <p:grpSp>
        <p:nvGrpSpPr>
          <p:cNvPr id="19" name="Group 18">
            <a:extLst>
              <a:ext uri="{FF2B5EF4-FFF2-40B4-BE49-F238E27FC236}">
                <a16:creationId xmlns:a16="http://schemas.microsoft.com/office/drawing/2014/main" id="{334D3711-197D-8415-7B93-C32EF682B848}"/>
              </a:ext>
            </a:extLst>
          </p:cNvPr>
          <p:cNvGrpSpPr/>
          <p:nvPr/>
        </p:nvGrpSpPr>
        <p:grpSpPr>
          <a:xfrm>
            <a:off x="6282421" y="5248626"/>
            <a:ext cx="5780991" cy="960926"/>
            <a:chOff x="6282421" y="5286726"/>
            <a:chExt cx="5780991" cy="960926"/>
          </a:xfrm>
        </p:grpSpPr>
        <p:sp>
          <p:nvSpPr>
            <p:cNvPr id="42" name="Rounded Rectangle 41">
              <a:extLst>
                <a:ext uri="{FF2B5EF4-FFF2-40B4-BE49-F238E27FC236}">
                  <a16:creationId xmlns:a16="http://schemas.microsoft.com/office/drawing/2014/main" id="{1A8DB961-0478-7D43-2188-B29901D366F8}"/>
                </a:ext>
              </a:extLst>
            </p:cNvPr>
            <p:cNvSpPr/>
            <p:nvPr/>
          </p:nvSpPr>
          <p:spPr>
            <a:xfrm>
              <a:off x="6282421" y="5623679"/>
              <a:ext cx="5780991" cy="623973"/>
            </a:xfrm>
            <a:prstGeom prst="roundRect">
              <a:avLst/>
            </a:prstGeom>
            <a:solidFill>
              <a:srgbClr val="2590CC">
                <a:alpha val="15000"/>
              </a:srgbClr>
            </a:solidFill>
            <a:ln w="12700">
              <a:solidFill>
                <a:srgbClr val="2590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grpSp>
          <p:nvGrpSpPr>
            <p:cNvPr id="33" name="Group 32">
              <a:extLst>
                <a:ext uri="{FF2B5EF4-FFF2-40B4-BE49-F238E27FC236}">
                  <a16:creationId xmlns:a16="http://schemas.microsoft.com/office/drawing/2014/main" id="{B83DEDA6-BA16-4F48-BC48-41EAA872827B}"/>
                </a:ext>
              </a:extLst>
            </p:cNvPr>
            <p:cNvGrpSpPr/>
            <p:nvPr/>
          </p:nvGrpSpPr>
          <p:grpSpPr>
            <a:xfrm>
              <a:off x="6290656" y="5286726"/>
              <a:ext cx="5705074" cy="890396"/>
              <a:chOff x="6290656" y="5217950"/>
              <a:chExt cx="5705074" cy="890396"/>
            </a:xfrm>
          </p:grpSpPr>
          <p:sp>
            <p:nvSpPr>
              <p:cNvPr id="18" name="TextBox 17">
                <a:extLst>
                  <a:ext uri="{FF2B5EF4-FFF2-40B4-BE49-F238E27FC236}">
                    <a16:creationId xmlns:a16="http://schemas.microsoft.com/office/drawing/2014/main" id="{BBD11207-5591-DEDE-C472-D05C9C1C8576}"/>
                  </a:ext>
                </a:extLst>
              </p:cNvPr>
              <p:cNvSpPr txBox="1"/>
              <p:nvPr/>
            </p:nvSpPr>
            <p:spPr>
              <a:xfrm>
                <a:off x="6458671" y="5615906"/>
                <a:ext cx="5537059"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fr-CA" sz="1300" kern="0" dirty="0">
                    <a:solidFill>
                      <a:srgbClr val="254776"/>
                    </a:solidFill>
                    <a:latin typeface="Arial" panose="020B0604020202020204" pitchFamily="34" charset="0"/>
                    <a:cs typeface="Arial" panose="020B0604020202020204" pitchFamily="34" charset="0"/>
                    <a:sym typeface="Arial"/>
                  </a:rPr>
                  <a:t>Les p</a:t>
                </a:r>
                <a:r>
                  <a:rPr kumimoji="0" lang="fr-CA"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anels d'experts utilisant une approche GOBSATT (« good </a:t>
                </a:r>
                <a:r>
                  <a:rPr kumimoji="0" lang="fr-CA" sz="1300" b="0" i="0" u="none" strike="noStrike" kern="0" cap="none" spc="0" normalizeH="0" baseline="0" noProof="0" dirty="0" err="1">
                    <a:ln>
                      <a:noFill/>
                    </a:ln>
                    <a:solidFill>
                      <a:srgbClr val="254776"/>
                    </a:solidFill>
                    <a:effectLst/>
                    <a:uLnTx/>
                    <a:uFillTx/>
                    <a:latin typeface="Arial" panose="020B0604020202020204" pitchFamily="34" charset="0"/>
                    <a:cs typeface="Arial" panose="020B0604020202020204" pitchFamily="34" charset="0"/>
                    <a:sym typeface="Arial"/>
                  </a:rPr>
                  <a:t>old</a:t>
                </a:r>
                <a:r>
                  <a:rPr kumimoji="0" lang="fr-CA"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 boys </a:t>
                </a:r>
                <a:r>
                  <a:rPr kumimoji="0" lang="fr-CA" sz="1300" b="0" i="0" u="none" strike="noStrike" kern="0" cap="none" spc="0" normalizeH="0" baseline="0" noProof="0" dirty="0" err="1">
                    <a:ln>
                      <a:noFill/>
                    </a:ln>
                    <a:solidFill>
                      <a:srgbClr val="254776"/>
                    </a:solidFill>
                    <a:effectLst/>
                    <a:uLnTx/>
                    <a:uFillTx/>
                    <a:latin typeface="Arial" panose="020B0604020202020204" pitchFamily="34" charset="0"/>
                    <a:cs typeface="Arial" panose="020B0604020202020204" pitchFamily="34" charset="0"/>
                    <a:sym typeface="Arial"/>
                  </a:rPr>
                  <a:t>sitting</a:t>
                </a:r>
                <a:r>
                  <a:rPr kumimoji="0" lang="fr-CA"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 </a:t>
                </a:r>
                <a:r>
                  <a:rPr kumimoji="0" lang="fr-CA" sz="1300" b="0" i="0" u="none" strike="noStrike" kern="0" cap="none" spc="0" normalizeH="0" baseline="0" noProof="0" dirty="0" err="1">
                    <a:ln>
                      <a:noFill/>
                    </a:ln>
                    <a:solidFill>
                      <a:srgbClr val="254776"/>
                    </a:solidFill>
                    <a:effectLst/>
                    <a:uLnTx/>
                    <a:uFillTx/>
                    <a:latin typeface="Arial" panose="020B0604020202020204" pitchFamily="34" charset="0"/>
                    <a:cs typeface="Arial" panose="020B0604020202020204" pitchFamily="34" charset="0"/>
                    <a:sym typeface="Arial"/>
                  </a:rPr>
                  <a:t>around</a:t>
                </a:r>
                <a:r>
                  <a:rPr kumimoji="0" lang="fr-CA"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 the table » en anglais)</a:t>
                </a:r>
              </a:p>
            </p:txBody>
          </p:sp>
          <p:sp>
            <p:nvSpPr>
              <p:cNvPr id="2" name="TextBox 1">
                <a:extLst>
                  <a:ext uri="{FF2B5EF4-FFF2-40B4-BE49-F238E27FC236}">
                    <a16:creationId xmlns:a16="http://schemas.microsoft.com/office/drawing/2014/main" id="{0074309A-5DFD-38E9-C40E-DEDBAD93A504}"/>
                  </a:ext>
                </a:extLst>
              </p:cNvPr>
              <p:cNvSpPr txBox="1"/>
              <p:nvPr/>
            </p:nvSpPr>
            <p:spPr>
              <a:xfrm>
                <a:off x="6290656" y="5217950"/>
                <a:ext cx="4534769"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fr-CA" sz="1600" b="0" i="1"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N'atteindront jamais le podium</a:t>
                </a:r>
              </a:p>
            </p:txBody>
          </p:sp>
        </p:grpSp>
      </p:grpSp>
      <p:grpSp>
        <p:nvGrpSpPr>
          <p:cNvPr id="16" name="Group 15">
            <a:extLst>
              <a:ext uri="{FF2B5EF4-FFF2-40B4-BE49-F238E27FC236}">
                <a16:creationId xmlns:a16="http://schemas.microsoft.com/office/drawing/2014/main" id="{A9202EF3-72A8-6C8D-5593-9D119FEB195C}"/>
              </a:ext>
            </a:extLst>
          </p:cNvPr>
          <p:cNvGrpSpPr/>
          <p:nvPr/>
        </p:nvGrpSpPr>
        <p:grpSpPr>
          <a:xfrm>
            <a:off x="6282422" y="2788111"/>
            <a:ext cx="5805634" cy="2566314"/>
            <a:chOff x="6282422" y="2788111"/>
            <a:chExt cx="5805634" cy="2566314"/>
          </a:xfrm>
        </p:grpSpPr>
        <p:sp>
          <p:nvSpPr>
            <p:cNvPr id="41" name="Rounded Rectangle 40">
              <a:extLst>
                <a:ext uri="{FF2B5EF4-FFF2-40B4-BE49-F238E27FC236}">
                  <a16:creationId xmlns:a16="http://schemas.microsoft.com/office/drawing/2014/main" id="{20B1A35B-5C0C-558F-8F6E-A2698D7D0199}"/>
                </a:ext>
              </a:extLst>
            </p:cNvPr>
            <p:cNvSpPr/>
            <p:nvPr/>
          </p:nvSpPr>
          <p:spPr>
            <a:xfrm>
              <a:off x="6290655" y="3093857"/>
              <a:ext cx="5780995" cy="2181668"/>
            </a:xfrm>
            <a:prstGeom prst="roundRect">
              <a:avLst/>
            </a:prstGeom>
            <a:solidFill>
              <a:srgbClr val="FEB714">
                <a:alpha val="20079"/>
              </a:srgbClr>
            </a:solidFill>
            <a:ln w="12700">
              <a:solidFill>
                <a:srgbClr val="FEB7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grpSp>
          <p:nvGrpSpPr>
            <p:cNvPr id="34" name="Group 33">
              <a:extLst>
                <a:ext uri="{FF2B5EF4-FFF2-40B4-BE49-F238E27FC236}">
                  <a16:creationId xmlns:a16="http://schemas.microsoft.com/office/drawing/2014/main" id="{86641400-F3C1-E26E-5E9B-C97F92B6FF82}"/>
                </a:ext>
              </a:extLst>
            </p:cNvPr>
            <p:cNvGrpSpPr/>
            <p:nvPr/>
          </p:nvGrpSpPr>
          <p:grpSpPr>
            <a:xfrm>
              <a:off x="6282422" y="2788111"/>
              <a:ext cx="5805634" cy="2566314"/>
              <a:chOff x="6282422" y="2955955"/>
              <a:chExt cx="5805634" cy="2566314"/>
            </a:xfrm>
          </p:grpSpPr>
          <p:sp>
            <p:nvSpPr>
              <p:cNvPr id="28" name="TextBox 27">
                <a:extLst>
                  <a:ext uri="{FF2B5EF4-FFF2-40B4-BE49-F238E27FC236}">
                    <a16:creationId xmlns:a16="http://schemas.microsoft.com/office/drawing/2014/main" id="{864B81C5-87BF-84D2-9DCB-51352144B90F}"/>
                  </a:ext>
                </a:extLst>
              </p:cNvPr>
              <p:cNvSpPr txBox="1"/>
              <p:nvPr/>
            </p:nvSpPr>
            <p:spPr>
              <a:xfrm>
                <a:off x="6458671" y="3229336"/>
                <a:ext cx="5629385" cy="22929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fr-CA"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Des panels d’experts qui:</a:t>
                </a:r>
              </a:p>
              <a:p>
                <a:pPr marL="342900" indent="-342900" defTabSz="914400" hangingPunct="0">
                  <a:buFont typeface="+mj-lt"/>
                  <a:buAutoNum type="arabicParenR"/>
                  <a:defRPr/>
                </a:pPr>
                <a:r>
                  <a:rPr kumimoji="0" lang="fr-CA"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réunissent des personnes possédant la bonne combinaison de connaissances spécifiques à un problème, d'expertises en évaluation de données probantes et d'expériences vécues</a:t>
                </a:r>
              </a:p>
              <a:p>
                <a:pPr marL="342900" indent="-342900" defTabSz="914400" hangingPunct="0">
                  <a:buFont typeface="+mj-lt"/>
                  <a:buAutoNum type="arabicParenR"/>
                  <a:defRPr/>
                </a:pPr>
                <a:r>
                  <a:rPr kumimoji="0" lang="fr-CA"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suivent des processus rigoureux pour élaborer leurs recommandations (ex.: faire circuler à l'avance des résumés de données probantes et clarifier quelles données probantes et expériences sous-tendent les recommandations)</a:t>
                </a:r>
              </a:p>
              <a:p>
                <a:pPr marL="342900" indent="-342900" defTabSz="914400" hangingPunct="0">
                  <a:buFont typeface="+mj-lt"/>
                  <a:buAutoNum type="arabicParenR"/>
                  <a:defRPr/>
                </a:pPr>
                <a:r>
                  <a:rPr kumimoji="0" lang="fr-CA"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ajustent leurs recommandations au fur et à mesure que le contexte, les problèmes et les données probantes évoluent (dans le cas de panels d'experts « vivants »)</a:t>
                </a:r>
              </a:p>
            </p:txBody>
          </p:sp>
          <p:sp>
            <p:nvSpPr>
              <p:cNvPr id="3" name="TextBox 2">
                <a:extLst>
                  <a:ext uri="{FF2B5EF4-FFF2-40B4-BE49-F238E27FC236}">
                    <a16:creationId xmlns:a16="http://schemas.microsoft.com/office/drawing/2014/main" id="{1EC31DA4-80DF-CCF4-1C39-FF849DCBD5D6}"/>
                  </a:ext>
                </a:extLst>
              </p:cNvPr>
              <p:cNvSpPr txBox="1"/>
              <p:nvPr/>
            </p:nvSpPr>
            <p:spPr>
              <a:xfrm>
                <a:off x="6282422" y="2955955"/>
                <a:ext cx="4534769"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fr-CA" sz="1600" i="1" kern="0" dirty="0">
                    <a:solidFill>
                      <a:srgbClr val="254776"/>
                    </a:solidFill>
                    <a:latin typeface="Arial" panose="020B0604020202020204" pitchFamily="34" charset="0"/>
                    <a:cs typeface="Arial" panose="020B0604020202020204" pitchFamily="34" charset="0"/>
                    <a:sym typeface="Arial"/>
                  </a:rPr>
                  <a:t>Médaille d'or</a:t>
                </a:r>
                <a:endParaRPr kumimoji="0" lang="fr-CA" sz="1600" b="0" i="1"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grpSp>
      </p:grpSp>
      <p:pic>
        <p:nvPicPr>
          <p:cNvPr id="5" name="Picture 4">
            <a:extLst>
              <a:ext uri="{FF2B5EF4-FFF2-40B4-BE49-F238E27FC236}">
                <a16:creationId xmlns:a16="http://schemas.microsoft.com/office/drawing/2014/main" id="{5CBDE097-6E3F-7BE9-5B6B-484BF1B330FC}"/>
              </a:ext>
            </a:extLst>
          </p:cNvPr>
          <p:cNvPicPr>
            <a:picLocks noChangeAspect="1"/>
          </p:cNvPicPr>
          <p:nvPr/>
        </p:nvPicPr>
        <p:blipFill>
          <a:blip r:embed="rId5"/>
          <a:srcRect/>
          <a:stretch/>
        </p:blipFill>
        <p:spPr>
          <a:xfrm>
            <a:off x="466848" y="3979281"/>
            <a:ext cx="728208" cy="728208"/>
          </a:xfrm>
          <a:prstGeom prst="rect">
            <a:avLst/>
          </a:prstGeom>
        </p:spPr>
      </p:pic>
      <p:pic>
        <p:nvPicPr>
          <p:cNvPr id="6" name="Picture 5">
            <a:extLst>
              <a:ext uri="{FF2B5EF4-FFF2-40B4-BE49-F238E27FC236}">
                <a16:creationId xmlns:a16="http://schemas.microsoft.com/office/drawing/2014/main" id="{D4F5D6C3-CE8F-5483-AA9E-A1CC29A26319}"/>
              </a:ext>
            </a:extLst>
          </p:cNvPr>
          <p:cNvPicPr>
            <a:picLocks noChangeAspect="1"/>
          </p:cNvPicPr>
          <p:nvPr/>
        </p:nvPicPr>
        <p:blipFill>
          <a:blip r:embed="rId6"/>
          <a:srcRect/>
          <a:stretch/>
        </p:blipFill>
        <p:spPr>
          <a:xfrm>
            <a:off x="2862860" y="2709102"/>
            <a:ext cx="728208" cy="728208"/>
          </a:xfrm>
          <a:prstGeom prst="rect">
            <a:avLst/>
          </a:prstGeom>
        </p:spPr>
      </p:pic>
      <p:pic>
        <p:nvPicPr>
          <p:cNvPr id="7" name="Picture 6">
            <a:extLst>
              <a:ext uri="{FF2B5EF4-FFF2-40B4-BE49-F238E27FC236}">
                <a16:creationId xmlns:a16="http://schemas.microsoft.com/office/drawing/2014/main" id="{E9B264EE-51DF-0EE6-B33D-DAE34358979B}"/>
              </a:ext>
            </a:extLst>
          </p:cNvPr>
          <p:cNvPicPr>
            <a:picLocks noChangeAspect="1"/>
          </p:cNvPicPr>
          <p:nvPr/>
        </p:nvPicPr>
        <p:blipFill>
          <a:blip r:embed="rId7"/>
          <a:srcRect/>
          <a:stretch/>
        </p:blipFill>
        <p:spPr>
          <a:xfrm>
            <a:off x="2862860" y="4164422"/>
            <a:ext cx="728208" cy="728208"/>
          </a:xfrm>
          <a:prstGeom prst="rect">
            <a:avLst/>
          </a:prstGeom>
        </p:spPr>
      </p:pic>
      <p:pic>
        <p:nvPicPr>
          <p:cNvPr id="8" name="Picture 7">
            <a:extLst>
              <a:ext uri="{FF2B5EF4-FFF2-40B4-BE49-F238E27FC236}">
                <a16:creationId xmlns:a16="http://schemas.microsoft.com/office/drawing/2014/main" id="{42F1DC59-0962-BC0E-54FB-C007A0FD40F0}"/>
              </a:ext>
            </a:extLst>
          </p:cNvPr>
          <p:cNvPicPr>
            <a:picLocks noChangeAspect="1"/>
          </p:cNvPicPr>
          <p:nvPr/>
        </p:nvPicPr>
        <p:blipFill>
          <a:blip r:embed="rId8"/>
          <a:srcRect/>
          <a:stretch/>
        </p:blipFill>
        <p:spPr>
          <a:xfrm>
            <a:off x="2862860" y="3436762"/>
            <a:ext cx="728208" cy="728208"/>
          </a:xfrm>
          <a:prstGeom prst="rect">
            <a:avLst/>
          </a:prstGeom>
        </p:spPr>
      </p:pic>
      <p:pic>
        <p:nvPicPr>
          <p:cNvPr id="9" name="Picture 8">
            <a:extLst>
              <a:ext uri="{FF2B5EF4-FFF2-40B4-BE49-F238E27FC236}">
                <a16:creationId xmlns:a16="http://schemas.microsoft.com/office/drawing/2014/main" id="{44A89D6D-95E7-9E90-F0D9-30B98593EABD}"/>
              </a:ext>
            </a:extLst>
          </p:cNvPr>
          <p:cNvPicPr>
            <a:picLocks noChangeAspect="1"/>
          </p:cNvPicPr>
          <p:nvPr/>
        </p:nvPicPr>
        <p:blipFill>
          <a:blip r:embed="rId9"/>
          <a:srcRect/>
          <a:stretch/>
        </p:blipFill>
        <p:spPr>
          <a:xfrm>
            <a:off x="2862860" y="4892081"/>
            <a:ext cx="728208" cy="728208"/>
          </a:xfrm>
          <a:prstGeom prst="rect">
            <a:avLst/>
          </a:prstGeom>
        </p:spPr>
      </p:pic>
      <p:cxnSp>
        <p:nvCxnSpPr>
          <p:cNvPr id="10" name="Straight Connector 9">
            <a:extLst>
              <a:ext uri="{FF2B5EF4-FFF2-40B4-BE49-F238E27FC236}">
                <a16:creationId xmlns:a16="http://schemas.microsoft.com/office/drawing/2014/main" id="{2541ABBA-8A6A-79C1-8947-C4308216849C}"/>
              </a:ext>
            </a:extLst>
          </p:cNvPr>
          <p:cNvCxnSpPr>
            <a:cxnSpLocks/>
          </p:cNvCxnSpPr>
          <p:nvPr/>
        </p:nvCxnSpPr>
        <p:spPr>
          <a:xfrm>
            <a:off x="6117378" y="1319270"/>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pic>
        <p:nvPicPr>
          <p:cNvPr id="31" name="Picture 30" descr="Shape, rectangle&#10;&#10;Description automatically generated">
            <a:extLst>
              <a:ext uri="{FF2B5EF4-FFF2-40B4-BE49-F238E27FC236}">
                <a16:creationId xmlns:a16="http://schemas.microsoft.com/office/drawing/2014/main" id="{55C1CCC2-8598-9EE2-4FC9-A0A702FD3F29}"/>
              </a:ext>
            </a:extLst>
          </p:cNvPr>
          <p:cNvPicPr>
            <a:picLocks noChangeAspect="1"/>
          </p:cNvPicPr>
          <p:nvPr/>
        </p:nvPicPr>
        <p:blipFill>
          <a:blip r:embed="rId10">
            <a:alphaModFix amt="70000"/>
          </a:blip>
          <a:stretch>
            <a:fillRect/>
          </a:stretch>
        </p:blipFill>
        <p:spPr>
          <a:xfrm>
            <a:off x="9003126" y="1081329"/>
            <a:ext cx="3178761" cy="1431337"/>
          </a:xfrm>
          <a:prstGeom prst="rect">
            <a:avLst/>
          </a:prstGeom>
        </p:spPr>
      </p:pic>
      <p:sp>
        <p:nvSpPr>
          <p:cNvPr id="32" name="TextBox 31">
            <a:extLst>
              <a:ext uri="{FF2B5EF4-FFF2-40B4-BE49-F238E27FC236}">
                <a16:creationId xmlns:a16="http://schemas.microsoft.com/office/drawing/2014/main" id="{7A337425-7AC0-8704-08C3-A16B318E6F5B}"/>
              </a:ext>
            </a:extLst>
          </p:cNvPr>
          <p:cNvSpPr txBox="1"/>
          <p:nvPr/>
        </p:nvSpPr>
        <p:spPr>
          <a:xfrm>
            <a:off x="9117427" y="1290389"/>
            <a:ext cx="2954232" cy="738664"/>
          </a:xfrm>
          <a:prstGeom prst="rect">
            <a:avLst/>
          </a:prstGeom>
          <a:noFill/>
        </p:spPr>
        <p:txBody>
          <a:bodyPr wrap="square">
            <a:spAutoFit/>
          </a:bodyPr>
          <a:lstStyle/>
          <a:p>
            <a:pPr algn="ctr"/>
            <a:r>
              <a:rPr lang="fr-CA" sz="1050" dirty="0">
                <a:solidFill>
                  <a:srgbClr val="254776"/>
                </a:solidFill>
              </a:rPr>
              <a:t>Si l'Australie peut viser l'or avec ses lignes directrices nationales en santé, pourquoi ne pouvons-nous pas le faire dans notre pays et dans d'autres secteurs ?</a:t>
            </a:r>
          </a:p>
        </p:txBody>
      </p:sp>
      <p:sp>
        <p:nvSpPr>
          <p:cNvPr id="12" name="Title 14">
            <a:extLst>
              <a:ext uri="{FF2B5EF4-FFF2-40B4-BE49-F238E27FC236}">
                <a16:creationId xmlns:a16="http://schemas.microsoft.com/office/drawing/2014/main" id="{076FAD52-B9E0-44EC-AE3C-7EF8D7681E18}"/>
              </a:ext>
            </a:extLst>
          </p:cNvPr>
          <p:cNvSpPr txBox="1">
            <a:spLocks/>
          </p:cNvSpPr>
          <p:nvPr/>
        </p:nvSpPr>
        <p:spPr>
          <a:xfrm>
            <a:off x="102870" y="359786"/>
            <a:ext cx="9107139" cy="772930"/>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0</a:t>
            </a:r>
            <a:r>
              <a:rPr kumimoji="0" lang="en-CA" sz="2400"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.4</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Utiliser</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les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meilleures</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données</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probantes</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(par rapport </a:t>
            </a:r>
            <a:r>
              <a:rPr lang="en-CA" kern="0" dirty="0">
                <a:solidFill>
                  <a:srgbClr val="234776"/>
                </a:solidFill>
                <a:latin typeface="Arial"/>
                <a:cs typeface="Arial" panose="020B0604020202020204" pitchFamily="34" charset="0"/>
                <a:sym typeface="Arial"/>
              </a:rPr>
              <a:t>aux</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autres</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choses qui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attirent</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beaucoup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d'attention</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maintenant</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et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l'exemple</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des panels </a:t>
            </a:r>
            <a:r>
              <a:rPr kumimoji="0" lang="en-CA" sz="2400" i="0" u="none" strike="noStrike" kern="0" cap="none" spc="0" normalizeH="0" baseline="0" noProof="0" dirty="0" err="1">
                <a:ln>
                  <a:noFill/>
                </a:ln>
                <a:solidFill>
                  <a:srgbClr val="234776"/>
                </a:solidFill>
                <a:effectLst/>
                <a:uLnTx/>
                <a:uFillTx/>
                <a:latin typeface="Arial"/>
                <a:cs typeface="Arial" panose="020B0604020202020204" pitchFamily="34" charset="0"/>
                <a:sym typeface="Arial"/>
              </a:rPr>
              <a:t>d'experts</a:t>
            </a:r>
            <a:b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br>
            <a:br>
              <a:rPr lang="en-CA" sz="1000" dirty="0">
                <a:solidFill>
                  <a:srgbClr val="0F447C"/>
                </a:solidFill>
                <a:latin typeface="Arial" panose="020B0604020202020204" pitchFamily="34" charset="0"/>
                <a:cs typeface="Arial" panose="020B0604020202020204" pitchFamily="34" charset="0"/>
              </a:rPr>
            </a:br>
            <a:endParaRPr lang="en-US" sz="10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18395758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40437</TotalTime>
  <Words>1319</Words>
  <Application>Microsoft Macintosh PowerPoint</Application>
  <PresentationFormat>Widescreen</PresentationFormat>
  <Paragraphs>140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Courier New</vt:lpstr>
      <vt:lpstr>Helvetica</vt:lpstr>
      <vt:lpstr>McMaster Brighter World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353</cp:revision>
  <cp:lastPrinted>2017-06-06T20:04:49Z</cp:lastPrinted>
  <dcterms:created xsi:type="dcterms:W3CDTF">2017-04-21T15:41:45Z</dcterms:created>
  <dcterms:modified xsi:type="dcterms:W3CDTF">2023-02-16T18:52:25Z</dcterms:modified>
</cp:coreProperties>
</file>