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
  </p:notesMasterIdLst>
  <p:handoutMasterIdLst>
    <p:handoutMasterId r:id="rId5"/>
  </p:handoutMasterIdLst>
  <p:sldIdLst>
    <p:sldId id="1121" r:id="rId2"/>
    <p:sldId id="1123" r:id="rId3"/>
  </p:sldIdLst>
  <p:sldSz cx="12192000" cy="6858000"/>
  <p:notesSz cx="6858000" cy="9144000"/>
  <p:custDataLst>
    <p:tags r:id="rId6"/>
  </p:custDataLst>
  <p:defaultTex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4" userDrawn="1">
          <p15:clr>
            <a:srgbClr val="A4A3A4"/>
          </p15:clr>
        </p15:guide>
        <p15:guide id="2" pos="388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宋旭萍" initials="SXP" lastIdx="6" clrIdx="0"/>
  <p:cmAuthor id="2" name="Xuan Yu" initials="XY" lastIdx="6" clrIdx="1"/>
  <p:cmAuthor id="3" name="Qi" initials="QW" lastIdx="12" clrIdx="2"/>
  <p:cmAuthor id="4" name="The city of momery" initials="T"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B5BED1"/>
    <a:srgbClr val="FFFFFF"/>
    <a:srgbClr val="8DD2E5"/>
    <a:srgbClr val="99CC66"/>
    <a:srgbClr val="CC76A6"/>
    <a:srgbClr val="FEB714"/>
    <a:srgbClr val="FFC057"/>
    <a:srgbClr val="6AA855"/>
    <a:srgbClr val="6FC0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88980" autoAdjust="0"/>
  </p:normalViewPr>
  <p:slideViewPr>
    <p:cSldViewPr snapToGrid="0" snapToObjects="1" showGuides="1">
      <p:cViewPr varScale="1">
        <p:scale>
          <a:sx n="113" d="100"/>
          <a:sy n="113" d="100"/>
        </p:scale>
        <p:origin x="1544" y="184"/>
      </p:cViewPr>
      <p:guideLst>
        <p:guide orient="horz" pos="2254"/>
        <p:guide pos="3882"/>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2023/4/3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E9F3A7FF-300E-B84F-A2D0-CDCDE713DCB9}" type="datetimeFigureOut">
              <a:rPr lang="en-US" smtClean="0"/>
              <a:t>4/3/23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7C11621C-3EA7-C342-A130-13C6D43C8C0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1219200" rtl="0" eaLnBrk="1" latinLnBrk="0" hangingPunct="1">
      <a:defRPr sz="1600" b="0" i="0" kern="1200">
        <a:solidFill>
          <a:schemeClr val="tx1"/>
        </a:solidFill>
        <a:latin typeface="Arial" panose="020B0604020202020204" pitchFamily="34" charset="0"/>
        <a:ea typeface="+mn-ea"/>
        <a:cs typeface="+mn-cs"/>
      </a:defRPr>
    </a:lvl1pPr>
    <a:lvl2pPr marL="609600" algn="l" defTabSz="1219200" rtl="0" eaLnBrk="1" latinLnBrk="0" hangingPunct="1">
      <a:defRPr sz="1600" b="0" i="0" kern="1200">
        <a:solidFill>
          <a:schemeClr val="tx1"/>
        </a:solidFill>
        <a:latin typeface="Arial" panose="020B0604020202020204" pitchFamily="34" charset="0"/>
        <a:ea typeface="+mn-ea"/>
        <a:cs typeface="+mn-cs"/>
      </a:defRPr>
    </a:lvl2pPr>
    <a:lvl3pPr marL="1219200" algn="l" defTabSz="1219200" rtl="0" eaLnBrk="1" latinLnBrk="0" hangingPunct="1">
      <a:defRPr sz="1600" b="0" i="0" kern="1200">
        <a:solidFill>
          <a:schemeClr val="tx1"/>
        </a:solidFill>
        <a:latin typeface="Arial" panose="020B0604020202020204" pitchFamily="34" charset="0"/>
        <a:ea typeface="+mn-ea"/>
        <a:cs typeface="+mn-cs"/>
      </a:defRPr>
    </a:lvl3pPr>
    <a:lvl4pPr marL="1828800" algn="l" defTabSz="1219200" rtl="0" eaLnBrk="1" latinLnBrk="0" hangingPunct="1">
      <a:defRPr sz="1600" b="0" i="0" kern="1200">
        <a:solidFill>
          <a:schemeClr val="tx1"/>
        </a:solidFill>
        <a:latin typeface="Arial" panose="020B0604020202020204" pitchFamily="34" charset="0"/>
        <a:ea typeface="+mn-ea"/>
        <a:cs typeface="+mn-cs"/>
      </a:defRPr>
    </a:lvl4pPr>
    <a:lvl5pPr marL="2438400" algn="l" defTabSz="1219200" rtl="0" eaLnBrk="1" latinLnBrk="0" hangingPunct="1">
      <a:defRPr sz="1600" b="0" i="0" kern="1200">
        <a:solidFill>
          <a:schemeClr val="tx1"/>
        </a:solidFill>
        <a:latin typeface="Arial" panose="020B0604020202020204" pitchFamily="34"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5">
                <a:solidFill>
                  <a:srgbClr val="464F55"/>
                </a:solidFill>
              </a:defRPr>
            </a:lvl1pPr>
            <a:lvl2pPr marL="457200" indent="0">
              <a:buNone/>
              <a:defRPr sz="1465"/>
            </a:lvl2pPr>
            <a:lvl3pPr marL="914400" indent="0">
              <a:buNone/>
              <a:defRPr sz="1465"/>
            </a:lvl3pPr>
            <a:lvl4pPr marL="1371600" indent="0">
              <a:buNone/>
              <a:defRPr sz="1465"/>
            </a:lvl4pPr>
            <a:lvl5pPr marL="1828800" indent="0">
              <a:buNone/>
              <a:defRPr sz="1465"/>
            </a:lvl5pPr>
          </a:lstStyle>
          <a:p>
            <a:pPr lvl="0"/>
            <a:r>
              <a:rPr lang="en-US" dirty="0"/>
              <a:t>Meeting or Audience Date</a:t>
            </a:r>
          </a:p>
        </p:txBody>
      </p:sp>
      <p:sp>
        <p:nvSpPr>
          <p:cNvPr id="8"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blur, blurry&#10;&#10;Description automatically generated"/>
          <p:cNvPicPr>
            <a:picLocks noChangeAspect="1"/>
          </p:cNvPicPr>
          <p:nvPr userDrawn="1"/>
        </p:nvPicPr>
        <p:blipFill rotWithShape="1">
          <a:blip r:embed="rId3">
            <a:alphaModFix amt="10000"/>
          </a:blip>
          <a:srcRect l="9741" t="6894" r="7309" b="29427"/>
          <a:stretch>
            <a:fillRect/>
          </a:stretch>
        </p:blipFill>
        <p:spPr>
          <a:xfrm>
            <a:off x="0" y="0"/>
            <a:ext cx="12192000" cy="6250905"/>
          </a:xfrm>
          <a:prstGeom prst="rect">
            <a:avLst/>
          </a:prstGeom>
        </p:spPr>
      </p:pic>
      <p:pic>
        <p:nvPicPr>
          <p:cNvPr id="9" name="Picture 8" descr="A picture containing text, sign&#10;&#10;Description automatically generated"/>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11"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6" name="Picture 15"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@evidencecomm</a:t>
            </a:r>
          </a:p>
        </p:txBody>
      </p:sp>
      <p:pic>
        <p:nvPicPr>
          <p:cNvPr id="25" name="Picture 24"/>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a:solidFill>
                  <a:srgbClr val="464F55"/>
                </a:solidFill>
              </a:rPr>
              <a:t> © McMaster Health Forum on behalf McMaster University</a:t>
            </a:r>
          </a:p>
          <a:p>
            <a:pPr algn="r">
              <a:spcAft>
                <a:spcPts val="200"/>
              </a:spcAft>
            </a:pPr>
            <a:r>
              <a:rPr lang="en-CA" sz="800" i="1">
                <a:solidFill>
                  <a:srgbClr val="464F55"/>
                </a:solidFill>
              </a:rPr>
              <a:t>Share freely, give credit, adapt with permission. This work is licensed under</a:t>
            </a:r>
          </a:p>
          <a:p>
            <a:pPr algn="r">
              <a:spcAft>
                <a:spcPts val="200"/>
              </a:spcAft>
            </a:pPr>
            <a:r>
              <a:rPr lang="en-CA" sz="800" i="1">
                <a:solidFill>
                  <a:srgbClr val="464F55"/>
                </a:solidFill>
              </a:rPr>
              <a:t>a Creative Commons Attribution-NoDerivatives 4.0 International License.</a:t>
            </a:r>
          </a:p>
        </p:txBody>
      </p:sp>
      <p:sp>
        <p:nvSpPr>
          <p:cNvPr id="17"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cxnSp>
        <p:nvCxnSpPr>
          <p:cNvPr id="10" name="Straight Connector 9"/>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p:txStyles>
    <p:title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p:titleStyle>
    <p:bodyStyle>
      <a:lvl1pPr marL="285750" indent="-285750" algn="l" defTabSz="457200"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panose="020B0604020202020204" pitchFamily="34" charset="0"/>
          <a:ea typeface="+mn-ea"/>
          <a:cs typeface="+mn-cs"/>
        </a:defRPr>
      </a:lvl1pPr>
      <a:lvl2pPr marL="647065" indent="-285750" algn="l" defTabSz="457200"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2pPr>
      <a:lvl3pPr marL="902970"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a:buChar char="•"/>
        <a:defRPr sz="1800" b="0" i="0" kern="1200">
          <a:solidFill>
            <a:schemeClr val="tx1"/>
          </a:solidFill>
          <a:latin typeface="Arial" panose="020B0604020202020204" pitchFamily="34" charset="0"/>
          <a:ea typeface="+mn-ea"/>
          <a:cs typeface="+mn-cs"/>
        </a:defRPr>
      </a:lvl3pPr>
      <a:lvl4pPr marL="1168400" indent="-228600" algn="l" defTabSz="457200"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4pPr>
      <a:lvl5pPr marL="1433195"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4"/>
          <a:srcRect/>
          <a:stretch>
            <a:fillRect/>
          </a:stretch>
        </p:blipFill>
        <p:spPr>
          <a:xfrm>
            <a:off x="318654" y="1896710"/>
            <a:ext cx="9292485" cy="1932625"/>
          </a:xfrm>
          <a:prstGeom prst="rect">
            <a:avLst/>
          </a:prstGeom>
        </p:spPr>
      </p:pic>
      <p:pic>
        <p:nvPicPr>
          <p:cNvPr id="9" name="Picture 8"/>
          <p:cNvPicPr>
            <a:picLocks noChangeAspect="1"/>
          </p:cNvPicPr>
          <p:nvPr/>
        </p:nvPicPr>
        <p:blipFill>
          <a:blip r:embed="rId5"/>
          <a:srcRect/>
          <a:stretch>
            <a:fillRect/>
          </a:stretch>
        </p:blipFill>
        <p:spPr>
          <a:xfrm>
            <a:off x="318654" y="3862208"/>
            <a:ext cx="9129130" cy="2256248"/>
          </a:xfrm>
          <a:prstGeom prst="rect">
            <a:avLst/>
          </a:prstGeom>
        </p:spPr>
      </p:pic>
      <p:sp>
        <p:nvSpPr>
          <p:cNvPr id="2" name="Rectangle 1"/>
          <p:cNvSpPr/>
          <p:nvPr/>
        </p:nvSpPr>
        <p:spPr>
          <a:xfrm rot="16200000">
            <a:off x="5268903" y="1329610"/>
            <a:ext cx="4261570" cy="5316121"/>
          </a:xfrm>
          <a:prstGeom prst="rect">
            <a:avLst/>
          </a:prstGeom>
          <a:gradFill>
            <a:gsLst>
              <a:gs pos="0">
                <a:schemeClr val="accent1">
                  <a:tint val="100000"/>
                  <a:shade val="100000"/>
                  <a:satMod val="130000"/>
                </a:schemeClr>
              </a:gs>
              <a:gs pos="100000">
                <a:schemeClr val="bg1">
                  <a:alpha val="0"/>
                </a:schemeClr>
              </a:gs>
              <a:gs pos="0">
                <a:schemeClr val="bg1"/>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354981" y="1416759"/>
            <a:ext cx="11955695" cy="337185"/>
          </a:xfrm>
          <a:prstGeom prst="rect">
            <a:avLst/>
          </a:prstGeom>
          <a:noFill/>
        </p:spPr>
        <p:txBody>
          <a:bodyPr wrap="square">
            <a:spAutoFit/>
          </a:bodyPr>
          <a:lstStyle/>
          <a:p>
            <a:pPr marL="177800" lvl="0" algn="l">
              <a:defRPr/>
            </a:pPr>
            <a:r>
              <a:rPr lang="en-CA" sz="1600">
                <a:solidFill>
                  <a:srgbClr val="254776"/>
                </a:solidFill>
                <a:latin typeface="Arial" panose="020B0604020202020204" pitchFamily="34" charset="0"/>
                <a:cs typeface="Arial" panose="020B0604020202020204" pitchFamily="34" charset="0"/>
              </a:rPr>
              <a:t>全球证据委员会24条建议中的20条建议可归纳为三个实施重点</a:t>
            </a:r>
          </a:p>
        </p:txBody>
      </p:sp>
      <p:sp>
        <p:nvSpPr>
          <p:cNvPr id="11" name="TextBox 10"/>
          <p:cNvSpPr txBox="1"/>
          <p:nvPr/>
        </p:nvSpPr>
        <p:spPr>
          <a:xfrm>
            <a:off x="2233138" y="2055095"/>
            <a:ext cx="9324055" cy="3784600"/>
          </a:xfrm>
          <a:prstGeom prst="rect">
            <a:avLst/>
          </a:prstGeom>
          <a:noFill/>
        </p:spPr>
        <p:txBody>
          <a:bodyPr wrap="square">
            <a:spAutoFit/>
          </a:bodyPr>
          <a:lstStyle/>
          <a:p>
            <a:pPr marL="177800">
              <a:defRPr/>
            </a:pPr>
            <a:r>
              <a:rPr lang="en-CA" sz="1200" b="1" dirty="0" err="1">
                <a:solidFill>
                  <a:srgbClr val="254776"/>
                </a:solidFill>
                <a:latin typeface="Arial" panose="020B0604020202020204" pitchFamily="34" charset="0"/>
                <a:cs typeface="Arial" panose="020B0604020202020204" pitchFamily="34" charset="0"/>
              </a:rPr>
              <a:t>政府政策制定者</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四条建议呼吁建立符合目的的国家证据支持系统</a:t>
            </a:r>
            <a:r>
              <a:rPr lang="en-CA" sz="1200" dirty="0">
                <a:solidFill>
                  <a:srgbClr val="254776"/>
                </a:solidFill>
                <a:latin typeface="Arial" panose="020B0604020202020204" pitchFamily="34" charset="0"/>
                <a:cs typeface="Arial" panose="020B0604020202020204" pitchFamily="34" charset="0"/>
              </a:rPr>
              <a:t>[5]、</a:t>
            </a:r>
            <a:r>
              <a:rPr lang="en-CA" sz="1200" dirty="0" err="1">
                <a:solidFill>
                  <a:srgbClr val="254776"/>
                </a:solidFill>
                <a:latin typeface="Arial" panose="020B0604020202020204" pitchFamily="34" charset="0"/>
                <a:cs typeface="Arial" panose="020B0604020202020204" pitchFamily="34" charset="0"/>
              </a:rPr>
              <a:t>证据支持人员和伙伴关系</a:t>
            </a:r>
            <a:r>
              <a:rPr lang="en-CA" sz="1200" dirty="0">
                <a:solidFill>
                  <a:srgbClr val="254776"/>
                </a:solidFill>
                <a:latin typeface="Arial" panose="020B0604020202020204" pitchFamily="34" charset="0"/>
                <a:cs typeface="Arial" panose="020B0604020202020204" pitchFamily="34" charset="0"/>
              </a:rPr>
              <a:t>[6]、</a:t>
            </a:r>
            <a:r>
              <a:rPr lang="en-CA" sz="1200" dirty="0" err="1">
                <a:solidFill>
                  <a:srgbClr val="254776"/>
                </a:solidFill>
                <a:latin typeface="Arial" panose="020B0604020202020204" pitchFamily="34" charset="0"/>
                <a:cs typeface="Arial" panose="020B0604020202020204" pitchFamily="34" charset="0"/>
              </a:rPr>
              <a:t>科学顾问</a:t>
            </a:r>
            <a:r>
              <a:rPr lang="en-CA" sz="1200" dirty="0">
                <a:solidFill>
                  <a:srgbClr val="254776"/>
                </a:solidFill>
                <a:latin typeface="Arial" panose="020B0604020202020204" pitchFamily="34" charset="0"/>
                <a:cs typeface="Arial" panose="020B0604020202020204" pitchFamily="34" charset="0"/>
              </a:rPr>
              <a:t>[7]</a:t>
            </a:r>
            <a:r>
              <a:rPr lang="en-CA" sz="1200" dirty="0" err="1">
                <a:solidFill>
                  <a:srgbClr val="254776"/>
                </a:solidFill>
                <a:latin typeface="Arial" panose="020B0604020202020204" pitchFamily="34" charset="0"/>
                <a:cs typeface="Arial" panose="020B0604020202020204" pitchFamily="34" charset="0"/>
              </a:rPr>
              <a:t>和咨询机构</a:t>
            </a:r>
            <a:r>
              <a:rPr lang="en-CA" sz="1200" dirty="0">
                <a:solidFill>
                  <a:srgbClr val="254776"/>
                </a:solidFill>
                <a:latin typeface="Arial" panose="020B0604020202020204" pitchFamily="34" charset="0"/>
                <a:cs typeface="Arial" panose="020B0604020202020204" pitchFamily="34" charset="0"/>
              </a:rPr>
              <a:t>[8]</a:t>
            </a:r>
          </a:p>
          <a:p>
            <a:pPr marL="177800">
              <a:defRPr/>
            </a:pPr>
            <a:endParaRPr lang="en-CA" sz="1200" dirty="0">
              <a:solidFill>
                <a:srgbClr val="254776"/>
              </a:solidFill>
              <a:latin typeface="Arial" panose="020B0604020202020204" pitchFamily="34" charset="0"/>
              <a:cs typeface="Arial" panose="020B0604020202020204" pitchFamily="34" charset="0"/>
            </a:endParaRPr>
          </a:p>
          <a:p>
            <a:pPr marL="177800">
              <a:defRPr/>
            </a:pPr>
            <a:r>
              <a:rPr lang="en-CA" sz="1200" b="1" dirty="0" err="1">
                <a:solidFill>
                  <a:srgbClr val="254776"/>
                </a:solidFill>
                <a:latin typeface="Arial" panose="020B0604020202020204" pitchFamily="34" charset="0"/>
                <a:cs typeface="Arial" panose="020B0604020202020204" pitchFamily="34" charset="0"/>
              </a:rPr>
              <a:t>组织领导者、专业人士和公民</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一条建议呼吁每个重要的组织协会、专业机构和以影响力为导向的民间社会团体对其国家证据支持系统做出有意义的贡献</a:t>
            </a:r>
            <a:r>
              <a:rPr lang="en-CA" sz="1200" dirty="0">
                <a:solidFill>
                  <a:srgbClr val="254776"/>
                </a:solidFill>
                <a:latin typeface="Arial" panose="020B0604020202020204" pitchFamily="34" charset="0"/>
                <a:cs typeface="Arial" panose="020B0604020202020204" pitchFamily="34" charset="0"/>
              </a:rPr>
              <a:t>[12]</a:t>
            </a:r>
          </a:p>
          <a:p>
            <a:pPr marL="177800">
              <a:defRPr/>
            </a:pPr>
            <a:endParaRPr lang="en-CA" altLang="zh-CN" sz="800" dirty="0">
              <a:effectLst/>
              <a:latin typeface="Garamond" panose="02020404030301010803" pitchFamily="18" charset="0"/>
              <a:ea typeface="Garamond" panose="02020404030301010803" pitchFamily="18" charset="0"/>
              <a:cs typeface="Garamond" panose="02020404030301010803" pitchFamily="18" charset="0"/>
            </a:endParaRPr>
          </a:p>
          <a:p>
            <a:pPr marL="177800">
              <a:defRPr/>
            </a:pPr>
            <a:r>
              <a:rPr lang="en-CA" sz="1200" b="1" dirty="0" err="1">
                <a:solidFill>
                  <a:srgbClr val="254776"/>
                </a:solidFill>
                <a:latin typeface="Arial" panose="020B0604020202020204" pitchFamily="34" charset="0"/>
                <a:cs typeface="Arial" panose="020B0604020202020204" pitchFamily="34" charset="0"/>
              </a:rPr>
              <a:t>证据中介</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一条建议呼吁专门的证据中介机构</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为决策者提供最佳证据</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为证据生产者提供洞察力和机会</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使证据产生影响力</a:t>
            </a:r>
            <a:r>
              <a:rPr lang="en-CA" sz="1200" dirty="0">
                <a:solidFill>
                  <a:srgbClr val="254776"/>
                </a:solidFill>
                <a:latin typeface="Arial" panose="020B0604020202020204" pitchFamily="34" charset="0"/>
                <a:cs typeface="Arial" panose="020B0604020202020204" pitchFamily="34" charset="0"/>
              </a:rPr>
              <a:t>[14]</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另一条建议呼吁对最佳证据与所提问题相匹配做出及时和积极的响应</a:t>
            </a:r>
            <a:r>
              <a:rPr lang="en-CA" sz="1200" dirty="0">
                <a:solidFill>
                  <a:srgbClr val="254776"/>
                </a:solidFill>
                <a:latin typeface="Arial" panose="020B0604020202020204" pitchFamily="34" charset="0"/>
                <a:cs typeface="Arial" panose="020B0604020202020204" pitchFamily="34" charset="0"/>
              </a:rPr>
              <a:t>[16]</a:t>
            </a:r>
          </a:p>
          <a:p>
            <a:pPr marL="177800">
              <a:defRPr/>
            </a:pPr>
            <a:endParaRPr lang="en-CA" sz="1200" dirty="0">
              <a:solidFill>
                <a:srgbClr val="254776"/>
              </a:solidFill>
              <a:latin typeface="+mn-ea"/>
              <a:cs typeface="Arial" panose="020B0604020202020204" pitchFamily="34" charset="0"/>
            </a:endParaRPr>
          </a:p>
          <a:p>
            <a:pPr marL="177800">
              <a:defRPr/>
            </a:pPr>
            <a:endParaRPr lang="en-CA" sz="1200" dirty="0">
              <a:solidFill>
                <a:srgbClr val="254776"/>
              </a:solidFill>
              <a:latin typeface="+mn-ea"/>
              <a:cs typeface="Arial" panose="020B0604020202020204" pitchFamily="34" charset="0"/>
            </a:endParaRPr>
          </a:p>
          <a:p>
            <a:pPr marL="177800">
              <a:defRPr/>
            </a:pPr>
            <a:endParaRPr lang="en-CA" sz="1200" dirty="0">
              <a:solidFill>
                <a:srgbClr val="254776"/>
              </a:solidFill>
              <a:latin typeface="+mn-ea"/>
              <a:cs typeface="Arial" panose="020B0604020202020204" pitchFamily="34" charset="0"/>
            </a:endParaRPr>
          </a:p>
          <a:p>
            <a:pPr marL="177800">
              <a:defRPr/>
            </a:pPr>
            <a:endParaRPr lang="en-CA" sz="1200" dirty="0">
              <a:solidFill>
                <a:srgbClr val="254776"/>
              </a:solidFill>
              <a:latin typeface="+mn-ea"/>
              <a:cs typeface="Arial" panose="020B0604020202020204" pitchFamily="34" charset="0"/>
            </a:endParaRPr>
          </a:p>
          <a:p>
            <a:pPr marL="177800">
              <a:defRPr/>
            </a:pPr>
            <a:endParaRPr lang="en-CA" sz="1200" dirty="0">
              <a:solidFill>
                <a:srgbClr val="254776"/>
              </a:solidFill>
              <a:latin typeface="+mn-ea"/>
              <a:cs typeface="Arial" panose="020B0604020202020204" pitchFamily="34" charset="0"/>
            </a:endParaRPr>
          </a:p>
          <a:p>
            <a:pPr marL="177800">
              <a:defRPr/>
            </a:pPr>
            <a:endParaRPr lang="en-CA" sz="1200" dirty="0">
              <a:solidFill>
                <a:srgbClr val="254776"/>
              </a:solidFill>
              <a:latin typeface="+mn-ea"/>
              <a:cs typeface="Arial" panose="020B0604020202020204" pitchFamily="34" charset="0"/>
            </a:endParaRPr>
          </a:p>
          <a:p>
            <a:pPr marL="177800">
              <a:defRPr/>
            </a:pPr>
            <a:r>
              <a:rPr lang="en-CA" sz="1200" b="1" dirty="0" err="1">
                <a:solidFill>
                  <a:srgbClr val="254776"/>
                </a:solidFill>
                <a:latin typeface="Arial" panose="020B0604020202020204" pitchFamily="34" charset="0"/>
                <a:cs typeface="Arial" panose="020B0604020202020204" pitchFamily="34" charset="0"/>
              </a:rPr>
              <a:t>政府政策制定者</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一条建议呼吁建立更多样化的证据库</a:t>
            </a:r>
            <a:r>
              <a:rPr lang="en-CA" sz="1200" dirty="0">
                <a:solidFill>
                  <a:srgbClr val="254776"/>
                </a:solidFill>
                <a:latin typeface="Arial" panose="020B0604020202020204" pitchFamily="34" charset="0"/>
                <a:cs typeface="Arial" panose="020B0604020202020204" pitchFamily="34" charset="0"/>
              </a:rPr>
              <a:t>[9]</a:t>
            </a:r>
          </a:p>
          <a:p>
            <a:pPr marL="177800">
              <a:defRPr/>
            </a:pPr>
            <a:endParaRPr lang="en-CA" sz="800" dirty="0">
              <a:solidFill>
                <a:srgbClr val="254776"/>
              </a:solidFill>
              <a:latin typeface="+mn-ea"/>
              <a:cs typeface="Arial" panose="020B0604020202020204" pitchFamily="34" charset="0"/>
            </a:endParaRPr>
          </a:p>
          <a:p>
            <a:pPr marL="177800">
              <a:defRPr/>
            </a:pPr>
            <a:r>
              <a:rPr lang="en-CA" sz="1200" b="1" dirty="0" err="1">
                <a:solidFill>
                  <a:srgbClr val="254776"/>
                </a:solidFill>
                <a:latin typeface="Arial" panose="020B0604020202020204" pitchFamily="34" charset="0"/>
                <a:cs typeface="Arial" panose="020B0604020202020204" pitchFamily="34" charset="0"/>
              </a:rPr>
              <a:t>以影响力为导向的证据生产者</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五条建议呼吁他们</a:t>
            </a:r>
            <a:r>
              <a:rPr lang="zh-CN" altLang="en-US" sz="1200" dirty="0">
                <a:solidFill>
                  <a:srgbClr val="254776"/>
                </a:solidFill>
                <a:latin typeface="Arial" panose="020B0604020202020204" pitchFamily="34" charset="0"/>
                <a:cs typeface="Arial" panose="020B0604020202020204" pitchFamily="34" charset="0"/>
              </a:rPr>
              <a:t>：</a:t>
            </a:r>
            <a:r>
              <a:rPr lang="en-CA" sz="1200" dirty="0">
                <a:solidFill>
                  <a:srgbClr val="254776"/>
                </a:solidFill>
                <a:latin typeface="Arial" panose="020B0604020202020204" pitchFamily="34" charset="0"/>
                <a:cs typeface="Arial" panose="020B0604020202020204" pitchFamily="34" charset="0"/>
              </a:rPr>
              <a:t>1）填补空白并遵守标准[17]</a:t>
            </a:r>
            <a:r>
              <a:rPr lang="zh-CN" altLang="en-US" sz="1200" dirty="0">
                <a:solidFill>
                  <a:srgbClr val="254776"/>
                </a:solidFill>
                <a:latin typeface="Arial" panose="020B0604020202020204" pitchFamily="34" charset="0"/>
                <a:cs typeface="Arial" panose="020B0604020202020204" pitchFamily="34" charset="0"/>
              </a:rPr>
              <a:t>；</a:t>
            </a:r>
            <a:r>
              <a:rPr lang="en-CA" sz="1200" dirty="0">
                <a:solidFill>
                  <a:srgbClr val="254776"/>
                </a:solidFill>
                <a:latin typeface="Arial" panose="020B0604020202020204" pitchFamily="34" charset="0"/>
                <a:cs typeface="Arial" panose="020B0604020202020204" pitchFamily="34" charset="0"/>
              </a:rPr>
              <a:t>2）响应、借鉴或与他人合作[18]</a:t>
            </a:r>
            <a:r>
              <a:rPr lang="zh-CN" altLang="en-US" sz="1200" dirty="0">
                <a:solidFill>
                  <a:srgbClr val="254776"/>
                </a:solidFill>
                <a:latin typeface="Arial" panose="020B0604020202020204" pitchFamily="34" charset="0"/>
                <a:cs typeface="Arial" panose="020B0604020202020204" pitchFamily="34" charset="0"/>
              </a:rPr>
              <a:t>；</a:t>
            </a:r>
            <a:r>
              <a:rPr lang="en-CA" sz="1200" dirty="0">
                <a:solidFill>
                  <a:srgbClr val="254776"/>
                </a:solidFill>
                <a:latin typeface="Arial" panose="020B0604020202020204" pitchFamily="34" charset="0"/>
                <a:cs typeface="Arial" panose="020B0604020202020204" pitchFamily="34" charset="0"/>
              </a:rPr>
              <a:t>3）向其他部门的证据工作组学习[19]</a:t>
            </a:r>
            <a:r>
              <a:rPr lang="zh-CN" altLang="en-US" sz="1200" dirty="0">
                <a:solidFill>
                  <a:srgbClr val="254776"/>
                </a:solidFill>
                <a:latin typeface="Arial" panose="020B0604020202020204" pitchFamily="34" charset="0"/>
                <a:cs typeface="Arial" panose="020B0604020202020204" pitchFamily="34" charset="0"/>
              </a:rPr>
              <a:t>；</a:t>
            </a:r>
            <a:r>
              <a:rPr lang="en-CA" sz="1200" dirty="0">
                <a:solidFill>
                  <a:srgbClr val="254776"/>
                </a:solidFill>
                <a:latin typeface="Arial" panose="020B0604020202020204" pitchFamily="34" charset="0"/>
                <a:cs typeface="Arial" panose="020B0604020202020204" pitchFamily="34" charset="0"/>
              </a:rPr>
              <a:t>4）为全球突发事件做好准备[20]</a:t>
            </a:r>
            <a:r>
              <a:rPr lang="zh-CN" altLang="en-US" sz="1200" dirty="0">
                <a:solidFill>
                  <a:srgbClr val="254776"/>
                </a:solidFill>
                <a:latin typeface="Arial" panose="020B0604020202020204" pitchFamily="34" charset="0"/>
                <a:cs typeface="Arial" panose="020B0604020202020204" pitchFamily="34" charset="0"/>
              </a:rPr>
              <a:t>；</a:t>
            </a:r>
            <a:r>
              <a:rPr lang="en-CA" sz="1200" dirty="0">
                <a:solidFill>
                  <a:srgbClr val="254776"/>
                </a:solidFill>
                <a:latin typeface="Arial" panose="020B0604020202020204" pitchFamily="34" charset="0"/>
                <a:cs typeface="Arial" panose="020B0604020202020204" pitchFamily="34" charset="0"/>
              </a:rPr>
              <a:t>以及5）使证据易于理解[21]</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第六条建议呼吁学术机构激励教职员工为其国家证据支持系统和与证据相关的全球公共产品做出贡献</a:t>
            </a:r>
            <a:r>
              <a:rPr lang="en-CA" sz="1200" dirty="0">
                <a:solidFill>
                  <a:srgbClr val="254776"/>
                </a:solidFill>
                <a:latin typeface="Arial" panose="020B0604020202020204" pitchFamily="34" charset="0"/>
                <a:cs typeface="Arial" panose="020B0604020202020204" pitchFamily="34" charset="0"/>
              </a:rPr>
              <a:t>[22]</a:t>
            </a:r>
          </a:p>
          <a:p>
            <a:pPr marL="177800">
              <a:defRPr/>
            </a:pPr>
            <a:endParaRPr lang="en-CA" altLang="zh-CN" sz="800" dirty="0">
              <a:effectLst/>
              <a:latin typeface="+mn-ea"/>
              <a:cs typeface="Times New Roman" panose="02020603050405020304" charset="0"/>
            </a:endParaRPr>
          </a:p>
          <a:p>
            <a:pPr marL="177800">
              <a:defRPr/>
            </a:pPr>
            <a:r>
              <a:rPr lang="en-CA" sz="1200" b="1" dirty="0" err="1">
                <a:solidFill>
                  <a:srgbClr val="254776"/>
                </a:solidFill>
                <a:latin typeface="Arial" panose="020B0604020202020204" pitchFamily="34" charset="0"/>
                <a:cs typeface="Arial" panose="020B0604020202020204" pitchFamily="34" charset="0"/>
              </a:rPr>
              <a:t>资助者</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一条建议呼吁在证据支持方面支出</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更明智</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理想情况下投入更多资金</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尤其是在国家证据支持系统方面</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并将一些资金分配给与证据有关的全球公共产品</a:t>
            </a:r>
            <a:r>
              <a:rPr lang="en-CA" sz="1200" dirty="0">
                <a:solidFill>
                  <a:srgbClr val="254776"/>
                </a:solidFill>
                <a:latin typeface="Arial" panose="020B0604020202020204" pitchFamily="34" charset="0"/>
                <a:cs typeface="Arial" panose="020B0604020202020204" pitchFamily="34" charset="0"/>
              </a:rPr>
              <a:t>[24]</a:t>
            </a:r>
          </a:p>
        </p:txBody>
      </p:sp>
      <p:sp>
        <p:nvSpPr>
          <p:cNvPr id="7" name="TextBox 6"/>
          <p:cNvSpPr txBox="1"/>
          <p:nvPr/>
        </p:nvSpPr>
        <p:spPr>
          <a:xfrm>
            <a:off x="891348" y="2528047"/>
            <a:ext cx="1242904" cy="429895"/>
          </a:xfrm>
          <a:prstGeom prst="rect">
            <a:avLst/>
          </a:prstGeom>
          <a:noFill/>
        </p:spPr>
        <p:txBody>
          <a:bodyPr wrap="square">
            <a:spAutoFit/>
          </a:bodyPr>
          <a:lstStyle/>
          <a:p>
            <a:pPr algn="ctr">
              <a:buClrTx/>
              <a:buSzTx/>
              <a:buNone/>
            </a:pPr>
            <a:r>
              <a:rPr lang="en-CA" sz="1100" dirty="0" err="1">
                <a:solidFill>
                  <a:srgbClr val="254776"/>
                </a:solidFill>
                <a:effectLst/>
                <a:latin typeface="+mj-lt"/>
              </a:rPr>
              <a:t>规范和加强国家证据支持系统</a:t>
            </a:r>
            <a:endParaRPr lang="en-CA" sz="1100" dirty="0">
              <a:solidFill>
                <a:srgbClr val="254776"/>
              </a:solidFill>
              <a:effectLst/>
              <a:latin typeface="+mj-lt"/>
            </a:endParaRPr>
          </a:p>
        </p:txBody>
      </p:sp>
      <p:sp>
        <p:nvSpPr>
          <p:cNvPr id="12" name="TextBox 11"/>
          <p:cNvSpPr txBox="1"/>
          <p:nvPr/>
        </p:nvSpPr>
        <p:spPr>
          <a:xfrm>
            <a:off x="891348" y="4741049"/>
            <a:ext cx="1242904" cy="430887"/>
          </a:xfrm>
          <a:prstGeom prst="rect">
            <a:avLst/>
          </a:prstGeom>
          <a:noFill/>
        </p:spPr>
        <p:txBody>
          <a:bodyPr wrap="square">
            <a:spAutoFit/>
          </a:bodyPr>
          <a:lstStyle/>
          <a:p>
            <a:pPr algn="ctr">
              <a:buClrTx/>
              <a:buSzTx/>
              <a:buNone/>
            </a:pPr>
            <a:r>
              <a:rPr lang="en-US" sz="1100" dirty="0" err="1">
                <a:solidFill>
                  <a:srgbClr val="254776"/>
                </a:solidFill>
                <a:latin typeface="+mj-lt"/>
              </a:rPr>
              <a:t>加上</a:t>
            </a:r>
            <a:r>
              <a:rPr lang="en-CA" sz="1100" dirty="0" err="1">
                <a:solidFill>
                  <a:srgbClr val="254776"/>
                </a:solidFill>
                <a:effectLst/>
                <a:latin typeface="+mj-lt"/>
              </a:rPr>
              <a:t>改善和利用全球证据架构</a:t>
            </a:r>
            <a:endParaRPr lang="en-CA" sz="1100" dirty="0">
              <a:solidFill>
                <a:srgbClr val="254776"/>
              </a:solidFill>
              <a:effectLst/>
              <a:latin typeface="+mj-lt"/>
            </a:endParaRPr>
          </a:p>
        </p:txBody>
      </p:sp>
      <p:sp>
        <p:nvSpPr>
          <p:cNvPr id="4" name="Title 14"/>
          <p:cNvSpPr txBox="1"/>
          <p:nvPr/>
        </p:nvSpPr>
        <p:spPr>
          <a:xfrm>
            <a:off x="296433" y="39927"/>
            <a:ext cx="8619154" cy="1006368"/>
          </a:xfrm>
          <a:prstGeom prst="rect">
            <a:avLst/>
          </a:prstGeom>
        </p:spPr>
        <p:txBody>
          <a:bodyPr vert="horz" lIns="91440" tIns="45720" rIns="91440" bIns="45720" rtlCol="0" anchor="ctr">
            <a:norm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pPr algn="l" defTabSz="457200">
              <a:spcBef>
                <a:spcPts val="0"/>
              </a:spcBef>
            </a:pPr>
            <a:r>
              <a:rPr kumimoji="0" lang="en-CA" b="1" i="0" strike="noStrike" kern="0" cap="none" spc="0" normalizeH="0" baseline="0" dirty="0">
                <a:solidFill>
                  <a:srgbClr val="234776"/>
                </a:solidFill>
                <a:latin typeface="+mn-lt"/>
                <a:cs typeface="+mn-lt"/>
                <a:sym typeface="Arial" panose="020B0604020202020204"/>
              </a:rPr>
              <a:t>附录 2</a:t>
            </a:r>
            <a:endParaRPr lang="en-CA" b="1" kern="0" dirty="0">
              <a:solidFill>
                <a:srgbClr val="234776"/>
              </a:solidFill>
              <a:latin typeface="+mn-lt"/>
              <a:cs typeface="+mn-lt"/>
              <a:sym typeface="Arial" panose="020B0604020202020204"/>
            </a:endParaRPr>
          </a:p>
        </p:txBody>
      </p:sp>
      <p:sp>
        <p:nvSpPr>
          <p:cNvPr id="5" name="TextBox 4"/>
          <p:cNvSpPr txBox="1"/>
          <p:nvPr/>
        </p:nvSpPr>
        <p:spPr>
          <a:xfrm>
            <a:off x="8989243" y="1023000"/>
            <a:ext cx="1771639" cy="253916"/>
          </a:xfrm>
          <a:prstGeom prst="rect">
            <a:avLst/>
          </a:prstGeom>
          <a:noFill/>
        </p:spPr>
        <p:txBody>
          <a:bodyPr wrap="none" rtlCol="0">
            <a:spAutoFit/>
          </a:bodyPr>
          <a:lstStyle/>
          <a:p>
            <a:r>
              <a:rPr lang="zh-CN" altLang="en-US" sz="1050" i="1" dirty="0">
                <a:solidFill>
                  <a:srgbClr val="254776"/>
                </a:solidFill>
              </a:rPr>
              <a:t>注</a:t>
            </a:r>
            <a:r>
              <a:rPr lang="en-US" altLang="zh-CN" sz="1050" i="1" dirty="0">
                <a:solidFill>
                  <a:srgbClr val="254776"/>
                </a:solidFill>
              </a:rPr>
              <a:t>: </a:t>
            </a:r>
            <a:r>
              <a:rPr lang="zh-CN" altLang="en-US" sz="1050" i="1" dirty="0">
                <a:solidFill>
                  <a:srgbClr val="254776"/>
                </a:solidFill>
              </a:rPr>
              <a:t>完整版详见</a:t>
            </a:r>
            <a:r>
              <a:rPr lang="en-US" altLang="zh-CN" sz="1050" i="1" dirty="0">
                <a:solidFill>
                  <a:srgbClr val="254776"/>
                </a:solidFill>
              </a:rPr>
              <a:t>2023</a:t>
            </a:r>
            <a:r>
              <a:rPr lang="zh-CN" altLang="en-US" sz="1050" i="1" dirty="0">
                <a:solidFill>
                  <a:srgbClr val="254776"/>
                </a:solidFill>
              </a:rPr>
              <a:t>更新版</a:t>
            </a:r>
            <a:endParaRPr lang="en-US" altLang="zh-CN" sz="1050" i="1" dirty="0">
              <a:solidFill>
                <a:srgbClr val="254776"/>
              </a:solidFill>
            </a:endParaRPr>
          </a:p>
        </p:txBody>
      </p:sp>
      <p:sp>
        <p:nvSpPr>
          <p:cNvPr id="23" name="TextBox 2"/>
          <p:cNvSpPr txBox="1"/>
          <p:nvPr>
            <p:custDataLst>
              <p:tags r:id="rId1"/>
            </p:custDataLst>
          </p:nvPr>
        </p:nvSpPr>
        <p:spPr>
          <a:xfrm>
            <a:off x="8254365" y="6325235"/>
            <a:ext cx="3815080" cy="455295"/>
          </a:xfrm>
          <a:prstGeom prst="rect">
            <a:avLst/>
          </a:prstGeom>
          <a:solidFill>
            <a:schemeClr val="bg1"/>
          </a:solidFill>
        </p:spPr>
        <p:txBody>
          <a:bodyPr wrap="square">
            <a:spAutoFit/>
          </a:bodyPr>
          <a:lstStyle/>
          <a:p>
            <a:pPr>
              <a:lnSpc>
                <a:spcPct val="150000"/>
              </a:lnSpc>
            </a:pPr>
            <a:r>
              <a:rPr lang="en-CA" sz="790" b="0" i="1" strike="noStrike" dirty="0">
                <a:solidFill>
                  <a:schemeClr val="tx1">
                    <a:lumMod val="75000"/>
                  </a:schemeClr>
                </a:solidFill>
                <a:effectLst/>
                <a:latin typeface="Roboto" panose="020F0502020204030204" pitchFamily="34" charset="0"/>
              </a:rPr>
              <a:t> © 2023麦克马斯特大学. 保留所有版权. 本报告采用创作共享署名-非商业性使用-4.0国际许可证授权. </a:t>
            </a:r>
            <a:endParaRPr lang="en-US" sz="790" i="1" dirty="0">
              <a:solidFill>
                <a:schemeClr val="tx1">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4"/>
          <a:srcRect/>
          <a:stretch>
            <a:fillRect/>
          </a:stretch>
        </p:blipFill>
        <p:spPr>
          <a:xfrm>
            <a:off x="447741" y="1370424"/>
            <a:ext cx="9083886" cy="1918390"/>
          </a:xfrm>
          <a:prstGeom prst="rect">
            <a:avLst/>
          </a:prstGeom>
        </p:spPr>
      </p:pic>
      <p:pic>
        <p:nvPicPr>
          <p:cNvPr id="9" name="Picture 8"/>
          <p:cNvPicPr>
            <a:picLocks noChangeAspect="1"/>
          </p:cNvPicPr>
          <p:nvPr/>
        </p:nvPicPr>
        <p:blipFill>
          <a:blip r:embed="rId5"/>
          <a:srcRect/>
          <a:stretch>
            <a:fillRect/>
          </a:stretch>
        </p:blipFill>
        <p:spPr>
          <a:xfrm>
            <a:off x="477082" y="3427688"/>
            <a:ext cx="9054548" cy="1920926"/>
          </a:xfrm>
          <a:prstGeom prst="rect">
            <a:avLst/>
          </a:prstGeom>
        </p:spPr>
      </p:pic>
      <p:sp>
        <p:nvSpPr>
          <p:cNvPr id="5" name="Rectangle 4"/>
          <p:cNvSpPr/>
          <p:nvPr/>
        </p:nvSpPr>
        <p:spPr>
          <a:xfrm rot="16200000">
            <a:off x="5201021" y="1125237"/>
            <a:ext cx="4922790" cy="5316121"/>
          </a:xfrm>
          <a:prstGeom prst="rect">
            <a:avLst/>
          </a:prstGeom>
          <a:gradFill>
            <a:gsLst>
              <a:gs pos="0">
                <a:schemeClr val="accent1">
                  <a:tint val="100000"/>
                  <a:shade val="100000"/>
                  <a:satMod val="130000"/>
                </a:schemeClr>
              </a:gs>
              <a:gs pos="100000">
                <a:schemeClr val="bg1">
                  <a:alpha val="0"/>
                </a:schemeClr>
              </a:gs>
              <a:gs pos="0">
                <a:schemeClr val="bg1"/>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2320578" y="1509131"/>
            <a:ext cx="9237250" cy="3923030"/>
          </a:xfrm>
          <a:prstGeom prst="rect">
            <a:avLst/>
          </a:prstGeom>
          <a:noFill/>
        </p:spPr>
        <p:txBody>
          <a:bodyPr wrap="square">
            <a:spAutoFit/>
          </a:bodyPr>
          <a:lstStyle/>
          <a:p>
            <a:pPr marL="177800">
              <a:defRPr/>
            </a:pPr>
            <a:endParaRPr lang="en-CA" sz="500" b="1" dirty="0">
              <a:solidFill>
                <a:srgbClr val="254776"/>
              </a:solidFill>
              <a:latin typeface="Arial" panose="020B0604020202020204" pitchFamily="34" charset="0"/>
              <a:cs typeface="Arial" panose="020B0604020202020204" pitchFamily="34" charset="0"/>
            </a:endParaRPr>
          </a:p>
          <a:p>
            <a:pPr marL="177800">
              <a:defRPr/>
            </a:pPr>
            <a:endParaRPr lang="en-CA" sz="1200" b="1" dirty="0">
              <a:solidFill>
                <a:srgbClr val="254776"/>
              </a:solidFill>
              <a:latin typeface="Arial" panose="020B0604020202020204" pitchFamily="34" charset="0"/>
              <a:cs typeface="Arial" panose="020B0604020202020204" pitchFamily="34" charset="0"/>
            </a:endParaRPr>
          </a:p>
          <a:p>
            <a:r>
              <a:rPr lang="en-CA" sz="1200" b="1" dirty="0" err="1">
                <a:solidFill>
                  <a:srgbClr val="254776"/>
                </a:solidFill>
                <a:latin typeface="Arial" panose="020B0604020202020204" pitchFamily="34" charset="0"/>
                <a:cs typeface="Arial" panose="020B0604020202020204" pitchFamily="34" charset="0"/>
              </a:rPr>
              <a:t>政府政策制定者</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一条建议呼吁激励开放科学</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作为在决策中使用证据的关键促进因素</a:t>
            </a:r>
            <a:r>
              <a:rPr lang="en-CA" sz="1200" dirty="0">
                <a:solidFill>
                  <a:srgbClr val="254776"/>
                </a:solidFill>
                <a:latin typeface="Arial" panose="020B0604020202020204" pitchFamily="34" charset="0"/>
                <a:cs typeface="Arial" panose="020B0604020202020204" pitchFamily="34" charset="0"/>
              </a:rPr>
              <a:t>[10]</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另一条建议呼吁确保人工智能</a:t>
            </a:r>
            <a:r>
              <a:rPr lang="en-CA" sz="1200" dirty="0" err="1">
                <a:solidFill>
                  <a:srgbClr val="254776"/>
                </a:solidFill>
                <a:latin typeface="Arial" panose="020B0604020202020204" pitchFamily="34" charset="0"/>
                <a:cs typeface="Arial" panose="020B0604020202020204" pitchFamily="34" charset="0"/>
                <a:sym typeface="+mn-ea"/>
              </a:rPr>
              <a:t>（AI）</a:t>
            </a:r>
            <a:r>
              <a:rPr lang="en-CA" sz="1200" dirty="0" err="1">
                <a:solidFill>
                  <a:srgbClr val="254776"/>
                </a:solidFill>
                <a:latin typeface="Arial" panose="020B0604020202020204" pitchFamily="34" charset="0"/>
                <a:cs typeface="Arial" panose="020B0604020202020204" pitchFamily="34" charset="0"/>
              </a:rPr>
              <a:t>的监管制度和持续验证计划优化AI对证据支持系统的优势</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并尽量减少其危害</a:t>
            </a:r>
            <a:r>
              <a:rPr lang="en-CA" sz="1200" dirty="0">
                <a:solidFill>
                  <a:srgbClr val="254776"/>
                </a:solidFill>
                <a:latin typeface="Arial" panose="020B0604020202020204" pitchFamily="34" charset="0"/>
                <a:cs typeface="Arial" panose="020B0604020202020204" pitchFamily="34" charset="0"/>
              </a:rPr>
              <a:t>[11] </a:t>
            </a:r>
          </a:p>
          <a:p>
            <a:endParaRPr lang="en-US" altLang="zh-CN" sz="800" dirty="0">
              <a:effectLst/>
              <a:latin typeface="+mn-ea"/>
            </a:endParaRPr>
          </a:p>
          <a:p>
            <a:r>
              <a:rPr lang="en-CA" sz="1200" b="1" dirty="0" err="1">
                <a:solidFill>
                  <a:srgbClr val="254776"/>
                </a:solidFill>
                <a:latin typeface="Arial" panose="020B0604020202020204" pitchFamily="34" charset="0"/>
                <a:cs typeface="Arial" panose="020B0604020202020204" pitchFamily="34" charset="0"/>
              </a:rPr>
              <a:t>以影响力为导向的证据生产者</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一条建议呼吁期刊改善其支持使用最佳证据的方式</a:t>
            </a:r>
            <a:r>
              <a:rPr lang="en-CA" sz="1200" dirty="0">
                <a:solidFill>
                  <a:srgbClr val="254776"/>
                </a:solidFill>
                <a:latin typeface="Arial" panose="020B0604020202020204" pitchFamily="34" charset="0"/>
                <a:cs typeface="Arial" panose="020B0604020202020204" pitchFamily="34" charset="0"/>
              </a:rPr>
              <a:t>[23]</a:t>
            </a:r>
          </a:p>
          <a:p>
            <a:endParaRPr lang="en-CA" altLang="zh-CN" sz="1200" b="1" dirty="0">
              <a:solidFill>
                <a:srgbClr val="254776"/>
              </a:solidFill>
              <a:latin typeface="+mn-ea"/>
              <a:cs typeface="Arial" panose="020B0604020202020204" pitchFamily="34" charset="0"/>
            </a:endParaRPr>
          </a:p>
          <a:p>
            <a:endParaRPr lang="en-CA" altLang="zh-CN" sz="1200" b="1" dirty="0">
              <a:solidFill>
                <a:srgbClr val="254776"/>
              </a:solidFill>
              <a:latin typeface="+mn-ea"/>
              <a:cs typeface="Arial" panose="020B0604020202020204" pitchFamily="34" charset="0"/>
            </a:endParaRPr>
          </a:p>
          <a:p>
            <a:endParaRPr lang="en-CA" altLang="zh-CN" sz="1200" b="1" dirty="0">
              <a:solidFill>
                <a:srgbClr val="254776"/>
              </a:solidFill>
              <a:latin typeface="+mn-ea"/>
              <a:cs typeface="Arial" panose="020B0604020202020204" pitchFamily="34" charset="0"/>
            </a:endParaRPr>
          </a:p>
          <a:p>
            <a:endParaRPr lang="en-CA" altLang="zh-CN" sz="1200" b="1" dirty="0">
              <a:solidFill>
                <a:srgbClr val="254776"/>
              </a:solidFill>
              <a:latin typeface="+mn-ea"/>
              <a:cs typeface="Arial" panose="020B0604020202020204" pitchFamily="34" charset="0"/>
            </a:endParaRPr>
          </a:p>
          <a:p>
            <a:endParaRPr lang="en-CA" altLang="zh-CN" sz="1200" b="1" dirty="0">
              <a:solidFill>
                <a:srgbClr val="254776"/>
              </a:solidFill>
              <a:latin typeface="+mn-ea"/>
              <a:cs typeface="Arial" panose="020B0604020202020204" pitchFamily="34" charset="0"/>
            </a:endParaRPr>
          </a:p>
          <a:p>
            <a:endParaRPr lang="en-CA" altLang="zh-CN" sz="1200" b="1" dirty="0">
              <a:solidFill>
                <a:srgbClr val="254776"/>
              </a:solidFill>
              <a:latin typeface="+mn-ea"/>
              <a:cs typeface="Arial" panose="020B0604020202020204" pitchFamily="34" charset="0"/>
            </a:endParaRPr>
          </a:p>
          <a:p>
            <a:endParaRPr lang="en-CA" altLang="zh-CN" sz="1200" b="1" dirty="0">
              <a:solidFill>
                <a:srgbClr val="254776"/>
              </a:solidFill>
              <a:latin typeface="+mn-ea"/>
              <a:cs typeface="Arial" panose="020B0604020202020204" pitchFamily="34" charset="0"/>
            </a:endParaRPr>
          </a:p>
          <a:p>
            <a:endParaRPr lang="en-US" altLang="zh-CN" sz="1200" b="1" dirty="0">
              <a:latin typeface="+mn-ea"/>
              <a:cs typeface="宋体" panose="02010600030101010101" pitchFamily="2" charset="-122"/>
            </a:endParaRPr>
          </a:p>
          <a:p>
            <a:pPr>
              <a:defRPr/>
            </a:pPr>
            <a:r>
              <a:rPr lang="en-CA" sz="1200" b="1" dirty="0" err="1">
                <a:solidFill>
                  <a:srgbClr val="254776"/>
                </a:solidFill>
                <a:latin typeface="Arial" panose="020B0604020202020204" pitchFamily="34" charset="0"/>
                <a:cs typeface="Arial" panose="020B0604020202020204" pitchFamily="34" charset="0"/>
              </a:rPr>
              <a:t>组织领导者、专业人士和公民</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一条建议呼吁公民考虑他们在日常生活中使用最佳证据的多种方式</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并考虑支持能够实现这一点的政治家（和其他人</a:t>
            </a:r>
            <a:r>
              <a:rPr lang="en-CA" sz="1200" dirty="0">
                <a:solidFill>
                  <a:srgbClr val="254776"/>
                </a:solidFill>
                <a:latin typeface="Arial" panose="020B0604020202020204" pitchFamily="34" charset="0"/>
                <a:cs typeface="Arial" panose="020B0604020202020204" pitchFamily="34" charset="0"/>
              </a:rPr>
              <a:t>）[13]</a:t>
            </a:r>
          </a:p>
          <a:p>
            <a:pPr>
              <a:defRPr/>
            </a:pPr>
            <a:endParaRPr lang="en-CA" altLang="zh-CN" sz="800" dirty="0">
              <a:effectLst/>
              <a:latin typeface="+mn-ea"/>
              <a:cs typeface="Garamond" panose="02020404030301010803" pitchFamily="18" charset="0"/>
            </a:endParaRPr>
          </a:p>
          <a:p>
            <a:r>
              <a:rPr lang="en-CA" sz="1200" b="1" dirty="0" err="1">
                <a:solidFill>
                  <a:srgbClr val="254776"/>
                </a:solidFill>
                <a:latin typeface="Arial" panose="020B0604020202020204" pitchFamily="34" charset="0"/>
                <a:cs typeface="Arial" panose="020B0604020202020204" pitchFamily="34" charset="0"/>
              </a:rPr>
              <a:t>证据中介</a:t>
            </a:r>
            <a:r>
              <a:rPr lang="zh-CN" altLang="en-US" sz="1200" b="1"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一条建议呼吁新闻和社交媒体平台与有助于利用最佳证据来源的专门证据中介机构建立关系</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并与有助于有效沟通证据的证</a:t>
            </a:r>
            <a:r>
              <a:rPr lang="en-CA" sz="1200" dirty="0">
                <a:solidFill>
                  <a:srgbClr val="254776"/>
                </a:solidFill>
                <a:latin typeface="Arial" panose="020B0604020202020204" pitchFamily="34" charset="0"/>
                <a:cs typeface="Arial" panose="020B0604020202020204" pitchFamily="34" charset="0"/>
              </a:rPr>
              <a:t>   </a:t>
            </a:r>
            <a:r>
              <a:rPr lang="en-CA" sz="1200" dirty="0" err="1">
                <a:solidFill>
                  <a:srgbClr val="254776"/>
                </a:solidFill>
                <a:latin typeface="Arial" panose="020B0604020202020204" pitchFamily="34" charset="0"/>
                <a:cs typeface="Arial" panose="020B0604020202020204" pitchFamily="34" charset="0"/>
              </a:rPr>
              <a:t>据生产者建立关系</a:t>
            </a:r>
            <a:r>
              <a:rPr lang="zh-CN" altLang="en-US" sz="1200" dirty="0">
                <a:solidFill>
                  <a:srgbClr val="254776"/>
                </a:solidFill>
                <a:latin typeface="Arial" panose="020B0604020202020204" pitchFamily="34" charset="0"/>
                <a:cs typeface="Arial" panose="020B0604020202020204" pitchFamily="34" charset="0"/>
              </a:rPr>
              <a:t>，</a:t>
            </a:r>
            <a:r>
              <a:rPr lang="en-CA" sz="1200" dirty="0" err="1">
                <a:solidFill>
                  <a:srgbClr val="254776"/>
                </a:solidFill>
                <a:latin typeface="Arial" panose="020B0604020202020204" pitchFamily="34" charset="0"/>
                <a:cs typeface="Arial" panose="020B0604020202020204" pitchFamily="34" charset="0"/>
              </a:rPr>
              <a:t>以确保他们的算法呈现最佳证据和抵制错误信息</a:t>
            </a:r>
            <a:r>
              <a:rPr lang="en-CA" sz="1200" dirty="0">
                <a:solidFill>
                  <a:srgbClr val="254776"/>
                </a:solidFill>
                <a:latin typeface="Arial" panose="020B0604020202020204" pitchFamily="34" charset="0"/>
                <a:cs typeface="Arial" panose="020B0604020202020204" pitchFamily="34" charset="0"/>
              </a:rPr>
              <a:t>[15]</a:t>
            </a:r>
          </a:p>
          <a:p>
            <a:pPr marL="177800">
              <a:defRPr/>
            </a:pPr>
            <a:endParaRPr lang="en-CA" sz="1200" dirty="0">
              <a:solidFill>
                <a:srgbClr val="254776"/>
              </a:solidFill>
              <a:latin typeface="+mn-ea"/>
              <a:cs typeface="Arial" panose="020B0604020202020204" pitchFamily="34" charset="0"/>
            </a:endParaRPr>
          </a:p>
          <a:p>
            <a:pPr marL="177800">
              <a:defRPr/>
            </a:pPr>
            <a:endParaRPr kumimoji="0" lang="en-CA" sz="12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77800">
              <a:defRPr/>
            </a:pPr>
            <a:endParaRPr kumimoji="0" lang="en-CA" sz="12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4" name="TextBox 3"/>
          <p:cNvSpPr txBox="1"/>
          <p:nvPr/>
        </p:nvSpPr>
        <p:spPr>
          <a:xfrm>
            <a:off x="1484784" y="5291559"/>
            <a:ext cx="9832768" cy="829945"/>
          </a:xfrm>
          <a:prstGeom prst="rect">
            <a:avLst/>
          </a:prstGeom>
          <a:noFill/>
        </p:spPr>
        <p:txBody>
          <a:bodyPr wrap="square">
            <a:spAutoFit/>
          </a:bodyPr>
          <a:lstStyle/>
          <a:p>
            <a:r>
              <a:rPr lang="en-CA" sz="1200" noProof="0" dirty="0" err="1">
                <a:ln>
                  <a:noFill/>
                </a:ln>
                <a:solidFill>
                  <a:srgbClr val="254776"/>
                </a:solidFill>
                <a:effectLst/>
                <a:uLnTx/>
                <a:uFillTx/>
                <a:latin typeface="Arial" panose="020B0604020202020204" pitchFamily="34" charset="0"/>
                <a:cs typeface="Arial" panose="020B0604020202020204" pitchFamily="34" charset="0"/>
              </a:rPr>
              <a:t>另外四条建议将是未来关注的重点</a:t>
            </a:r>
            <a:r>
              <a:rPr lang="zh-CN" altLang="en-US" sz="1200" noProof="0" dirty="0">
                <a:ln>
                  <a:noFill/>
                </a:ln>
                <a:solidFill>
                  <a:srgbClr val="254776"/>
                </a:solidFill>
                <a:effectLst/>
                <a:uLnTx/>
                <a:uFillTx/>
                <a:latin typeface="Arial" panose="020B0604020202020204" pitchFamily="34" charset="0"/>
                <a:cs typeface="Arial" panose="020B0604020202020204" pitchFamily="34" charset="0"/>
              </a:rPr>
              <a:t>，</a:t>
            </a:r>
            <a:r>
              <a:rPr lang="en-CA" sz="1200" noProof="0" dirty="0" err="1">
                <a:ln>
                  <a:noFill/>
                </a:ln>
                <a:solidFill>
                  <a:srgbClr val="254776"/>
                </a:solidFill>
                <a:effectLst/>
                <a:uLnTx/>
                <a:uFillTx/>
                <a:latin typeface="Arial" panose="020B0604020202020204" pitchFamily="34" charset="0"/>
                <a:cs typeface="Arial" panose="020B0604020202020204" pitchFamily="34" charset="0"/>
              </a:rPr>
              <a:t>包括</a:t>
            </a:r>
            <a:r>
              <a:rPr lang="zh-CN" altLang="en-US" sz="1200" dirty="0">
                <a:solidFill>
                  <a:srgbClr val="254776"/>
                </a:solidFill>
                <a:latin typeface="Arial" panose="020B0604020202020204" pitchFamily="34" charset="0"/>
                <a:cs typeface="Arial" panose="020B0604020202020204" pitchFamily="34" charset="0"/>
              </a:rPr>
              <a:t>：</a:t>
            </a:r>
            <a:endParaRPr lang="en-CA" sz="1200" noProof="0" dirty="0">
              <a:ln>
                <a:noFill/>
              </a:ln>
              <a:solidFill>
                <a:srgbClr val="254776"/>
              </a:solidFill>
              <a:effectLst/>
              <a:uLnTx/>
              <a:uFillTx/>
              <a:latin typeface="Arial" panose="020B0604020202020204" pitchFamily="34" charset="0"/>
              <a:cs typeface="Arial" panose="020B0604020202020204" pitchFamily="34" charset="0"/>
            </a:endParaRPr>
          </a:p>
          <a:p>
            <a:pPr marL="342900" lvl="0" indent="-342900">
              <a:buFont typeface="Wingdings" panose="05000000000000000000" pitchFamily="2" charset="2"/>
              <a:buChar char=""/>
            </a:pPr>
            <a:r>
              <a:rPr lang="en-CA" sz="1200" noProof="0" dirty="0" err="1">
                <a:ln>
                  <a:noFill/>
                </a:ln>
                <a:solidFill>
                  <a:srgbClr val="254776"/>
                </a:solidFill>
                <a:effectLst/>
                <a:uLnTx/>
                <a:uFillTx/>
                <a:latin typeface="Arial" panose="020B0604020202020204" pitchFamily="34" charset="0"/>
                <a:cs typeface="Arial" panose="020B0604020202020204" pitchFamily="34" charset="0"/>
              </a:rPr>
              <a:t>两条针对所有能够采取行动的人的建议</a:t>
            </a:r>
            <a:r>
              <a:rPr lang="zh-CN" altLang="en-US" sz="1200" noProof="0" dirty="0">
                <a:ln>
                  <a:noFill/>
                </a:ln>
                <a:solidFill>
                  <a:srgbClr val="254776"/>
                </a:solidFill>
                <a:effectLst/>
                <a:uLnTx/>
                <a:uFillTx/>
                <a:latin typeface="Arial" panose="020B0604020202020204" pitchFamily="34" charset="0"/>
                <a:cs typeface="Arial" panose="020B0604020202020204" pitchFamily="34" charset="0"/>
              </a:rPr>
              <a:t>，</a:t>
            </a:r>
            <a:r>
              <a:rPr lang="en-CA" sz="1200" noProof="0" dirty="0" err="1">
                <a:ln>
                  <a:noFill/>
                </a:ln>
                <a:solidFill>
                  <a:srgbClr val="254776"/>
                </a:solidFill>
                <a:effectLst/>
                <a:uLnTx/>
                <a:uFillTx/>
                <a:latin typeface="Arial" panose="020B0604020202020204" pitchFamily="34" charset="0"/>
                <a:cs typeface="Arial" panose="020B0604020202020204" pitchFamily="34" charset="0"/>
              </a:rPr>
              <a:t>其中一条是敲响警钟</a:t>
            </a:r>
            <a:r>
              <a:rPr lang="en-CA" sz="1200" noProof="0" dirty="0">
                <a:ln>
                  <a:noFill/>
                </a:ln>
                <a:solidFill>
                  <a:srgbClr val="254776"/>
                </a:solidFill>
                <a:effectLst/>
                <a:uLnTx/>
                <a:uFillTx/>
                <a:latin typeface="Arial" panose="020B0604020202020204" pitchFamily="34" charset="0"/>
                <a:cs typeface="Arial" panose="020B0604020202020204" pitchFamily="34" charset="0"/>
              </a:rPr>
              <a:t>[1]</a:t>
            </a:r>
            <a:r>
              <a:rPr lang="zh-CN" altLang="en-US" sz="1200" noProof="0" dirty="0">
                <a:ln>
                  <a:noFill/>
                </a:ln>
                <a:solidFill>
                  <a:srgbClr val="254776"/>
                </a:solidFill>
                <a:effectLst/>
                <a:uLnTx/>
                <a:uFillTx/>
                <a:latin typeface="Arial" panose="020B0604020202020204" pitchFamily="34" charset="0"/>
                <a:cs typeface="Arial" panose="020B0604020202020204" pitchFamily="34" charset="0"/>
              </a:rPr>
              <a:t>，</a:t>
            </a:r>
            <a:r>
              <a:rPr lang="en-CA" sz="1200" noProof="0" dirty="0" err="1">
                <a:ln>
                  <a:noFill/>
                </a:ln>
                <a:solidFill>
                  <a:srgbClr val="254776"/>
                </a:solidFill>
                <a:effectLst/>
                <a:uLnTx/>
                <a:uFillTx/>
                <a:latin typeface="Arial" panose="020B0604020202020204" pitchFamily="34" charset="0"/>
                <a:cs typeface="Arial" panose="020B0604020202020204" pitchFamily="34" charset="0"/>
              </a:rPr>
              <a:t>第二条是提出新的响应标准</a:t>
            </a:r>
            <a:r>
              <a:rPr lang="zh-CN" altLang="en-US" sz="1200" dirty="0">
                <a:solidFill>
                  <a:srgbClr val="254776"/>
                </a:solidFill>
                <a:latin typeface="Arial" panose="020B0604020202020204" pitchFamily="34" charset="0"/>
                <a:cs typeface="Arial" panose="020B0604020202020204" pitchFamily="34" charset="0"/>
              </a:rPr>
              <a:t>，</a:t>
            </a:r>
            <a:r>
              <a:rPr lang="en-CA" sz="1200" noProof="0" dirty="0" err="1">
                <a:ln>
                  <a:noFill/>
                </a:ln>
                <a:solidFill>
                  <a:srgbClr val="254776"/>
                </a:solidFill>
                <a:effectLst/>
                <a:uLnTx/>
                <a:uFillTx/>
                <a:latin typeface="Arial" panose="020B0604020202020204" pitchFamily="34" charset="0"/>
                <a:cs typeface="Arial" panose="020B0604020202020204" pitchFamily="34" charset="0"/>
              </a:rPr>
              <a:t>即任何时候提出的主张（例如这种干预措施是有效的）要求提供证据</a:t>
            </a:r>
            <a:r>
              <a:rPr lang="en-CA" sz="1200" noProof="0" dirty="0">
                <a:ln>
                  <a:noFill/>
                </a:ln>
                <a:solidFill>
                  <a:srgbClr val="254776"/>
                </a:solidFill>
                <a:effectLst/>
                <a:uLnTx/>
                <a:uFillTx/>
                <a:latin typeface="Arial" panose="020B0604020202020204" pitchFamily="34" charset="0"/>
                <a:cs typeface="Arial" panose="020B0604020202020204" pitchFamily="34" charset="0"/>
              </a:rPr>
              <a:t>[2]</a:t>
            </a:r>
          </a:p>
          <a:p>
            <a:pPr marL="342900" lvl="0" indent="-342900">
              <a:buFont typeface="Symbol" panose="05050102010706020507" pitchFamily="18" charset="2"/>
              <a:buChar char=""/>
            </a:pPr>
            <a:r>
              <a:rPr lang="en-CA" sz="1200" noProof="0" dirty="0" err="1">
                <a:ln>
                  <a:noFill/>
                </a:ln>
                <a:solidFill>
                  <a:srgbClr val="254776"/>
                </a:solidFill>
                <a:effectLst/>
                <a:uLnTx/>
                <a:uFillTx/>
                <a:latin typeface="Arial" panose="020B0604020202020204" pitchFamily="34" charset="0"/>
                <a:cs typeface="Arial" panose="020B0604020202020204" pitchFamily="34" charset="0"/>
              </a:rPr>
              <a:t>两条针对多边组织的建议</a:t>
            </a:r>
            <a:r>
              <a:rPr lang="zh-CN" altLang="en-US" sz="1200" noProof="0" dirty="0">
                <a:ln>
                  <a:noFill/>
                </a:ln>
                <a:solidFill>
                  <a:srgbClr val="254776"/>
                </a:solidFill>
                <a:effectLst/>
                <a:uLnTx/>
                <a:uFillTx/>
                <a:latin typeface="Arial" panose="020B0604020202020204" pitchFamily="34" charset="0"/>
                <a:cs typeface="Arial" panose="020B0604020202020204" pitchFamily="34" charset="0"/>
              </a:rPr>
              <a:t>，</a:t>
            </a:r>
            <a:r>
              <a:rPr lang="en-CA" sz="1200" noProof="0" dirty="0" err="1">
                <a:ln>
                  <a:noFill/>
                </a:ln>
                <a:solidFill>
                  <a:srgbClr val="254776"/>
                </a:solidFill>
                <a:effectLst/>
                <a:uLnTx/>
                <a:uFillTx/>
                <a:latin typeface="Arial" panose="020B0604020202020204" pitchFamily="34" charset="0"/>
                <a:cs typeface="Arial" panose="020B0604020202020204" pitchFamily="34" charset="0"/>
              </a:rPr>
              <a:t>其中一条呼吁多边组织做出决议</a:t>
            </a:r>
            <a:r>
              <a:rPr lang="en-CA" sz="1200" noProof="0" dirty="0">
                <a:ln>
                  <a:noFill/>
                </a:ln>
                <a:solidFill>
                  <a:srgbClr val="254776"/>
                </a:solidFill>
                <a:effectLst/>
                <a:uLnTx/>
                <a:uFillTx/>
                <a:latin typeface="Arial" panose="020B0604020202020204" pitchFamily="34" charset="0"/>
                <a:cs typeface="Arial" panose="020B0604020202020204" pitchFamily="34" charset="0"/>
              </a:rPr>
              <a:t>[3]</a:t>
            </a:r>
            <a:r>
              <a:rPr lang="zh-CN" altLang="en-US" sz="1200" noProof="0" dirty="0">
                <a:ln>
                  <a:noFill/>
                </a:ln>
                <a:solidFill>
                  <a:srgbClr val="254776"/>
                </a:solidFill>
                <a:effectLst/>
                <a:uLnTx/>
                <a:uFillTx/>
                <a:latin typeface="Arial" panose="020B0604020202020204" pitchFamily="34" charset="0"/>
                <a:cs typeface="Arial" panose="020B0604020202020204" pitchFamily="34" charset="0"/>
              </a:rPr>
              <a:t>，</a:t>
            </a:r>
            <a:r>
              <a:rPr lang="en-CA" sz="1200" noProof="0" dirty="0" err="1">
                <a:ln>
                  <a:noFill/>
                </a:ln>
                <a:solidFill>
                  <a:srgbClr val="254776"/>
                </a:solidFill>
                <a:effectLst/>
                <a:uLnTx/>
                <a:uFillTx/>
                <a:latin typeface="Arial" panose="020B0604020202020204" pitchFamily="34" charset="0"/>
                <a:cs typeface="Arial" panose="020B0604020202020204" pitchFamily="34" charset="0"/>
              </a:rPr>
              <a:t>第二条是具有里程碑意义的报告</a:t>
            </a:r>
            <a:r>
              <a:rPr lang="en-CA" sz="1200" noProof="0" dirty="0">
                <a:ln>
                  <a:noFill/>
                </a:ln>
                <a:solidFill>
                  <a:srgbClr val="254776"/>
                </a:solidFill>
                <a:effectLst/>
                <a:uLnTx/>
                <a:uFillTx/>
                <a:latin typeface="Arial" panose="020B0604020202020204" pitchFamily="34" charset="0"/>
                <a:cs typeface="Arial" panose="020B0604020202020204" pitchFamily="34" charset="0"/>
              </a:rPr>
              <a:t>[4]</a:t>
            </a:r>
            <a:r>
              <a:rPr lang="zh-CN" altLang="en-US" sz="1200" noProof="0" dirty="0">
                <a:ln>
                  <a:noFill/>
                </a:ln>
                <a:solidFill>
                  <a:srgbClr val="254776"/>
                </a:solidFill>
                <a:effectLst/>
                <a:uLnTx/>
                <a:uFillTx/>
                <a:latin typeface="Arial" panose="020B0604020202020204" pitchFamily="34" charset="0"/>
                <a:cs typeface="Arial" panose="020B0604020202020204" pitchFamily="34" charset="0"/>
              </a:rPr>
              <a:t>。</a:t>
            </a:r>
            <a:endParaRPr lang="zh-CN" altLang="zh-CN" sz="1200" dirty="0">
              <a:effectLst/>
              <a:latin typeface="+mn-ea"/>
            </a:endParaRPr>
          </a:p>
        </p:txBody>
      </p:sp>
      <p:sp>
        <p:nvSpPr>
          <p:cNvPr id="7" name="TextBox 6"/>
          <p:cNvSpPr txBox="1"/>
          <p:nvPr/>
        </p:nvSpPr>
        <p:spPr>
          <a:xfrm>
            <a:off x="884126" y="2074689"/>
            <a:ext cx="1160289" cy="429895"/>
          </a:xfrm>
          <a:prstGeom prst="rect">
            <a:avLst/>
          </a:prstGeom>
          <a:noFill/>
        </p:spPr>
        <p:txBody>
          <a:bodyPr wrap="square">
            <a:spAutoFit/>
          </a:bodyPr>
          <a:lstStyle/>
          <a:p>
            <a:pPr algn="ctr"/>
            <a:r>
              <a:rPr lang="en-CA" sz="1100" dirty="0" err="1">
                <a:solidFill>
                  <a:srgbClr val="254776"/>
                </a:solidFill>
                <a:effectLst/>
                <a:latin typeface="+mj-lt"/>
              </a:rPr>
              <a:t>改善和利用全球证据架构</a:t>
            </a:r>
            <a:endParaRPr lang="en-CA" sz="1100" dirty="0">
              <a:solidFill>
                <a:srgbClr val="254776"/>
              </a:solidFill>
              <a:effectLst/>
              <a:latin typeface="+mn-ea"/>
            </a:endParaRPr>
          </a:p>
        </p:txBody>
      </p:sp>
      <p:sp>
        <p:nvSpPr>
          <p:cNvPr id="12" name="TextBox 11"/>
          <p:cNvSpPr txBox="1"/>
          <p:nvPr/>
        </p:nvSpPr>
        <p:spPr>
          <a:xfrm>
            <a:off x="870874" y="4180958"/>
            <a:ext cx="1162800" cy="429895"/>
          </a:xfrm>
          <a:prstGeom prst="rect">
            <a:avLst/>
          </a:prstGeom>
          <a:noFill/>
        </p:spPr>
        <p:txBody>
          <a:bodyPr wrap="square">
            <a:spAutoFit/>
          </a:bodyPr>
          <a:lstStyle/>
          <a:p>
            <a:pPr algn="ctr"/>
            <a:r>
              <a:rPr lang="en-CA" sz="1100" dirty="0" err="1">
                <a:solidFill>
                  <a:srgbClr val="254776"/>
                </a:solidFill>
                <a:effectLst/>
                <a:latin typeface="+mj-lt"/>
              </a:rPr>
              <a:t>让证据成为日常生活的中心</a:t>
            </a:r>
            <a:endParaRPr lang="en-CA" sz="1100" dirty="0">
              <a:solidFill>
                <a:srgbClr val="254776"/>
              </a:solidFill>
              <a:effectLst/>
              <a:latin typeface="+mj-lt"/>
            </a:endParaRPr>
          </a:p>
        </p:txBody>
      </p:sp>
      <p:sp>
        <p:nvSpPr>
          <p:cNvPr id="2" name="Title 14"/>
          <p:cNvSpPr txBox="1"/>
          <p:nvPr/>
        </p:nvSpPr>
        <p:spPr>
          <a:xfrm>
            <a:off x="267858" y="30402"/>
            <a:ext cx="8619154" cy="1006368"/>
          </a:xfrm>
          <a:prstGeom prst="rect">
            <a:avLst/>
          </a:prstGeom>
        </p:spPr>
        <p:txBody>
          <a:bodyPr vert="horz" lIns="91440" tIns="45720" rIns="91440" bIns="45720" rtlCol="0" anchor="ctr">
            <a:norm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pPr algn="l" defTabSz="457200">
              <a:spcBef>
                <a:spcPts val="0"/>
              </a:spcBef>
            </a:pPr>
            <a:r>
              <a:rPr kumimoji="0" lang="en-CA" b="1" i="0" strike="noStrike" kern="0" cap="none" spc="0" normalizeH="0" baseline="0" dirty="0">
                <a:solidFill>
                  <a:srgbClr val="234776"/>
                </a:solidFill>
                <a:latin typeface="+mn-lt"/>
                <a:cs typeface="+mn-lt"/>
                <a:sym typeface="Arial" panose="020B0604020202020204"/>
              </a:rPr>
              <a:t>附录2</a:t>
            </a:r>
            <a:r>
              <a:rPr lang="zh-CN" altLang="en-US" sz="1800" b="1" kern="0" dirty="0">
                <a:solidFill>
                  <a:srgbClr val="234776"/>
                </a:solidFill>
                <a:latin typeface="+mn-lt"/>
                <a:cs typeface="+mn-lt"/>
                <a:sym typeface="Arial" panose="020B0604020202020204"/>
              </a:rPr>
              <a:t>（</a:t>
            </a:r>
            <a:r>
              <a:rPr lang="en-CA" sz="1800" b="1" kern="0" dirty="0" err="1">
                <a:solidFill>
                  <a:srgbClr val="234776"/>
                </a:solidFill>
                <a:latin typeface="+mn-lt"/>
                <a:cs typeface="+mn-lt"/>
                <a:sym typeface="Arial" panose="020B0604020202020204"/>
              </a:rPr>
              <a:t>续</a:t>
            </a:r>
            <a:r>
              <a:rPr lang="zh-CN" altLang="en-US" sz="1800" b="1" kern="0" dirty="0">
                <a:solidFill>
                  <a:srgbClr val="234776"/>
                </a:solidFill>
                <a:latin typeface="+mn-lt"/>
                <a:cs typeface="+mn-lt"/>
                <a:sym typeface="Arial" panose="020B0604020202020204"/>
              </a:rPr>
              <a:t>）</a:t>
            </a:r>
            <a:endParaRPr lang="en-CA" sz="1800" b="1" kern="0" dirty="0">
              <a:solidFill>
                <a:srgbClr val="234776"/>
              </a:solidFill>
              <a:latin typeface="+mn-lt"/>
              <a:cs typeface="+mn-lt"/>
              <a:sym typeface="Arial" panose="020B0604020202020204"/>
            </a:endParaRPr>
          </a:p>
        </p:txBody>
      </p:sp>
      <p:sp>
        <p:nvSpPr>
          <p:cNvPr id="6" name="TextBox 5"/>
          <p:cNvSpPr txBox="1"/>
          <p:nvPr/>
        </p:nvSpPr>
        <p:spPr>
          <a:xfrm>
            <a:off x="8989243" y="1023000"/>
            <a:ext cx="1771639" cy="253916"/>
          </a:xfrm>
          <a:prstGeom prst="rect">
            <a:avLst/>
          </a:prstGeom>
          <a:noFill/>
        </p:spPr>
        <p:txBody>
          <a:bodyPr wrap="none" rtlCol="0">
            <a:spAutoFit/>
          </a:bodyPr>
          <a:lstStyle/>
          <a:p>
            <a:r>
              <a:rPr lang="zh-CN" altLang="en-US" sz="1050" i="1" dirty="0">
                <a:solidFill>
                  <a:srgbClr val="254776"/>
                </a:solidFill>
              </a:rPr>
              <a:t>注</a:t>
            </a:r>
            <a:r>
              <a:rPr lang="en-US" altLang="zh-CN" sz="1050" i="1" dirty="0">
                <a:solidFill>
                  <a:srgbClr val="254776"/>
                </a:solidFill>
              </a:rPr>
              <a:t>: </a:t>
            </a:r>
            <a:r>
              <a:rPr lang="zh-CN" altLang="en-US" sz="1050" i="1" dirty="0">
                <a:solidFill>
                  <a:srgbClr val="254776"/>
                </a:solidFill>
              </a:rPr>
              <a:t>完整版详见</a:t>
            </a:r>
            <a:r>
              <a:rPr lang="en-US" altLang="zh-CN" sz="1050" i="1" dirty="0">
                <a:solidFill>
                  <a:srgbClr val="254776"/>
                </a:solidFill>
              </a:rPr>
              <a:t>2023</a:t>
            </a:r>
            <a:r>
              <a:rPr lang="zh-CN" altLang="en-US" sz="1050" i="1" dirty="0">
                <a:solidFill>
                  <a:srgbClr val="254776"/>
                </a:solidFill>
              </a:rPr>
              <a:t>更新版</a:t>
            </a:r>
            <a:endParaRPr lang="en-US" altLang="zh-CN" sz="1050" i="1" dirty="0">
              <a:solidFill>
                <a:srgbClr val="254776"/>
              </a:solidFill>
            </a:endParaRPr>
          </a:p>
        </p:txBody>
      </p:sp>
      <p:sp>
        <p:nvSpPr>
          <p:cNvPr id="23" name="TextBox 2"/>
          <p:cNvSpPr txBox="1"/>
          <p:nvPr>
            <p:custDataLst>
              <p:tags r:id="rId1"/>
            </p:custDataLst>
          </p:nvPr>
        </p:nvSpPr>
        <p:spPr>
          <a:xfrm>
            <a:off x="8254365" y="6325235"/>
            <a:ext cx="3815080" cy="455295"/>
          </a:xfrm>
          <a:prstGeom prst="rect">
            <a:avLst/>
          </a:prstGeom>
          <a:solidFill>
            <a:schemeClr val="bg1"/>
          </a:solidFill>
        </p:spPr>
        <p:txBody>
          <a:bodyPr wrap="square">
            <a:spAutoFit/>
          </a:bodyPr>
          <a:lstStyle/>
          <a:p>
            <a:pPr>
              <a:lnSpc>
                <a:spcPct val="150000"/>
              </a:lnSpc>
            </a:pPr>
            <a:r>
              <a:rPr lang="en-CA" sz="790" b="0" i="1" strike="noStrike" dirty="0">
                <a:solidFill>
                  <a:schemeClr val="tx1">
                    <a:lumMod val="75000"/>
                  </a:schemeClr>
                </a:solidFill>
                <a:effectLst/>
                <a:latin typeface="Roboto" panose="020F0502020204030204" pitchFamily="34" charset="0"/>
              </a:rPr>
              <a:t> © 2023麦克马斯特大学. 保留所有版权. 本报告采用创作共享署名-非商业性使用-4.0国际许可证授权. </a:t>
            </a:r>
            <a:endParaRPr lang="en-US" sz="790" i="1" dirty="0">
              <a:solidFill>
                <a:schemeClr val="tx1">
                  <a:lumMod val="75000"/>
                </a:schemeClr>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28d3c66f-aac6-46be-8795-09f3c9d69491"/>
  <p:tag name="COMMONDATA" val="eyJoZGlkIjoiMmVjMGY4ODk2ZmU0ODU4YjMwZWY5ODZkYjNiM2VlMmM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Words>
  <Application>Microsoft Macintosh PowerPoint</Application>
  <PresentationFormat>Widescreen</PresentationFormat>
  <Paragraphs>47</Paragraphs>
  <Slides>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黑体</vt:lpstr>
      <vt:lpstr>Arial</vt:lpstr>
      <vt:lpstr>Calibri</vt:lpstr>
      <vt:lpstr>Courier New</vt:lpstr>
      <vt:lpstr>Garamond</vt:lpstr>
      <vt:lpstr>Roboto</vt:lpstr>
      <vt:lpstr>Symbol</vt:lpstr>
      <vt:lpstr>Wingdings</vt:lpstr>
      <vt:lpstr>McMaster Brighter World Theme</vt:lpstr>
      <vt:lpstr>PowerPoint Presentation</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513</cp:revision>
  <cp:lastPrinted>2023-02-25T01:53:00Z</cp:lastPrinted>
  <dcterms:created xsi:type="dcterms:W3CDTF">2023-02-25T01:53:00Z</dcterms:created>
  <dcterms:modified xsi:type="dcterms:W3CDTF">2023-04-03T13:06:04Z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DECED48E400A483B84833A4BB4ED8B59</vt:lpwstr>
  </property>
  <property fmtid="{D5CDD505-2E9C-101B-9397-08002B2CF9AE}" pid="3" name="KSOProductBuildVer">
    <vt:lpwstr>2052-11.1.0.13703</vt:lpwstr>
  </property>
</Properties>
</file>