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10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4" userDrawn="1">
          <p15:clr>
            <a:srgbClr val="A4A3A4"/>
          </p15:clr>
        </p15:guide>
        <p15:guide id="2" pos="388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宋旭萍" initials="SXP" lastIdx="6" clrIdx="0"/>
  <p:cmAuthor id="2" name="Xuan Yu" initials="XY" lastIdx="6" clrIdx="1"/>
  <p:cmAuthor id="3" name="Qi" initials="QW" lastIdx="12" clrIdx="2"/>
  <p:cmAuthor id="4" name="The city of momery" initials="T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B5BED1"/>
    <a:srgbClr val="FFFFFF"/>
    <a:srgbClr val="8DD2E5"/>
    <a:srgbClr val="99CC66"/>
    <a:srgbClr val="CC76A6"/>
    <a:srgbClr val="FEB714"/>
    <a:srgbClr val="FFC057"/>
    <a:srgbClr val="6AA855"/>
    <a:srgbClr val="6FC0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5" autoAdjust="0"/>
    <p:restoredTop sz="88980" autoAdjust="0"/>
  </p:normalViewPr>
  <p:slideViewPr>
    <p:cSldViewPr snapToGrid="0" snapToObjects="1" showGuides="1">
      <p:cViewPr varScale="1">
        <p:scale>
          <a:sx n="113" d="100"/>
          <a:sy n="113" d="100"/>
        </p:scale>
        <p:origin x="1544" y="184"/>
      </p:cViewPr>
      <p:guideLst>
        <p:guide orient="horz" pos="2254"/>
        <p:guide pos="38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2023/4/3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E9F3A7FF-300E-B84F-A2D0-CDCDE713DCB9}" type="datetimeFigureOut">
              <a:rPr lang="en-US" smtClean="0"/>
              <a:t>4/3/23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7C11621C-3EA7-C342-A130-13C6D43C8C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096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192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8288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4384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>
              <a:sym typeface="+mn-e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/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5">
                <a:solidFill>
                  <a:srgbClr val="464F55"/>
                </a:solidFill>
              </a:defRPr>
            </a:lvl1pPr>
            <a:lvl2pPr marL="457200" indent="0">
              <a:buNone/>
              <a:defRPr sz="1465"/>
            </a:lvl2pPr>
            <a:lvl3pPr marL="914400" indent="0">
              <a:buNone/>
              <a:defRPr sz="1465"/>
            </a:lvl3pPr>
            <a:lvl4pPr marL="1371600" indent="0">
              <a:buNone/>
              <a:defRPr sz="1465"/>
            </a:lvl4pPr>
            <a:lvl5pPr marL="1828800" indent="0">
              <a:buNone/>
              <a:defRPr sz="1465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picture containing blur, blurry&#10;&#10;Description automatically generated"/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>
            <a:fillRect/>
          </a:stretch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/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/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/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/>
  <p:txStyles>
    <p:titleStyle>
      <a:lvl1pPr marL="0" marR="0" indent="0" algn="l" defTabSz="4572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defRPr sz="2400" b="0" i="0" kern="1200">
          <a:solidFill>
            <a:srgbClr val="254776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857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panose="020B0604020202020204" pitchFamily="34" charset="0"/>
          <a:ea typeface="+mn-ea"/>
          <a:cs typeface="+mn-cs"/>
        </a:defRPr>
      </a:lvl1pPr>
      <a:lvl2pPr marL="647065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0297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1684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433195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image" Target="../media/image8.png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6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ular Callout 28"/>
          <p:cNvSpPr/>
          <p:nvPr/>
        </p:nvSpPr>
        <p:spPr>
          <a:xfrm flipH="1">
            <a:off x="497205" y="4870563"/>
            <a:ext cx="3041015" cy="1257935"/>
          </a:xfrm>
          <a:prstGeom prst="wedgeRoundRectCallout">
            <a:avLst>
              <a:gd name="adj1" fmla="val -63899"/>
              <a:gd name="adj2" fmla="val -4442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en-CA" sz="1100" i="1" dirty="0" err="1">
                <a:solidFill>
                  <a:srgbClr val="254776"/>
                </a:solidFill>
              </a:rPr>
              <a:t>       </a:t>
            </a:r>
            <a:r>
              <a:rPr lang="en-CA" sz="1100" i="1" dirty="0" err="1">
                <a:solidFill>
                  <a:srgbClr val="254776"/>
                </a:solidFill>
              </a:rPr>
              <a:t>作为资助者群体</a:t>
            </a:r>
            <a:r>
              <a:rPr lang="zh-CN" altLang="en-US" sz="1100" i="1" dirty="0">
                <a:solidFill>
                  <a:srgbClr val="254776"/>
                </a:solidFill>
              </a:rPr>
              <a:t>，</a:t>
            </a:r>
            <a:r>
              <a:rPr lang="en-CA" sz="1100" i="1" dirty="0" err="1">
                <a:solidFill>
                  <a:srgbClr val="254776"/>
                </a:solidFill>
              </a:rPr>
              <a:t>我们已经启动了一些有前景的试点项目。然而我们深知在减少研究浪费、寻找与其他资助者合作的方式</a:t>
            </a:r>
            <a:r>
              <a:rPr lang="zh-CN" altLang="en-US" sz="1100" i="1" dirty="0">
                <a:solidFill>
                  <a:srgbClr val="254776"/>
                </a:solidFill>
              </a:rPr>
              <a:t>，</a:t>
            </a:r>
            <a:r>
              <a:rPr lang="en-CA" sz="1100" i="1" dirty="0" err="1">
                <a:solidFill>
                  <a:srgbClr val="254776"/>
                </a:solidFill>
              </a:rPr>
              <a:t>以及使以影响力为导向的证据生产者参与方面还有很长的路要走</a:t>
            </a:r>
            <a:endParaRPr lang="en-CA" sz="1100" i="1" dirty="0">
              <a:solidFill>
                <a:srgbClr val="25477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89834" y="1297028"/>
            <a:ext cx="6569607" cy="4019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6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r>
              <a:rPr lang="en-US" sz="1800" b="1" dirty="0">
                <a:solidFill>
                  <a:srgbClr val="6FC0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资助者和捐助者</a:t>
            </a:r>
          </a:p>
          <a:p>
            <a:pPr marL="179705" marR="0" lvl="0" indent="-179705" algn="l" defTabSz="6096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+mn-ea"/>
                <a:cs typeface="Arial" panose="020B0604020202020204" pitchFamily="34" charset="0"/>
              </a:rPr>
              <a:t>全球资助者以及国家资助者和捐助者集体承诺</a:t>
            </a:r>
            <a:r>
              <a:rPr lang="zh-CN" altLang="en-US" sz="1400" dirty="0">
                <a:solidFill>
                  <a:srgbClr val="254776"/>
                </a:solidFill>
                <a:latin typeface="+mn-ea"/>
                <a:cs typeface="Arial" panose="020B0604020202020204" pitchFamily="34" charset="0"/>
              </a:rPr>
              <a:t>，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+mn-ea"/>
                <a:cs typeface="Arial" panose="020B0604020202020204" pitchFamily="34" charset="0"/>
              </a:rPr>
              <a:t>支持不断发展的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+mn-ea"/>
                <a:cs typeface="Arial" panose="020B0604020202020204" pitchFamily="34" charset="0"/>
              </a:rPr>
              <a:t>动态证据综合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+mn-ea"/>
                <a:cs typeface="Arial" panose="020B0604020202020204" pitchFamily="34" charset="0"/>
              </a:rPr>
              <a:t>来解决阶段性和动态的重点问题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（例如均衡地分布于全球的X团队解决Y问题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）</a:t>
            </a:r>
          </a:p>
          <a:p>
            <a:pPr marL="179705" marR="0" lvl="0" indent="-179705" algn="l" defTabSz="6096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sz="140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分阶段开展合作</a:t>
            </a:r>
          </a:p>
          <a:p>
            <a:pPr marL="358775" lvl="1" indent="-17653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  <a:tabLst>
                <a:tab pos="358775" algn="l"/>
              </a:tabLst>
              <a:defRPr/>
            </a:pP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共享信息</a:t>
            </a: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合作</a:t>
            </a: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整合资金</a:t>
            </a:r>
            <a:endParaRPr lang="en-US" sz="140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9705" marR="0" lvl="0" indent="-179705" algn="l" defTabSz="6096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他们可以采用相同的标准向团队发出呼吁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+mn-ea"/>
                <a:cs typeface="Arial" panose="020B0604020202020204" pitchFamily="34" charset="0"/>
              </a:rPr>
              <a:t>：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+mn-ea"/>
              <a:cs typeface="Arial" panose="020B0604020202020204" pitchFamily="34" charset="0"/>
            </a:endParaRPr>
          </a:p>
          <a:p>
            <a:pPr marL="358775" lvl="1" indent="-179705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/>
            </a:pP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流程（例如机器学习</a:t>
            </a:r>
            <a:r>
              <a:rPr lang="zh-CN" altLang="en-US" sz="140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cs typeface="Arial" panose="020B0604020202020204" pitchFamily="34" charset="0"/>
              </a:rPr>
              <a:t>；</a:t>
            </a: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由决策者、证据中介和证据生产者评价</a:t>
            </a:r>
            <a:r>
              <a:rPr lang="zh-CN" altLang="en-US" sz="140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cs typeface="Arial" panose="020B0604020202020204" pitchFamily="34" charset="0"/>
              </a:rPr>
              <a:t>；</a:t>
            </a: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即时在线发布更新</a:t>
            </a:r>
            <a:r>
              <a:rPr lang="en-US" sz="140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）</a:t>
            </a:r>
          </a:p>
          <a:p>
            <a:pPr marL="358775" lvl="1" indent="-179705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产品（例如预先考虑公平和背景因素</a:t>
            </a:r>
            <a:r>
              <a:rPr lang="zh-CN" altLang="en-US" sz="1400" dirty="0">
                <a:solidFill>
                  <a:srgbClr val="254776"/>
                </a:solidFill>
                <a:latin typeface="+mn-ea"/>
                <a:cs typeface="Arial" panose="020B0604020202020204" pitchFamily="34" charset="0"/>
              </a:rPr>
              <a:t>；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信息图</a:t>
            </a:r>
            <a:r>
              <a:rPr lang="zh-CN" altLang="en-US" sz="1400" dirty="0">
                <a:solidFill>
                  <a:srgbClr val="254776"/>
                </a:solidFill>
                <a:latin typeface="+mn-ea"/>
                <a:cs typeface="Arial" panose="020B0604020202020204" pitchFamily="34" charset="0"/>
              </a:rPr>
              <a:t>；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可下载数据</a:t>
            </a:r>
            <a:r>
              <a:rPr lang="zh-CN" altLang="en-US" sz="140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cs typeface="Arial" panose="020B0604020202020204" pitchFamily="34" charset="0"/>
              </a:rPr>
              <a:t>；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开放获取出版物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）</a:t>
            </a:r>
          </a:p>
          <a:p>
            <a:pPr marL="358775" lvl="1" indent="-179705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伙伴关系（例如国家证据支持网络和国家公民合作伙伴联盟协作生产证据</a:t>
            </a:r>
            <a:r>
              <a:rPr lang="en-US" sz="140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）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9705" lvl="1" indent="-179705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他们可以衡量和管理团队绩效（例如需求响应</a:t>
            </a:r>
            <a:r>
              <a:rPr lang="zh-CN" alt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迅速确定提升价值的方法</a:t>
            </a:r>
            <a:r>
              <a:rPr lang="zh-CN" alt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基于质量和时间</a:t>
            </a:r>
            <a:r>
              <a:rPr lang="zh-CN" altLang="en-US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与注重影响力的国家证据支持网络合作</a:t>
            </a:r>
            <a:r>
              <a:rPr lang="en-US" sz="140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）</a:t>
            </a:r>
          </a:p>
          <a:p>
            <a:pPr marL="179705" lvl="1" indent="-179705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辅之以国家机构资助的</a:t>
            </a:r>
            <a:r>
              <a:rPr lang="en-US" sz="1400" b="1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国家证据支持网络</a:t>
            </a:r>
            <a:r>
              <a:rPr lang="en-US" sz="140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（以及支持中低收入国家的全球资助者和捐助者</a:t>
            </a:r>
            <a:r>
              <a:rPr lang="zh-CN" altLang="en-US" sz="140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）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164954" y="1240494"/>
            <a:ext cx="3639791" cy="3639791"/>
            <a:chOff x="185974" y="1455646"/>
            <a:chExt cx="3639791" cy="3639791"/>
          </a:xfrm>
        </p:grpSpPr>
        <p:pic>
          <p:nvPicPr>
            <p:cNvPr id="6" name="Picture 6" descr="Icon&#10;&#10;Description automatically generated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18"/>
            <a:stretch>
              <a:fillRect/>
            </a:stretch>
          </p:blipFill>
          <p:spPr>
            <a:xfrm>
              <a:off x="185974" y="1455646"/>
              <a:ext cx="3639791" cy="3639791"/>
            </a:xfrm>
            <a:prstGeom prst="rect">
              <a:avLst/>
            </a:prstGeom>
          </p:spPr>
        </p:pic>
        <p:sp>
          <p:nvSpPr>
            <p:cNvPr id="11" name="Rectangle 7"/>
            <p:cNvSpPr/>
            <p:nvPr>
              <p:custDataLst>
                <p:tags r:id="rId5"/>
              </p:custDataLst>
            </p:nvPr>
          </p:nvSpPr>
          <p:spPr>
            <a:xfrm rot="11511933">
              <a:off x="639077" y="2001472"/>
              <a:ext cx="2731496" cy="273149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资助者和捐助者</a:t>
              </a:r>
            </a:p>
          </p:txBody>
        </p:sp>
        <p:grpSp>
          <p:nvGrpSpPr>
            <p:cNvPr id="12" name="Group 8"/>
            <p:cNvGrpSpPr/>
            <p:nvPr/>
          </p:nvGrpSpPr>
          <p:grpSpPr>
            <a:xfrm>
              <a:off x="2968190" y="2837858"/>
              <a:ext cx="806419" cy="806419"/>
              <a:chOff x="2968190" y="2837858"/>
              <a:chExt cx="806419" cy="806419"/>
            </a:xfrm>
          </p:grpSpPr>
          <p:sp>
            <p:nvSpPr>
              <p:cNvPr id="13" name="Oval 23"/>
              <p:cNvSpPr/>
              <p:nvPr>
                <p:custDataLst>
                  <p:tags r:id="rId14"/>
                </p:custDataLst>
              </p:nvPr>
            </p:nvSpPr>
            <p:spPr>
              <a:xfrm>
                <a:off x="2968190" y="2837858"/>
                <a:ext cx="806419" cy="806419"/>
              </a:xfrm>
              <a:prstGeom prst="ellipse">
                <a:avLst/>
              </a:prstGeom>
              <a:solidFill>
                <a:srgbClr val="CC76A6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/>
              </a:p>
            </p:txBody>
          </p:sp>
          <p:sp>
            <p:nvSpPr>
              <p:cNvPr id="21" name="TextBox 25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3011990" y="3098915"/>
                <a:ext cx="718820" cy="2527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50" b="1" dirty="0">
                    <a:solidFill>
                      <a:schemeClr val="bg1"/>
                    </a:solidFill>
                  </a:rPr>
                  <a:t>最佳证据</a:t>
                </a:r>
              </a:p>
            </p:txBody>
          </p:sp>
        </p:grpSp>
        <p:grpSp>
          <p:nvGrpSpPr>
            <p:cNvPr id="25" name="Group 9"/>
            <p:cNvGrpSpPr/>
            <p:nvPr/>
          </p:nvGrpSpPr>
          <p:grpSpPr>
            <a:xfrm>
              <a:off x="911838" y="4036340"/>
              <a:ext cx="806419" cy="806419"/>
              <a:chOff x="2968190" y="2847797"/>
              <a:chExt cx="806419" cy="806419"/>
            </a:xfrm>
          </p:grpSpPr>
          <p:sp>
            <p:nvSpPr>
              <p:cNvPr id="28" name="Oval 21"/>
              <p:cNvSpPr/>
              <p:nvPr>
                <p:custDataLst>
                  <p:tags r:id="rId12"/>
                </p:custDataLst>
              </p:nvPr>
            </p:nvSpPr>
            <p:spPr>
              <a:xfrm>
                <a:off x="2968190" y="2847797"/>
                <a:ext cx="806419" cy="806419"/>
              </a:xfrm>
              <a:prstGeom prst="ellipse">
                <a:avLst/>
              </a:prstGeom>
              <a:solidFill>
                <a:srgbClr val="99CC66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/>
              </a:p>
            </p:txBody>
          </p:sp>
          <p:sp>
            <p:nvSpPr>
              <p:cNvPr id="31" name="TextBox 22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3145976" y="3132044"/>
                <a:ext cx="450850" cy="2527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50" b="1" dirty="0">
                    <a:solidFill>
                      <a:schemeClr val="bg1"/>
                    </a:solidFill>
                  </a:rPr>
                  <a:t>影响</a:t>
                </a:r>
              </a:p>
            </p:txBody>
          </p:sp>
        </p:grpSp>
        <p:grpSp>
          <p:nvGrpSpPr>
            <p:cNvPr id="32" name="Group 13"/>
            <p:cNvGrpSpPr/>
            <p:nvPr/>
          </p:nvGrpSpPr>
          <p:grpSpPr>
            <a:xfrm>
              <a:off x="902718" y="1687000"/>
              <a:ext cx="806419" cy="806419"/>
              <a:chOff x="2968190" y="2847797"/>
              <a:chExt cx="806419" cy="806419"/>
            </a:xfrm>
          </p:grpSpPr>
          <p:sp>
            <p:nvSpPr>
              <p:cNvPr id="33" name="Oval 18"/>
              <p:cNvSpPr/>
              <p:nvPr>
                <p:custDataLst>
                  <p:tags r:id="rId10"/>
                </p:custDataLst>
              </p:nvPr>
            </p:nvSpPr>
            <p:spPr>
              <a:xfrm>
                <a:off x="2968190" y="2847797"/>
                <a:ext cx="806419" cy="806419"/>
              </a:xfrm>
              <a:prstGeom prst="ellipse">
                <a:avLst/>
              </a:prstGeom>
              <a:solidFill>
                <a:srgbClr val="8DD2E5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/>
              </a:p>
            </p:txBody>
          </p:sp>
          <p:sp>
            <p:nvSpPr>
              <p:cNvPr id="34" name="TextBox 19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3136400" y="2890880"/>
                <a:ext cx="4700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4000" b="1">
                    <a:solidFill>
                      <a:schemeClr val="bg1"/>
                    </a:solidFill>
                  </a:rPr>
                  <a:t>$</a:t>
                </a:r>
              </a:p>
            </p:txBody>
          </p:sp>
        </p:grpSp>
        <p:sp>
          <p:nvSpPr>
            <p:cNvPr id="35" name="Rectangle 14"/>
            <p:cNvSpPr/>
            <p:nvPr>
              <p:custDataLst>
                <p:tags r:id="rId6"/>
              </p:custDataLst>
            </p:nvPr>
          </p:nvSpPr>
          <p:spPr>
            <a:xfrm rot="18294229">
              <a:off x="740042" y="1832780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en-US" sz="600" b="1" cap="none" spc="0">
                  <a:ln w="0"/>
                  <a:solidFill>
                    <a:srgbClr val="254776"/>
                  </a:solidFill>
                  <a:effectLst/>
                </a:rPr>
                <a:t> </a:t>
              </a:r>
              <a:endParaRPr lang="en-US" sz="1200" b="1" cap="none" spc="0">
                <a:ln w="0"/>
                <a:solidFill>
                  <a:srgbClr val="254776"/>
                </a:solidFill>
                <a:effectLst/>
              </a:endParaRPr>
            </a:p>
          </p:txBody>
        </p:sp>
        <p:sp>
          <p:nvSpPr>
            <p:cNvPr id="36" name="Rectangle 15"/>
            <p:cNvSpPr/>
            <p:nvPr>
              <p:custDataLst>
                <p:tags r:id="rId7"/>
              </p:custDataLst>
            </p:nvPr>
          </p:nvSpPr>
          <p:spPr>
            <a:xfrm rot="18397127">
              <a:off x="684491" y="1929471"/>
              <a:ext cx="2581401" cy="258140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en-US" sz="1200" b="1" cap="none" spc="0" dirty="0" err="1">
                  <a:ln w="0"/>
                  <a:solidFill>
                    <a:srgbClr val="254776"/>
                  </a:solidFill>
                  <a:effectLst/>
                </a:rPr>
                <a:t>全球公共产品生产团队</a:t>
              </a:r>
              <a:endParaRPr lang="en-US" sz="1200" b="1" cap="none" spc="0" dirty="0">
                <a:ln w="0"/>
                <a:solidFill>
                  <a:srgbClr val="254776"/>
                </a:solidFill>
                <a:effectLst/>
              </a:endParaRPr>
            </a:p>
          </p:txBody>
        </p:sp>
        <p:sp>
          <p:nvSpPr>
            <p:cNvPr id="37" name="Rectangle 16"/>
            <p:cNvSpPr/>
            <p:nvPr>
              <p:custDataLst>
                <p:tags r:id="rId8"/>
              </p:custDataLst>
            </p:nvPr>
          </p:nvSpPr>
          <p:spPr>
            <a:xfrm rot="20023529">
              <a:off x="694960" y="1911554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endParaRPr lang="en-US" sz="1200" b="1" cap="none" spc="0">
                <a:ln w="0"/>
                <a:solidFill>
                  <a:srgbClr val="254776"/>
                </a:solidFill>
                <a:effectLst/>
              </a:endParaRPr>
            </a:p>
          </p:txBody>
        </p:sp>
        <p:sp>
          <p:nvSpPr>
            <p:cNvPr id="38" name="Rectangle 17"/>
            <p:cNvSpPr/>
            <p:nvPr>
              <p:custDataLst>
                <p:tags r:id="rId9"/>
              </p:custDataLst>
            </p:nvPr>
          </p:nvSpPr>
          <p:spPr>
            <a:xfrm rot="20055027">
              <a:off x="740149" y="1989598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  <a:sym typeface="+mn-ea"/>
                </a:rPr>
                <a:t>国家证</a:t>
              </a:r>
              <a:r>
                <a:rPr lang="en-US" sz="1200" b="1" dirty="0">
                  <a:ln w="0"/>
                  <a:solidFill>
                    <a:srgbClr val="254776"/>
                  </a:solidFill>
                  <a:effectLst/>
                  <a:sym typeface="+mn-ea"/>
                </a:rPr>
                <a:t>据支持网络</a:t>
              </a:r>
              <a:endParaRPr lang="en-US" sz="1200" b="1" cap="none" spc="0" dirty="0">
                <a:ln w="0"/>
                <a:solidFill>
                  <a:srgbClr val="254776"/>
                </a:solidFill>
                <a:effectLst/>
              </a:endParaRPr>
            </a:p>
          </p:txBody>
        </p:sp>
      </p:grpSp>
      <p:sp>
        <p:nvSpPr>
          <p:cNvPr id="39" name="TextBox 26"/>
          <p:cNvSpPr txBox="1"/>
          <p:nvPr>
            <p:custDataLst>
              <p:tags r:id="rId1"/>
            </p:custDataLst>
          </p:nvPr>
        </p:nvSpPr>
        <p:spPr>
          <a:xfrm>
            <a:off x="918967" y="2727445"/>
            <a:ext cx="2124374" cy="1106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CA" sz="1600" i="0" strike="noStrike" kern="0" cap="none" spc="0" normalizeH="0" baseline="0" noProof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 panose="020B0604020202020204"/>
                <a:cs typeface="Arial" panose="020B0604020202020204" pitchFamily="34" charset="0"/>
                <a:sym typeface="Arial" panose="020B0604020202020204"/>
              </a:rPr>
              <a:t>利用资金作为变革的杠杆</a:t>
            </a:r>
          </a:p>
          <a:p>
            <a:pPr algn="ctr"/>
            <a:br>
              <a:rPr kumimoji="0" lang="en-CA" sz="1700" b="1" i="0" u="none" strike="noStrike" kern="0" cap="none" spc="0" normalizeH="0" baseline="0" noProof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 panose="020B0604020202020204"/>
                <a:cs typeface="Arial" panose="020B0604020202020204" pitchFamily="34" charset="0"/>
                <a:sym typeface="Arial" panose="020B0604020202020204"/>
              </a:rPr>
            </a:br>
            <a:endParaRPr lang="en-US" sz="1700"/>
          </a:p>
        </p:txBody>
      </p:sp>
      <p:sp>
        <p:nvSpPr>
          <p:cNvPr id="5" name="Title 14"/>
          <p:cNvSpPr txBox="1"/>
          <p:nvPr/>
        </p:nvSpPr>
        <p:spPr>
          <a:xfrm>
            <a:off x="372745" y="17780"/>
            <a:ext cx="8618855" cy="1632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sz="2400" b="0" i="0" kern="1200">
                <a:solidFill>
                  <a:srgbClr val="254776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 defTabSz="457200">
              <a:spcBef>
                <a:spcPts val="0"/>
              </a:spcBef>
            </a:pPr>
            <a:r>
              <a:rPr lang="en-CA" sz="2400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2.2 </a:t>
            </a:r>
            <a:r>
              <a:rPr lang="en-CA" sz="2400" b="1" kern="0" dirty="0" err="1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一种提升协作的可行模式</a:t>
            </a:r>
            <a:r>
              <a:rPr lang="zh-CN" altLang="en-US" sz="2400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：</a:t>
            </a:r>
            <a:r>
              <a:rPr lang="en-CA" sz="2400" b="1" kern="0" dirty="0" err="1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资助可以成为变革的有力杠杆</a:t>
            </a:r>
            <a:endParaRPr lang="en-CA" sz="2400" b="1" kern="0" dirty="0">
              <a:solidFill>
                <a:srgbClr val="234776"/>
              </a:solidFill>
              <a:latin typeface="+mn-lt"/>
              <a:cs typeface="+mn-lt"/>
              <a:sym typeface="Arial" panose="020B0604020202020204"/>
            </a:endParaRPr>
          </a:p>
          <a:p>
            <a:pPr defTabSz="914400" hangingPunct="0">
              <a:spcBef>
                <a:spcPts val="0"/>
              </a:spcBef>
              <a:defRPr/>
            </a:pPr>
            <a:r>
              <a:rPr lang="en-CA" sz="1400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     </a:t>
            </a:r>
            <a:r>
              <a:rPr lang="en-US" altLang="en-CA" sz="1400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  </a:t>
            </a:r>
            <a:r>
              <a:rPr lang="en-CA" sz="1400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 </a:t>
            </a:r>
            <a:r>
              <a:rPr lang="zh-CN" altLang="en-US" sz="1400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（</a:t>
            </a:r>
            <a:r>
              <a:rPr lang="en-CA" sz="1400" kern="0" dirty="0" err="1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利用研究浪费中节省下来的资金更好地应对国内证据需求</a:t>
            </a:r>
            <a:r>
              <a:rPr lang="zh-CN" altLang="en-US" sz="1400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）</a:t>
            </a:r>
            <a:endParaRPr lang="en-CA" sz="1400" kern="0" dirty="0">
              <a:solidFill>
                <a:srgbClr val="234776"/>
              </a:solidFill>
              <a:latin typeface="+mn-lt"/>
              <a:cs typeface="+mn-lt"/>
              <a:sym typeface="Arial" panose="020B0604020202020204"/>
            </a:endParaRPr>
          </a:p>
          <a:p>
            <a:pPr defTabSz="914400" hangingPunct="0">
              <a:spcBef>
                <a:spcPts val="0"/>
              </a:spcBef>
              <a:defRPr/>
            </a:pPr>
            <a:endParaRPr lang="en-CA" altLang="en-US" sz="1400" kern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+mn-lt"/>
              <a:cs typeface="+mn-lt"/>
              <a:sym typeface="Arial" panose="020B0604020202020204"/>
            </a:endParaRPr>
          </a:p>
        </p:txBody>
      </p:sp>
      <p:sp>
        <p:nvSpPr>
          <p:cNvPr id="26" name="TextBox 2"/>
          <p:cNvSpPr txBox="1"/>
          <p:nvPr>
            <p:custDataLst>
              <p:tags r:id="rId2"/>
            </p:custDataLst>
          </p:nvPr>
        </p:nvSpPr>
        <p:spPr>
          <a:xfrm>
            <a:off x="9039231" y="1004612"/>
            <a:ext cx="17716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i="1" dirty="0">
                <a:solidFill>
                  <a:srgbClr val="254776"/>
                </a:solidFill>
              </a:rPr>
              <a:t>注: 完整版详见2023更新版</a:t>
            </a:r>
          </a:p>
        </p:txBody>
      </p:sp>
      <p:sp>
        <p:nvSpPr>
          <p:cNvPr id="2" name="TextBox 2"/>
          <p:cNvSpPr txBox="1"/>
          <p:nvPr>
            <p:custDataLst>
              <p:tags r:id="rId3"/>
            </p:custDataLst>
          </p:nvPr>
        </p:nvSpPr>
        <p:spPr>
          <a:xfrm>
            <a:off x="8254365" y="6325235"/>
            <a:ext cx="3815080" cy="4552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© 2023麦克马斯特大学. 保留所有版权. 本报告采用创作共享署名-非商业性使用-4.0国际许可证授权. 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28d3c66f-aac6-46be-8795-09f3c9d69491"/>
  <p:tag name="COMMONDATA" val="eyJoZGlkIjoiMmVjMGY4ODk2ZmU0ODU4YjMwZWY5ODZkYjNiM2VlMmM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Macintosh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黑体</vt:lpstr>
      <vt:lpstr>Arial</vt:lpstr>
      <vt:lpstr>Calibri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514</cp:revision>
  <cp:lastPrinted>2023-02-25T01:53:00Z</cp:lastPrinted>
  <dcterms:created xsi:type="dcterms:W3CDTF">2023-02-25T01:53:00Z</dcterms:created>
  <dcterms:modified xsi:type="dcterms:W3CDTF">2023-04-03T13:02:58Z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DECED48E400A483B84833A4BB4ED8B59</vt:lpwstr>
  </property>
  <property fmtid="{D5CDD505-2E9C-101B-9397-08002B2CF9AE}" pid="3" name="KSOProductBuildVer">
    <vt:lpwstr>2052-11.1.0.13703</vt:lpwstr>
  </property>
</Properties>
</file>