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
  </p:notesMasterIdLst>
  <p:handoutMasterIdLst>
    <p:handoutMasterId r:id="rId6"/>
  </p:handoutMasterIdLst>
  <p:sldIdLst>
    <p:sldId id="1099" r:id="rId2"/>
    <p:sldId id="1108" r:id="rId3"/>
    <p:sldId id="1109" r:id="rId4"/>
  </p:sldIdLst>
  <p:sldSz cx="12192000" cy="6858000"/>
  <p:notesSz cx="6858000" cy="9144000"/>
  <p:custDataLst>
    <p:tags r:id="rId7"/>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8.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3.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image" Target="../media/image9.png"/><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image" Target="../media/image9.png"/><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notesSlide" Target="../notesSlides/notesSlide3.xml"/><Relationship Id="rId2" Type="http://schemas.openxmlformats.org/officeDocument/2006/relationships/tags" Target="../tags/tag17.xml"/><Relationship Id="rId16" Type="http://schemas.openxmlformats.org/officeDocument/2006/relationships/slideLayout" Target="../slideLayouts/slideLayout3.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tags" Target="../tags/tag3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5"/>
          <a:srcRect/>
          <a:stretch>
            <a:fillRect/>
          </a:stretch>
        </p:blipFill>
        <p:spPr>
          <a:xfrm>
            <a:off x="31513" y="1922846"/>
            <a:ext cx="12127237" cy="4399648"/>
          </a:xfrm>
          <a:prstGeom prst="rect">
            <a:avLst/>
          </a:prstGeom>
        </p:spPr>
      </p:pic>
      <p:grpSp>
        <p:nvGrpSpPr>
          <p:cNvPr id="7" name="Group 6"/>
          <p:cNvGrpSpPr/>
          <p:nvPr/>
        </p:nvGrpSpPr>
        <p:grpSpPr>
          <a:xfrm>
            <a:off x="2368010" y="2640518"/>
            <a:ext cx="2166419" cy="2967766"/>
            <a:chOff x="2401260" y="2334025"/>
            <a:chExt cx="2166419" cy="2967766"/>
          </a:xfrm>
        </p:grpSpPr>
        <p:sp>
          <p:nvSpPr>
            <p:cNvPr id="9" name="TextBox 8"/>
            <p:cNvSpPr txBox="1"/>
            <p:nvPr/>
          </p:nvSpPr>
          <p:spPr>
            <a:xfrm>
              <a:off x="2401260" y="2334025"/>
              <a:ext cx="2150090" cy="335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600">
                  <a:solidFill>
                    <a:srgbClr val="C3C7CD"/>
                  </a:solidFill>
                  <a:latin typeface="Helvetica" pitchFamily="2" charset="0"/>
                </a:rPr>
                <a:t>决策者</a:t>
              </a:r>
            </a:p>
          </p:txBody>
        </p:sp>
        <p:sp>
          <p:nvSpPr>
            <p:cNvPr id="11" name="TextBox 10"/>
            <p:cNvSpPr txBox="1"/>
            <p:nvPr/>
          </p:nvSpPr>
          <p:spPr>
            <a:xfrm>
              <a:off x="2401260" y="3662290"/>
              <a:ext cx="2150090" cy="335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600">
                  <a:solidFill>
                    <a:srgbClr val="C3C7CD"/>
                  </a:solidFill>
                  <a:latin typeface="Helvetica" pitchFamily="2" charset="0"/>
                </a:rPr>
                <a:t>中介</a:t>
              </a:r>
            </a:p>
          </p:txBody>
        </p:sp>
        <p:sp>
          <p:nvSpPr>
            <p:cNvPr id="13" name="TextBox 12"/>
            <p:cNvSpPr txBox="1"/>
            <p:nvPr/>
          </p:nvSpPr>
          <p:spPr>
            <a:xfrm>
              <a:off x="2417589" y="3003974"/>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chemeClr val="bg1"/>
                  </a:solidFill>
                  <a:latin typeface="Helvetica" pitchFamily="2" charset="0"/>
                </a:rPr>
                <a:t>混合</a:t>
              </a:r>
            </a:p>
          </p:txBody>
        </p:sp>
        <p:sp>
          <p:nvSpPr>
            <p:cNvPr id="14" name="TextBox 13"/>
            <p:cNvSpPr txBox="1"/>
            <p:nvPr/>
          </p:nvSpPr>
          <p:spPr>
            <a:xfrm>
              <a:off x="2417589" y="4215515"/>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chemeClr val="bg1"/>
                  </a:solidFill>
                  <a:latin typeface="Helvetica" pitchFamily="2" charset="0"/>
                </a:rPr>
                <a:t>混合</a:t>
              </a:r>
            </a:p>
          </p:txBody>
        </p:sp>
        <p:sp>
          <p:nvSpPr>
            <p:cNvPr id="12" name="TextBox 11"/>
            <p:cNvSpPr txBox="1"/>
            <p:nvPr/>
          </p:nvSpPr>
          <p:spPr>
            <a:xfrm>
              <a:off x="2401260" y="4963239"/>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US" sz="1600">
                <a:solidFill>
                  <a:srgbClr val="22497A"/>
                </a:solidFill>
                <a:latin typeface="Helvetica" pitchFamily="2" charset="0"/>
              </a:endParaRPr>
            </a:p>
          </p:txBody>
        </p:sp>
      </p:grpSp>
      <p:sp>
        <p:nvSpPr>
          <p:cNvPr id="15" name="TextBox 14"/>
          <p:cNvSpPr txBox="1"/>
          <p:nvPr/>
        </p:nvSpPr>
        <p:spPr>
          <a:xfrm>
            <a:off x="240845" y="2569850"/>
            <a:ext cx="2150090" cy="107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400" b="1">
                <a:solidFill>
                  <a:srgbClr val="C3C7CD"/>
                </a:solidFill>
                <a:latin typeface="Helvetica" pitchFamily="2" charset="0"/>
              </a:rPr>
              <a:t>全球混合性决策者</a:t>
            </a:r>
          </a:p>
          <a:p>
            <a:pPr algn="ctr"/>
            <a:r>
              <a:rPr lang="en-US" sz="1400" b="1">
                <a:solidFill>
                  <a:srgbClr val="C3C7CD"/>
                </a:solidFill>
                <a:latin typeface="Helvetica" pitchFamily="2" charset="0"/>
              </a:rPr>
              <a:t>和中介</a:t>
            </a:r>
          </a:p>
          <a:p>
            <a:pPr algn="ctr"/>
            <a:r>
              <a:rPr lang="en-US" sz="1200" i="1">
                <a:solidFill>
                  <a:srgbClr val="C3C7CD"/>
                </a:solidFill>
                <a:latin typeface="Helvetica" pitchFamily="2" charset="0"/>
              </a:rPr>
              <a:t>（</a:t>
            </a:r>
            <a:r>
              <a:rPr lang="en-US" sz="1200" i="1" err="1">
                <a:solidFill>
                  <a:srgbClr val="C3C7CD"/>
                </a:solidFill>
                <a:latin typeface="Helvetica" pitchFamily="2" charset="0"/>
              </a:rPr>
              <a:t>例如支持成员国多边组织的全球、区域和国家办事处内部的全球委员会和技术单位</a:t>
            </a:r>
            <a:r>
              <a:rPr lang="en-US" sz="1200" i="1">
                <a:solidFill>
                  <a:srgbClr val="C3C7CD"/>
                </a:solidFill>
                <a:latin typeface="Helvetica" pitchFamily="2" charset="0"/>
              </a:rPr>
              <a:t>）</a:t>
            </a:r>
          </a:p>
        </p:txBody>
      </p:sp>
      <p:sp>
        <p:nvSpPr>
          <p:cNvPr id="19" name="TextBox 18"/>
          <p:cNvSpPr txBox="1"/>
          <p:nvPr/>
        </p:nvSpPr>
        <p:spPr>
          <a:xfrm>
            <a:off x="7623731" y="3310467"/>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chemeClr val="bg1"/>
                </a:solidFill>
                <a:latin typeface="Helvetica" pitchFamily="2" charset="0"/>
                <a:sym typeface="+mn-ea"/>
              </a:rPr>
              <a:t>混合</a:t>
            </a:r>
            <a:endParaRPr lang="en-US" sz="1800" b="1">
              <a:solidFill>
                <a:schemeClr val="bg1"/>
              </a:solidFill>
              <a:latin typeface="Helvetica" pitchFamily="2" charset="0"/>
            </a:endParaRPr>
          </a:p>
        </p:txBody>
      </p:sp>
      <p:sp>
        <p:nvSpPr>
          <p:cNvPr id="20" name="TextBox 19"/>
          <p:cNvSpPr txBox="1"/>
          <p:nvPr/>
        </p:nvSpPr>
        <p:spPr>
          <a:xfrm>
            <a:off x="7623731" y="4522008"/>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chemeClr val="bg1"/>
                </a:solidFill>
                <a:latin typeface="Helvetica" pitchFamily="2" charset="0"/>
                <a:sym typeface="+mn-ea"/>
              </a:rPr>
              <a:t>混合</a:t>
            </a:r>
            <a:endParaRPr lang="en-US" sz="1800" b="1">
              <a:solidFill>
                <a:schemeClr val="bg1"/>
              </a:solidFill>
              <a:latin typeface="Helvetica" pitchFamily="2" charset="0"/>
            </a:endParaRPr>
          </a:p>
        </p:txBody>
      </p:sp>
      <p:sp>
        <p:nvSpPr>
          <p:cNvPr id="21" name="TextBox 20"/>
          <p:cNvSpPr txBox="1"/>
          <p:nvPr/>
        </p:nvSpPr>
        <p:spPr>
          <a:xfrm>
            <a:off x="7623731" y="2640518"/>
            <a:ext cx="2150090" cy="335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600">
                <a:solidFill>
                  <a:srgbClr val="C3C7CD"/>
                </a:solidFill>
                <a:latin typeface="Helvetica" pitchFamily="2" charset="0"/>
                <a:sym typeface="+mn-ea"/>
              </a:rPr>
              <a:t>决策者</a:t>
            </a:r>
            <a:endParaRPr lang="en-US" sz="1600">
              <a:solidFill>
                <a:srgbClr val="C3C7CD"/>
              </a:solidFill>
              <a:latin typeface="Helvetica" pitchFamily="2" charset="0"/>
            </a:endParaRPr>
          </a:p>
        </p:txBody>
      </p:sp>
      <p:sp>
        <p:nvSpPr>
          <p:cNvPr id="23" name="TextBox 22"/>
          <p:cNvSpPr txBox="1"/>
          <p:nvPr/>
        </p:nvSpPr>
        <p:spPr>
          <a:xfrm>
            <a:off x="7623731" y="3968783"/>
            <a:ext cx="2150090" cy="335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600">
                <a:solidFill>
                  <a:srgbClr val="C3C7CD"/>
                </a:solidFill>
                <a:latin typeface="Helvetica" pitchFamily="2" charset="0"/>
                <a:sym typeface="+mn-ea"/>
              </a:rPr>
              <a:t>中介</a:t>
            </a:r>
            <a:endParaRPr lang="en-US" sz="1600">
              <a:solidFill>
                <a:srgbClr val="C3C7CD"/>
              </a:solidFill>
              <a:latin typeface="Helvetica" pitchFamily="2" charset="0"/>
            </a:endParaRPr>
          </a:p>
        </p:txBody>
      </p:sp>
      <p:sp>
        <p:nvSpPr>
          <p:cNvPr id="31" name="Rectangle 30"/>
          <p:cNvSpPr/>
          <p:nvPr/>
        </p:nvSpPr>
        <p:spPr>
          <a:xfrm>
            <a:off x="2471896" y="1599954"/>
            <a:ext cx="1958647" cy="368300"/>
          </a:xfrm>
          <a:prstGeom prst="rect">
            <a:avLst/>
          </a:prstGeom>
        </p:spPr>
        <p:txBody>
          <a:bodyPr wrap="square">
            <a:spAutoFit/>
          </a:bodyPr>
          <a:lstStyle/>
          <a:p>
            <a:pPr algn="ctr"/>
            <a:r>
              <a:rPr lang="en-CA" sz="1800" dirty="0" err="1">
                <a:solidFill>
                  <a:srgbClr val="C3C7CD"/>
                </a:solidFill>
                <a:cs typeface="Arial" panose="020B0604020202020204" pitchFamily="34" charset="0"/>
              </a:rPr>
              <a:t>全球级别</a:t>
            </a:r>
            <a:endParaRPr lang="en-CA" sz="1800" dirty="0">
              <a:solidFill>
                <a:srgbClr val="C3C7CD"/>
              </a:solidFill>
              <a:cs typeface="Arial" panose="020B0604020202020204" pitchFamily="34" charset="0"/>
            </a:endParaRPr>
          </a:p>
        </p:txBody>
      </p:sp>
      <p:sp>
        <p:nvSpPr>
          <p:cNvPr id="32" name="Rectangle 31"/>
          <p:cNvSpPr/>
          <p:nvPr/>
        </p:nvSpPr>
        <p:spPr>
          <a:xfrm>
            <a:off x="6550037" y="1596540"/>
            <a:ext cx="4297478" cy="368300"/>
          </a:xfrm>
          <a:prstGeom prst="rect">
            <a:avLst/>
          </a:prstGeom>
        </p:spPr>
        <p:txBody>
          <a:bodyPr wrap="square">
            <a:spAutoFit/>
          </a:bodyPr>
          <a:lstStyle/>
          <a:p>
            <a:pPr algn="ctr"/>
            <a:r>
              <a:rPr lang="en-CA" sz="1800" dirty="0" err="1">
                <a:solidFill>
                  <a:srgbClr val="C3C7CD"/>
                </a:solidFill>
                <a:cs typeface="Arial" panose="020B0604020202020204" pitchFamily="34" charset="0"/>
              </a:rPr>
              <a:t>国家级别</a:t>
            </a:r>
            <a:endParaRPr lang="en-CA" sz="1800" dirty="0">
              <a:solidFill>
                <a:srgbClr val="C3C7CD"/>
              </a:solidFill>
              <a:cs typeface="Arial" panose="020B0604020202020204" pitchFamily="34" charset="0"/>
            </a:endParaRPr>
          </a:p>
        </p:txBody>
      </p:sp>
      <p:sp>
        <p:nvSpPr>
          <p:cNvPr id="33" name="TextBox 32"/>
          <p:cNvSpPr txBox="1"/>
          <p:nvPr/>
        </p:nvSpPr>
        <p:spPr>
          <a:xfrm>
            <a:off x="400247" y="4360657"/>
            <a:ext cx="1872000" cy="1659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400" b="1" dirty="0" err="1">
                <a:solidFill>
                  <a:srgbClr val="254776"/>
                </a:solidFill>
                <a:latin typeface="Helvetica" pitchFamily="2" charset="0"/>
              </a:rPr>
              <a:t>全球混合性证据中介</a:t>
            </a:r>
            <a:endParaRPr lang="en-US" sz="1400" b="1" dirty="0">
              <a:solidFill>
                <a:srgbClr val="254776"/>
              </a:solidFill>
              <a:latin typeface="Helvetica" pitchFamily="2" charset="0"/>
            </a:endParaRPr>
          </a:p>
          <a:p>
            <a:pPr algn="ctr"/>
            <a:r>
              <a:rPr lang="en-US" sz="1400" b="1" dirty="0" err="1">
                <a:solidFill>
                  <a:srgbClr val="254776"/>
                </a:solidFill>
                <a:latin typeface="Helvetica" pitchFamily="2" charset="0"/>
              </a:rPr>
              <a:t>和生产者</a:t>
            </a:r>
            <a:endParaRPr lang="en-US" sz="1400" b="1" dirty="0">
              <a:solidFill>
                <a:srgbClr val="254776"/>
              </a:solidFill>
              <a:latin typeface="Helvetica" pitchFamily="2" charset="0"/>
            </a:endParaRPr>
          </a:p>
          <a:p>
            <a:pPr algn="ctr"/>
            <a:endParaRPr lang="en-US" sz="1400" b="1" dirty="0">
              <a:solidFill>
                <a:srgbClr val="254776"/>
              </a:solidFill>
              <a:latin typeface="Helvetica" pitchFamily="2" charset="0"/>
            </a:endParaRPr>
          </a:p>
          <a:p>
            <a:pPr algn="ctr"/>
            <a:r>
              <a:rPr lang="en-US" altLang="zh-CN" sz="1200" i="1" dirty="0">
                <a:solidFill>
                  <a:srgbClr val="254776"/>
                </a:solidFill>
                <a:latin typeface="Helvetica" pitchFamily="2" charset="0"/>
                <a:sym typeface="+mn-ea"/>
              </a:rPr>
              <a:t>〔</a:t>
            </a:r>
            <a:r>
              <a:rPr lang="en-US" sz="1200" i="1" dirty="0" err="1">
                <a:solidFill>
                  <a:srgbClr val="254776"/>
                </a:solidFill>
                <a:latin typeface="Helvetica" pitchFamily="2" charset="0"/>
                <a:sym typeface="+mn-ea"/>
              </a:rPr>
              <a:t>例如Cochrane和联合国政府间气候变化专门委员会（Intergovernmental</a:t>
            </a:r>
            <a:r>
              <a:rPr lang="en-US" sz="1200" i="1" dirty="0">
                <a:solidFill>
                  <a:srgbClr val="254776"/>
                </a:solidFill>
                <a:latin typeface="Helvetica" pitchFamily="2" charset="0"/>
                <a:sym typeface="+mn-ea"/>
              </a:rPr>
              <a:t> Panel on</a:t>
            </a:r>
            <a:r>
              <a:rPr lang="zh-CN" altLang="en-US" sz="1200" i="1" dirty="0">
                <a:solidFill>
                  <a:srgbClr val="254776"/>
                </a:solidFill>
                <a:latin typeface="Helvetica" pitchFamily="2" charset="0"/>
                <a:sym typeface="+mn-ea"/>
              </a:rPr>
              <a:t> </a:t>
            </a:r>
            <a:r>
              <a:rPr lang="en-US" sz="1200" i="1" dirty="0">
                <a:solidFill>
                  <a:srgbClr val="254776"/>
                </a:solidFill>
                <a:latin typeface="Helvetica" pitchFamily="2" charset="0"/>
                <a:sym typeface="+mn-ea"/>
              </a:rPr>
              <a:t>Climate Change</a:t>
            </a:r>
            <a:r>
              <a:rPr lang="zh-CN" altLang="en-US" sz="1200" i="1" dirty="0">
                <a:solidFill>
                  <a:srgbClr val="254776"/>
                </a:solidFill>
                <a:latin typeface="Helvetica" pitchFamily="2" charset="0"/>
                <a:sym typeface="+mn-ea"/>
              </a:rPr>
              <a:t>，</a:t>
            </a:r>
            <a:r>
              <a:rPr lang="en-US" sz="1200" i="1" dirty="0" err="1">
                <a:solidFill>
                  <a:srgbClr val="254776"/>
                </a:solidFill>
                <a:latin typeface="Helvetica" pitchFamily="2" charset="0"/>
                <a:sym typeface="+mn-ea"/>
              </a:rPr>
              <a:t>IPCC）工作组</a:t>
            </a:r>
            <a:r>
              <a:rPr lang="en-US" altLang="zh-CN" sz="1200" i="1" dirty="0">
                <a:solidFill>
                  <a:srgbClr val="254776"/>
                </a:solidFill>
                <a:latin typeface="Helvetica" pitchFamily="2" charset="0"/>
                <a:sym typeface="+mn-ea"/>
              </a:rPr>
              <a:t>〕</a:t>
            </a:r>
            <a:endParaRPr lang="en-US" sz="200" i="1" dirty="0">
              <a:solidFill>
                <a:srgbClr val="254776"/>
              </a:solidFill>
              <a:latin typeface="Helvetica" pitchFamily="2" charset="0"/>
            </a:endParaRPr>
          </a:p>
        </p:txBody>
      </p:sp>
      <p:sp>
        <p:nvSpPr>
          <p:cNvPr id="34" name="TextBox 33"/>
          <p:cNvSpPr txBox="1"/>
          <p:nvPr/>
        </p:nvSpPr>
        <p:spPr>
          <a:xfrm>
            <a:off x="9773821" y="2569850"/>
            <a:ext cx="2149200" cy="11055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US" sz="200">
              <a:solidFill>
                <a:srgbClr val="C3C7CD"/>
              </a:solidFill>
              <a:latin typeface="Helvetica" pitchFamily="2" charset="0"/>
            </a:endParaRPr>
          </a:p>
          <a:p>
            <a:pPr algn="ctr"/>
            <a:r>
              <a:rPr lang="en-US" sz="1400" b="1" err="1">
                <a:solidFill>
                  <a:srgbClr val="C3C7CD"/>
                </a:solidFill>
                <a:latin typeface="Helvetica" pitchFamily="2" charset="0"/>
              </a:rPr>
              <a:t>地方混合性决策者</a:t>
            </a:r>
            <a:endParaRPr lang="en-US" sz="1400" b="1">
              <a:solidFill>
                <a:srgbClr val="C3C7CD"/>
              </a:solidFill>
              <a:latin typeface="Helvetica" pitchFamily="2" charset="0"/>
            </a:endParaRPr>
          </a:p>
          <a:p>
            <a:pPr algn="ctr"/>
            <a:r>
              <a:rPr lang="en-US" sz="1400" b="1" err="1">
                <a:solidFill>
                  <a:srgbClr val="C3C7CD"/>
                </a:solidFill>
                <a:latin typeface="Helvetica" pitchFamily="2" charset="0"/>
              </a:rPr>
              <a:t>和中介</a:t>
            </a:r>
            <a:endParaRPr lang="en-US" sz="1400" b="1">
              <a:solidFill>
                <a:srgbClr val="C3C7CD"/>
              </a:solidFill>
              <a:latin typeface="Helvetica" pitchFamily="2" charset="0"/>
            </a:endParaRPr>
          </a:p>
          <a:p>
            <a:pPr algn="ctr"/>
            <a:r>
              <a:rPr lang="en-US" sz="1200" i="1">
                <a:solidFill>
                  <a:srgbClr val="C3C7CD"/>
                </a:solidFill>
                <a:latin typeface="Helvetica" pitchFamily="2" charset="0"/>
              </a:rPr>
              <a:t>（</a:t>
            </a:r>
            <a:r>
              <a:rPr lang="en-US" sz="1200" i="1" err="1">
                <a:solidFill>
                  <a:srgbClr val="C3C7CD"/>
                </a:solidFill>
                <a:latin typeface="Helvetica" pitchFamily="2" charset="0"/>
              </a:rPr>
              <a:t>例如国家委员会、政府咨询机构、政府科学咨询和政府证据支持机构</a:t>
            </a:r>
            <a:r>
              <a:rPr lang="en-US" sz="1200" i="1">
                <a:solidFill>
                  <a:srgbClr val="C3C7CD"/>
                </a:solidFill>
                <a:latin typeface="Helvetica" pitchFamily="2" charset="0"/>
              </a:rPr>
              <a:t>）</a:t>
            </a:r>
          </a:p>
        </p:txBody>
      </p:sp>
      <p:sp>
        <p:nvSpPr>
          <p:cNvPr id="35" name="TextBox 34"/>
          <p:cNvSpPr txBox="1"/>
          <p:nvPr/>
        </p:nvSpPr>
        <p:spPr>
          <a:xfrm>
            <a:off x="9748864" y="4273113"/>
            <a:ext cx="2254677" cy="11055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400" b="1" err="1">
                <a:solidFill>
                  <a:srgbClr val="254776"/>
                </a:solidFill>
                <a:latin typeface="Helvetica" pitchFamily="2" charset="0"/>
              </a:rPr>
              <a:t>地方混合性证据中介</a:t>
            </a:r>
            <a:endParaRPr lang="en-US" sz="1400" b="1">
              <a:solidFill>
                <a:srgbClr val="254776"/>
              </a:solidFill>
              <a:latin typeface="Helvetica" pitchFamily="2" charset="0"/>
            </a:endParaRPr>
          </a:p>
          <a:p>
            <a:pPr algn="ctr"/>
            <a:r>
              <a:rPr lang="en-US" sz="1400" b="1" err="1">
                <a:solidFill>
                  <a:srgbClr val="254776"/>
                </a:solidFill>
                <a:latin typeface="Helvetica" pitchFamily="2" charset="0"/>
              </a:rPr>
              <a:t>和生产者</a:t>
            </a:r>
            <a:endParaRPr lang="en-US" sz="1400" b="1">
              <a:solidFill>
                <a:srgbClr val="254776"/>
              </a:solidFill>
              <a:latin typeface="Helvetica" pitchFamily="2" charset="0"/>
            </a:endParaRPr>
          </a:p>
          <a:p>
            <a:pPr algn="ctr"/>
            <a:endParaRPr lang="en-US" sz="1400" b="1">
              <a:solidFill>
                <a:srgbClr val="254776"/>
              </a:solidFill>
              <a:latin typeface="Helvetica" pitchFamily="2" charset="0"/>
            </a:endParaRPr>
          </a:p>
          <a:p>
            <a:pPr algn="ctr"/>
            <a:r>
              <a:rPr lang="en-US" sz="1200" i="1">
                <a:solidFill>
                  <a:srgbClr val="254776"/>
                </a:solidFill>
                <a:latin typeface="Helvetica" pitchFamily="2" charset="0"/>
              </a:rPr>
              <a:t>（</a:t>
            </a:r>
            <a:r>
              <a:rPr lang="en-US" sz="1200" i="1" err="1">
                <a:solidFill>
                  <a:srgbClr val="254776"/>
                </a:solidFill>
                <a:latin typeface="Helvetica" pitchFamily="2" charset="0"/>
              </a:rPr>
              <a:t>例如聚焦具体证据形式和部门的地方证据支持机构</a:t>
            </a:r>
            <a:r>
              <a:rPr lang="en-US" sz="1200" i="1">
                <a:solidFill>
                  <a:srgbClr val="254776"/>
                </a:solidFill>
                <a:latin typeface="Helvetica" pitchFamily="2" charset="0"/>
              </a:rPr>
              <a:t>）</a:t>
            </a:r>
          </a:p>
        </p:txBody>
      </p:sp>
      <p:sp>
        <p:nvSpPr>
          <p:cNvPr id="37" name="TextBox 36"/>
          <p:cNvSpPr txBox="1"/>
          <p:nvPr/>
        </p:nvSpPr>
        <p:spPr>
          <a:xfrm>
            <a:off x="5573303" y="3854736"/>
            <a:ext cx="2047863" cy="3054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400" b="1" dirty="0">
                <a:solidFill>
                  <a:srgbClr val="254776"/>
                </a:solidFill>
                <a:latin typeface="Helvetica" pitchFamily="2" charset="0"/>
              </a:rPr>
              <a:t>国家证据支持网络</a:t>
            </a:r>
          </a:p>
        </p:txBody>
      </p:sp>
      <p:sp>
        <p:nvSpPr>
          <p:cNvPr id="38" name="TextBox 37"/>
          <p:cNvSpPr txBox="1"/>
          <p:nvPr/>
        </p:nvSpPr>
        <p:spPr>
          <a:xfrm>
            <a:off x="4335686" y="2284190"/>
            <a:ext cx="1587715" cy="3067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a:solidFill>
                  <a:srgbClr val="C3C7CD"/>
                </a:solidFill>
                <a:effectLst/>
                <a:latin typeface="Arial" panose="020B0604020202020204" pitchFamily="34" charset="0"/>
                <a:cs typeface="Arial" panose="020B0604020202020204" pitchFamily="34" charset="0"/>
              </a:rPr>
              <a:t>规范性指南</a:t>
            </a:r>
          </a:p>
        </p:txBody>
      </p:sp>
      <p:sp>
        <p:nvSpPr>
          <p:cNvPr id="39" name="TextBox 38"/>
          <p:cNvSpPr txBox="1"/>
          <p:nvPr/>
        </p:nvSpPr>
        <p:spPr>
          <a:xfrm>
            <a:off x="4335686" y="3547648"/>
            <a:ext cx="1587715" cy="3067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a:solidFill>
                  <a:srgbClr val="C3C7CD"/>
                </a:solidFill>
                <a:latin typeface="Arial" panose="020B0604020202020204" pitchFamily="34" charset="0"/>
                <a:cs typeface="Arial" panose="020B0604020202020204" pitchFamily="34" charset="0"/>
              </a:rPr>
              <a:t>技术支持</a:t>
            </a:r>
          </a:p>
        </p:txBody>
      </p:sp>
      <p:sp>
        <p:nvSpPr>
          <p:cNvPr id="5" name="TextBox 4"/>
          <p:cNvSpPr txBox="1"/>
          <p:nvPr/>
        </p:nvSpPr>
        <p:spPr>
          <a:xfrm>
            <a:off x="2408529" y="5172830"/>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rgbClr val="254776"/>
                </a:solidFill>
                <a:latin typeface="Helvetica" pitchFamily="2" charset="0"/>
              </a:rPr>
              <a:t>生产者</a:t>
            </a:r>
          </a:p>
        </p:txBody>
      </p:sp>
      <p:sp>
        <p:nvSpPr>
          <p:cNvPr id="8" name="TextBox 7"/>
          <p:cNvSpPr txBox="1"/>
          <p:nvPr/>
        </p:nvSpPr>
        <p:spPr>
          <a:xfrm>
            <a:off x="7623731" y="5172830"/>
            <a:ext cx="2150090" cy="3670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US" sz="1800" b="1">
                <a:solidFill>
                  <a:srgbClr val="254776"/>
                </a:solidFill>
                <a:latin typeface="Helvetica" pitchFamily="2" charset="0"/>
                <a:sym typeface="+mn-ea"/>
              </a:rPr>
              <a:t>生产者</a:t>
            </a:r>
            <a:endParaRPr lang="en-US" sz="1800" b="1">
              <a:solidFill>
                <a:srgbClr val="254776"/>
              </a:solidFill>
              <a:latin typeface="Helvetica" pitchFamily="2" charset="0"/>
            </a:endParaRPr>
          </a:p>
        </p:txBody>
      </p:sp>
      <p:sp>
        <p:nvSpPr>
          <p:cNvPr id="2" name="TextBox 1"/>
          <p:cNvSpPr txBox="1"/>
          <p:nvPr/>
        </p:nvSpPr>
        <p:spPr>
          <a:xfrm>
            <a:off x="4335686" y="5476574"/>
            <a:ext cx="1760314" cy="7372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i="1">
                <a:solidFill>
                  <a:srgbClr val="254776"/>
                </a:solidFill>
                <a:latin typeface="Arial" panose="020B0604020202020204" pitchFamily="34" charset="0"/>
                <a:cs typeface="Arial" panose="020B0604020202020204" pitchFamily="34" charset="0"/>
              </a:rPr>
              <a:t>基于证据的全球公共产品，尤其动态证据综合</a:t>
            </a:r>
          </a:p>
        </p:txBody>
      </p:sp>
      <p:sp>
        <p:nvSpPr>
          <p:cNvPr id="3" name="Title 14"/>
          <p:cNvSpPr txBox="1"/>
          <p:nvPr/>
        </p:nvSpPr>
        <p:spPr>
          <a:xfrm>
            <a:off x="420370" y="156210"/>
            <a:ext cx="8618855" cy="153225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r>
              <a:rPr lang="en-CA" b="1" kern="0" dirty="0">
                <a:solidFill>
                  <a:srgbClr val="234776"/>
                </a:solidFill>
                <a:latin typeface="+mn-lt"/>
                <a:cs typeface="+mn-lt"/>
              </a:rPr>
              <a:t>2.0 </a:t>
            </a:r>
            <a:r>
              <a:rPr lang="en-CA" b="1" kern="0" dirty="0" err="1">
                <a:solidFill>
                  <a:srgbClr val="234776"/>
                </a:solidFill>
                <a:latin typeface="+mn-lt"/>
                <a:cs typeface="+mn-lt"/>
              </a:rPr>
              <a:t>改善证据生产者之间的协作</a:t>
            </a:r>
            <a:r>
              <a:rPr lang="zh-CN" altLang="en-US" b="1" kern="0" dirty="0">
                <a:solidFill>
                  <a:srgbClr val="234776"/>
                </a:solidFill>
                <a:latin typeface="+mn-lt"/>
                <a:cs typeface="+mn-lt"/>
                <a:sym typeface="+mn-ea"/>
              </a:rPr>
              <a:t>（</a:t>
            </a:r>
            <a:r>
              <a:rPr lang="en-CA" b="1" kern="0" dirty="0" err="1">
                <a:solidFill>
                  <a:srgbClr val="234776"/>
                </a:solidFill>
                <a:latin typeface="+mn-lt"/>
                <a:cs typeface="+mn-lt"/>
                <a:sym typeface="+mn-ea"/>
              </a:rPr>
              <a:t>包括全球和国家级别</a:t>
            </a:r>
            <a:r>
              <a:rPr lang="zh-CN" altLang="en-US" b="1" kern="0" dirty="0">
                <a:solidFill>
                  <a:srgbClr val="234776"/>
                </a:solidFill>
                <a:latin typeface="+mn-lt"/>
                <a:cs typeface="+mn-lt"/>
                <a:sym typeface="+mn-ea"/>
              </a:rPr>
              <a:t>）</a:t>
            </a:r>
            <a:r>
              <a:rPr lang="en-CA" b="1" kern="0" dirty="0" err="1">
                <a:solidFill>
                  <a:srgbClr val="234776"/>
                </a:solidFill>
                <a:latin typeface="+mn-lt"/>
                <a:cs typeface="+mn-lt"/>
              </a:rPr>
              <a:t>是</a:t>
            </a:r>
            <a:endParaRPr lang="en-CA" b="1" kern="0" dirty="0">
              <a:solidFill>
                <a:srgbClr val="234776"/>
              </a:solidFill>
              <a:latin typeface="+mn-lt"/>
              <a:cs typeface="+mn-lt"/>
            </a:endParaRPr>
          </a:p>
          <a:p>
            <a:r>
              <a:rPr lang="en-CA" b="1" kern="0" dirty="0">
                <a:solidFill>
                  <a:srgbClr val="234776"/>
                </a:solidFill>
                <a:latin typeface="+mn-lt"/>
                <a:cs typeface="+mn-lt"/>
              </a:rPr>
              <a:t>      一个重要起点</a:t>
            </a:r>
          </a:p>
          <a:p>
            <a:endParaRPr lang="en-CA" b="1" kern="0" dirty="0">
              <a:solidFill>
                <a:srgbClr val="234776"/>
              </a:solidFill>
              <a:latin typeface="+mn-lt"/>
              <a:cs typeface="+mn-lt"/>
            </a:endParaRPr>
          </a:p>
        </p:txBody>
      </p:sp>
      <p:sp>
        <p:nvSpPr>
          <p:cNvPr id="17" name="TextBox 2"/>
          <p:cNvSpPr txBox="1"/>
          <p:nvPr>
            <p:custDataLst>
              <p:tags r:id="rId1"/>
            </p:custDataLst>
          </p:nvPr>
        </p:nvSpPr>
        <p:spPr>
          <a:xfrm>
            <a:off x="9039231" y="1004612"/>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18" name="TextBox 2"/>
          <p:cNvSpPr txBox="1"/>
          <p:nvPr>
            <p:custDataLst>
              <p:tags r:id="rId2"/>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3989753" y="1267757"/>
            <a:ext cx="8231912" cy="1901418"/>
          </a:xfrm>
          <a:prstGeom prst="rect">
            <a:avLst/>
          </a:prstGeom>
          <a:noFill/>
        </p:spPr>
        <p:txBody>
          <a:bodyPr wrap="square">
            <a:spAutoFit/>
          </a:bodyPr>
          <a:lstStyle/>
          <a:p>
            <a:pPr marR="0" lvl="0" algn="l" defTabSz="609600" rtl="0" eaLnBrk="1" fontAlgn="auto" latinLnBrk="0" hangingPunct="1">
              <a:spcBef>
                <a:spcPts val="0"/>
              </a:spcBef>
              <a:spcAft>
                <a:spcPts val="0"/>
              </a:spcAft>
              <a:buClrTx/>
              <a:buSzTx/>
              <a:defRPr/>
            </a:pPr>
            <a:r>
              <a:rPr lang="en-US" sz="1800" b="1" dirty="0" err="1">
                <a:solidFill>
                  <a:srgbClr val="CC76A6"/>
                </a:solidFill>
                <a:ea typeface="Calibri" panose="020F0502020204030204" pitchFamily="34" charset="0"/>
                <a:cs typeface="Arial" panose="020B0604020202020204" pitchFamily="34" charset="0"/>
              </a:rPr>
              <a:t>全球公共产品生产团队</a:t>
            </a:r>
            <a:endParaRPr lang="en-US" sz="1800" b="1" dirty="0">
              <a:solidFill>
                <a:srgbClr val="CC76A6"/>
              </a:solidFill>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ts val="0"/>
              </a:spcBef>
              <a:spcAft>
                <a:spcPts val="0"/>
              </a:spcAft>
              <a:buClrTx/>
              <a:buSzTx/>
              <a:buFont typeface="Arial" panose="020B0604020202020204" pitchFamily="34" charset="0"/>
              <a:buChar char="•"/>
              <a:defRPr/>
            </a:pP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每个团队承诺以加强协作和减少重复的方式制作</a:t>
            </a:r>
            <a:r>
              <a:rPr lang="en-US" sz="1200" b="1" noProof="0" dirty="0" err="1">
                <a:ln>
                  <a:noFill/>
                </a:ln>
                <a:solidFill>
                  <a:srgbClr val="254776"/>
                </a:solidFill>
                <a:effectLst/>
                <a:uLnTx/>
                <a:uFillTx/>
                <a:ea typeface="Calibri" panose="020F0502020204030204" pitchFamily="34" charset="0"/>
                <a:cs typeface="Arial" panose="020B0604020202020204" pitchFamily="34" charset="0"/>
                <a:sym typeface="+mn-ea"/>
              </a:rPr>
              <a:t>动态证据综合</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响应新出现的全球优先事项</a:t>
            </a:r>
            <a:endParaRPr kumimoji="0" lang="en-US" sz="120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ts val="0"/>
              </a:spcBef>
              <a:spcAft>
                <a:spcPts val="0"/>
              </a:spcAft>
              <a:buClrTx/>
              <a:buSzTx/>
              <a:buFont typeface="Arial" panose="020B0604020202020204" pitchFamily="34" charset="0"/>
              <a:buChar char="•"/>
              <a:defRPr/>
            </a:pPr>
            <a:r>
              <a:rPr lang="en-US" sz="1200" noProof="1">
                <a:ln>
                  <a:noFill/>
                </a:ln>
                <a:solidFill>
                  <a:srgbClr val="254776"/>
                </a:solidFill>
                <a:effectLst/>
                <a:uLnTx/>
                <a:uFillTx/>
                <a:ea typeface="Calibri" panose="020F0502020204030204" pitchFamily="34" charset="0"/>
                <a:cs typeface="Arial" panose="020B0604020202020204" pitchFamily="34" charset="0"/>
                <a:sym typeface="+mn-ea"/>
              </a:rPr>
              <a:t>每个团队集体承诺与现有的网络和平台合作</a:t>
            </a:r>
            <a:r>
              <a:rPr lang="zh-CN" altLang="en-US" sz="1200" dirty="0">
                <a:solidFill>
                  <a:srgbClr val="254776"/>
                </a:solidFill>
                <a:cs typeface="Arial" panose="020B0604020202020204" pitchFamily="34" charset="0"/>
                <a:sym typeface="+mn-ea"/>
              </a:rPr>
              <a:t>，</a:t>
            </a: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最大限度地提升效率和协作以加</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强和实施标准</a:t>
            </a:r>
            <a:r>
              <a:rPr lang="zh-CN" altLang="en-US" sz="1200" noProof="0" dirty="0">
                <a:ln>
                  <a:noFill/>
                </a:ln>
                <a:solidFill>
                  <a:srgbClr val="254776"/>
                </a:solidFill>
                <a:effectLst/>
                <a:uLnTx/>
                <a:uFillTx/>
                <a:ea typeface="Calibri" panose="020F0502020204030204" pitchFamily="34" charset="0"/>
                <a:cs typeface="Arial" panose="020B0604020202020204" pitchFamily="34" charset="0"/>
                <a:sym typeface="+mn-ea"/>
              </a:rPr>
              <a:t>（</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详细清单见前页脚注</a:t>
            </a:r>
            <a:r>
              <a:rPr lang="zh-CN" altLang="en-US" sz="1200" noProof="0" dirty="0">
                <a:ln>
                  <a:noFill/>
                </a:ln>
                <a:solidFill>
                  <a:srgbClr val="254776"/>
                </a:solidFill>
                <a:effectLst/>
                <a:uLnTx/>
                <a:uFillTx/>
                <a:ea typeface="Calibri" panose="020F0502020204030204" pitchFamily="34" charset="0"/>
                <a:cs typeface="Arial" panose="020B0604020202020204" pitchFamily="34" charset="0"/>
                <a:sym typeface="+mn-ea"/>
              </a:rPr>
              <a:t>）</a:t>
            </a:r>
            <a:endPar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endParaRP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全球公共产品的生产网络（例如Campbell</a:t>
            </a:r>
            <a:r>
              <a:rPr lang="zh-CN" altLang="en-US" sz="1200" dirty="0">
                <a:solidFill>
                  <a:srgbClr val="254776"/>
                </a:solidFill>
                <a:ea typeface="Calibri" panose="020F0502020204030204" pitchFamily="34" charset="0"/>
                <a:cs typeface="Arial" panose="020B0604020202020204" pitchFamily="34" charset="0"/>
              </a:rPr>
              <a:t>、</a:t>
            </a: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Cochrane和IPCC</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全球公共产品生产的支持平台（例如PROSPERO</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使用这些全球公共产品的指南和技术评估工作组网络</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使用这些全球公共产品</a:t>
            </a:r>
            <a:r>
              <a:rPr lang="zh-CN" altLang="en-US" sz="1200" dirty="0">
                <a:solidFill>
                  <a:srgbClr val="254776"/>
                </a:solidFill>
                <a:sym typeface="+mn-ea"/>
              </a:rPr>
              <a:t>，</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并能提出使用此类全球公共产品的不同决策者（政府政策制定者、组织领导者、专业人士和公民）观点的</a:t>
            </a:r>
            <a:r>
              <a:rPr kumimoji="0" lang="en-US" sz="1200" b="1"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国家证据支持网络</a:t>
            </a:r>
          </a:p>
        </p:txBody>
      </p:sp>
      <p:sp>
        <p:nvSpPr>
          <p:cNvPr id="45" name="TextBox 44"/>
          <p:cNvSpPr txBox="1"/>
          <p:nvPr/>
        </p:nvSpPr>
        <p:spPr>
          <a:xfrm>
            <a:off x="3989753" y="3529753"/>
            <a:ext cx="4500000" cy="2138045"/>
          </a:xfrm>
          <a:prstGeom prst="rect">
            <a:avLst/>
          </a:prstGeom>
          <a:noFill/>
        </p:spPr>
        <p:txBody>
          <a:bodyPr wrap="square">
            <a:spAutoFit/>
          </a:bodyPr>
          <a:lstStyle/>
          <a:p>
            <a:pPr marR="0" lvl="0" algn="l" defTabSz="609600" rtl="0" eaLnBrk="1" fontAlgn="auto" latinLnBrk="0" hangingPunct="1">
              <a:spcBef>
                <a:spcPts val="0"/>
              </a:spcBef>
              <a:spcAft>
                <a:spcPts val="0"/>
              </a:spcAft>
              <a:buClrTx/>
              <a:buSzTx/>
              <a:defRPr/>
            </a:pPr>
            <a:r>
              <a:rPr lang="en-US" sz="1800" b="1" dirty="0">
                <a:solidFill>
                  <a:srgbClr val="6AA855"/>
                </a:solidFill>
                <a:latin typeface="Arial" panose="020B0604020202020204" pitchFamily="34" charset="0"/>
                <a:ea typeface="Calibri" panose="020F0502020204030204" pitchFamily="34" charset="0"/>
                <a:cs typeface="Arial" panose="020B0604020202020204" pitchFamily="34" charset="0"/>
              </a:rPr>
              <a:t> 国家证据支持网络</a:t>
            </a: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每个团队承诺以影响和促进全球公共产品实施的方式响应新出现的国家层面优先事项（例如通过</a:t>
            </a:r>
            <a:r>
              <a:rPr lang="en-US" sz="1200" b="1"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本土化证据综合和支持</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）并支持全球公共产品的持续改进（通过与本地或关注相似主题的团队合作）</a:t>
            </a:r>
            <a:endParaRPr lang="en-US" sz="1200" dirty="0">
              <a:solidFill>
                <a:srgbClr val="254776"/>
              </a:solidFill>
              <a:latin typeface="Arial" panose="020B0604020202020204" pitchFamily="34" charset="0"/>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kumimoji="0" lang="en-US" sz="12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各团队集体承诺与现有的网络和平台合作</a:t>
            </a:r>
            <a:r>
              <a:rPr lang="zh-CN" altLang="en-US" sz="1200" dirty="0">
                <a:solidFill>
                  <a:srgbClr val="254776"/>
                </a:solidFill>
                <a:latin typeface="Helvetica" pitchFamily="2" charset="0"/>
                <a:sym typeface="+mn-ea"/>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sym typeface="+mn-ea"/>
              </a:rPr>
              <a:t>最大限度地提升效率和协作</a:t>
            </a:r>
            <a:r>
              <a:rPr kumimoji="0" lang="en-US" sz="12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以加强和实施标准</a:t>
            </a:r>
          </a:p>
          <a:p>
            <a:pPr marL="358775" lvl="1" indent="-179705">
              <a:lnSpc>
                <a:spcPct val="120000"/>
              </a:lnSpc>
              <a:spcBef>
                <a:spcPct val="0"/>
              </a:spcBef>
              <a:spcAft>
                <a:spcPct val="0"/>
              </a:spcAft>
              <a:buFont typeface="Courier New" panose="02070309020205020404" pitchFamily="49" charset="0"/>
              <a:buChar char="o"/>
              <a:defRPr/>
            </a:pPr>
            <a:r>
              <a:rPr lang="en-US" sz="12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证据支持机构网络（例如巴西证据联盟</a:t>
            </a:r>
            <a:r>
              <a:rPr lang="zh-CN" alt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英国的What </a:t>
            </a:r>
            <a:r>
              <a:rPr lang="en-US" sz="12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Works网络</a:t>
            </a:r>
            <a:r>
              <a:rPr lang="zh-CN" alt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中低收入国家的EVIPNet）</a:t>
            </a:r>
          </a:p>
        </p:txBody>
      </p:sp>
      <p:sp>
        <p:nvSpPr>
          <p:cNvPr id="46" name="Rounded Rectangular Callout 45"/>
          <p:cNvSpPr/>
          <p:nvPr/>
        </p:nvSpPr>
        <p:spPr>
          <a:xfrm>
            <a:off x="8756587" y="3440004"/>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err="1">
                <a:solidFill>
                  <a:srgbClr val="254776"/>
                </a:solidFill>
              </a:rPr>
              <a:t>        </a:t>
            </a:r>
            <a:r>
              <a:rPr lang="en-CA" sz="1100" i="1" dirty="0" err="1">
                <a:solidFill>
                  <a:srgbClr val="254776"/>
                </a:solidFill>
              </a:rPr>
              <a:t>动态证据联盟是一个很有前途的原型</a:t>
            </a:r>
            <a:r>
              <a:rPr lang="zh-CN" altLang="en-US" sz="1100" i="1" dirty="0">
                <a:solidFill>
                  <a:srgbClr val="254776"/>
                </a:solidFill>
              </a:rPr>
              <a:t>，</a:t>
            </a:r>
            <a:r>
              <a:rPr lang="en-CA" sz="1100" i="1" dirty="0" err="1">
                <a:solidFill>
                  <a:srgbClr val="254776"/>
                </a:solidFill>
              </a:rPr>
              <a:t>但我们还有很长的路要走</a:t>
            </a:r>
            <a:r>
              <a:rPr lang="zh-CN" altLang="en-US" sz="1100" i="1" dirty="0">
                <a:solidFill>
                  <a:srgbClr val="254776"/>
                </a:solidFill>
              </a:rPr>
              <a:t>，</a:t>
            </a:r>
            <a:r>
              <a:rPr lang="en-CA" sz="1100" i="1" dirty="0">
                <a:solidFill>
                  <a:srgbClr val="254776"/>
                </a:solidFill>
              </a:rPr>
              <a:t>因为对于一些不重要的问题有数以百计的低质量证据综合</a:t>
            </a:r>
            <a:r>
              <a:rPr lang="zh-CN" altLang="en-US" sz="1100" i="1" dirty="0">
                <a:solidFill>
                  <a:srgbClr val="254776"/>
                </a:solidFill>
              </a:rPr>
              <a:t>，</a:t>
            </a:r>
            <a:r>
              <a:rPr lang="en-CA" sz="1100" i="1" dirty="0">
                <a:solidFill>
                  <a:srgbClr val="254776"/>
                </a:solidFill>
              </a:rPr>
              <a:t>而许多社会重点问题却没有任何证据</a:t>
            </a:r>
          </a:p>
        </p:txBody>
      </p:sp>
      <p:sp>
        <p:nvSpPr>
          <p:cNvPr id="47" name="Rounded Rectangular Callout 46"/>
          <p:cNvSpPr/>
          <p:nvPr/>
        </p:nvSpPr>
        <p:spPr>
          <a:xfrm>
            <a:off x="8756587" y="4853849"/>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a:solidFill>
                  <a:srgbClr val="254776"/>
                </a:solidFill>
              </a:rPr>
              <a:t>        </a:t>
            </a:r>
            <a:r>
              <a:rPr lang="en-CA" sz="1100" i="1" dirty="0">
                <a:solidFill>
                  <a:srgbClr val="254776"/>
                </a:solidFill>
              </a:rPr>
              <a:t>自相矛盾的是部分全球公共产品生产者</a:t>
            </a:r>
            <a:r>
              <a:rPr lang="en-CA" sz="1100" i="1" dirty="0">
                <a:solidFill>
                  <a:srgbClr val="254776"/>
                </a:solidFill>
                <a:sym typeface="+mn-ea"/>
              </a:rPr>
              <a:t>正处于有史以来资金最紧张的时期</a:t>
            </a:r>
            <a:r>
              <a:rPr lang="zh-CN" altLang="en-US" sz="1100" i="1" dirty="0">
                <a:solidFill>
                  <a:srgbClr val="254776"/>
                </a:solidFill>
                <a:sym typeface="+mn-ea"/>
              </a:rPr>
              <a:t>，</a:t>
            </a:r>
            <a:r>
              <a:rPr lang="en-CA" sz="1100" i="1" dirty="0" err="1">
                <a:solidFill>
                  <a:srgbClr val="254776"/>
                </a:solidFill>
              </a:rPr>
              <a:t>例如Cochrane协作网</a:t>
            </a:r>
            <a:r>
              <a:rPr lang="zh-CN" altLang="en-US" sz="1100" i="1" dirty="0">
                <a:solidFill>
                  <a:srgbClr val="254776"/>
                </a:solidFill>
              </a:rPr>
              <a:t>，</a:t>
            </a:r>
            <a:r>
              <a:rPr lang="en-CA" sz="1100" i="1" dirty="0">
                <a:solidFill>
                  <a:srgbClr val="254776"/>
                </a:solidFill>
              </a:rPr>
              <a:t>而像Campbell协作网这样的证据生产机构则从未获得持续的资金资助</a:t>
            </a:r>
          </a:p>
        </p:txBody>
      </p:sp>
      <p:sp>
        <p:nvSpPr>
          <p:cNvPr id="48" name="Rounded Rectangular Callout 47"/>
          <p:cNvSpPr/>
          <p:nvPr/>
        </p:nvSpPr>
        <p:spPr>
          <a:xfrm flipH="1">
            <a:off x="581025" y="4947323"/>
            <a:ext cx="2957195" cy="1230630"/>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a:solidFill>
                  <a:srgbClr val="254776"/>
                </a:solidFill>
              </a:rPr>
              <a:t>        </a:t>
            </a:r>
            <a:r>
              <a:rPr lang="en-CA" sz="1100" i="1" dirty="0">
                <a:solidFill>
                  <a:srgbClr val="254776"/>
                </a:solidFill>
              </a:rPr>
              <a:t>我们能够在三天内就国家政策制定者提出的问题做出响应</a:t>
            </a:r>
            <a:r>
              <a:rPr lang="zh-CN" altLang="en-US" sz="1100" i="1" dirty="0">
                <a:solidFill>
                  <a:srgbClr val="254776"/>
                </a:solidFill>
              </a:rPr>
              <a:t>，</a:t>
            </a:r>
            <a:r>
              <a:rPr lang="en-CA" sz="1100" i="1" dirty="0">
                <a:solidFill>
                  <a:srgbClr val="254776"/>
                </a:solidFill>
              </a:rPr>
              <a:t>提供关于气候适应战略的本土化证据综合</a:t>
            </a:r>
            <a:r>
              <a:rPr lang="zh-CN" altLang="en-US" sz="1100" i="1" dirty="0">
                <a:solidFill>
                  <a:srgbClr val="254776"/>
                </a:solidFill>
              </a:rPr>
              <a:t>，</a:t>
            </a:r>
            <a:r>
              <a:rPr lang="en-CA" sz="1100" i="1" dirty="0">
                <a:solidFill>
                  <a:srgbClr val="254776"/>
                </a:solidFill>
              </a:rPr>
              <a:t>因为已有一项纳入和评估了17</a:t>
            </a:r>
            <a:r>
              <a:rPr lang="zh-CN" altLang="en-US" sz="1100" i="1" dirty="0">
                <a:solidFill>
                  <a:srgbClr val="254776"/>
                </a:solidFill>
              </a:rPr>
              <a:t> </a:t>
            </a:r>
            <a:r>
              <a:rPr lang="en-CA" sz="1100" i="1" dirty="0">
                <a:solidFill>
                  <a:srgbClr val="254776"/>
                </a:solidFill>
              </a:rPr>
              <a:t>000多篇研究的动态证据综合</a:t>
            </a:r>
            <a:r>
              <a:rPr lang="zh-CN" altLang="en-US" sz="1100" i="1" dirty="0">
                <a:solidFill>
                  <a:schemeClr val="tx1"/>
                </a:solidFill>
                <a:latin typeface="+mj-lt"/>
              </a:rPr>
              <a:t>“</a:t>
            </a:r>
            <a:r>
              <a:rPr lang="en-CA" sz="1100" i="1" dirty="0">
                <a:solidFill>
                  <a:srgbClr val="254776"/>
                </a:solidFill>
                <a:latin typeface="+mj-lt"/>
              </a:rPr>
              <a:t>随时待用</a:t>
            </a:r>
            <a:r>
              <a:rPr lang="zh-CN" altLang="en-US" sz="1100" i="1" dirty="0">
                <a:solidFill>
                  <a:srgbClr val="254776"/>
                </a:solidFill>
                <a:latin typeface="+mj-lt"/>
              </a:rPr>
              <a:t>”</a:t>
            </a:r>
            <a:endParaRPr lang="en-CA" sz="1100" i="1" dirty="0">
              <a:solidFill>
                <a:srgbClr val="254776"/>
              </a:solidFill>
              <a:latin typeface="+mj-lt"/>
            </a:endParaRPr>
          </a:p>
        </p:txBody>
      </p:sp>
      <p:grpSp>
        <p:nvGrpSpPr>
          <p:cNvPr id="4" name="Group 31"/>
          <p:cNvGrpSpPr/>
          <p:nvPr/>
        </p:nvGrpSpPr>
        <p:grpSpPr>
          <a:xfrm>
            <a:off x="164954" y="1307729"/>
            <a:ext cx="3639791" cy="3639791"/>
            <a:chOff x="185974" y="1455646"/>
            <a:chExt cx="3639791" cy="3639791"/>
          </a:xfrm>
        </p:grpSpPr>
        <p:pic>
          <p:nvPicPr>
            <p:cNvPr id="5" name="Picture 32" descr="Icon&#10;&#10;Description automatically generated"/>
            <p:cNvPicPr>
              <a:picLocks noChangeAspect="1"/>
            </p:cNvPicPr>
            <p:nvPr>
              <p:custDataLst>
                <p:tags r:id="rId4"/>
              </p:custDataLst>
            </p:nvPr>
          </p:nvPicPr>
          <p:blipFill>
            <a:blip r:embed="rId15"/>
            <a:stretch>
              <a:fillRect/>
            </a:stretch>
          </p:blipFill>
          <p:spPr>
            <a:xfrm>
              <a:off x="185974" y="1455646"/>
              <a:ext cx="3639791" cy="3639791"/>
            </a:xfrm>
            <a:prstGeom prst="rect">
              <a:avLst/>
            </a:prstGeom>
          </p:spPr>
        </p:pic>
        <p:grpSp>
          <p:nvGrpSpPr>
            <p:cNvPr id="6" name="Group 33"/>
            <p:cNvGrpSpPr/>
            <p:nvPr/>
          </p:nvGrpSpPr>
          <p:grpSpPr>
            <a:xfrm>
              <a:off x="2968190" y="2837858"/>
              <a:ext cx="806419" cy="806419"/>
              <a:chOff x="2968190" y="2837858"/>
              <a:chExt cx="806419" cy="806419"/>
            </a:xfrm>
          </p:grpSpPr>
          <p:sp>
            <p:nvSpPr>
              <p:cNvPr id="7" name="Oval 41"/>
              <p:cNvSpPr/>
              <p:nvPr>
                <p:custDataLst>
                  <p:tags r:id="rId11"/>
                </p:custDataLst>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8" name="TextBox 42"/>
              <p:cNvSpPr txBox="1"/>
              <p:nvPr>
                <p:custDataLst>
                  <p:tags r:id="rId12"/>
                </p:custDataLst>
              </p:nvPr>
            </p:nvSpPr>
            <p:spPr>
              <a:xfrm>
                <a:off x="3011991" y="3095105"/>
                <a:ext cx="718820" cy="252730"/>
              </a:xfrm>
              <a:prstGeom prst="rect">
                <a:avLst/>
              </a:prstGeom>
              <a:noFill/>
            </p:spPr>
            <p:txBody>
              <a:bodyPr wrap="none" rtlCol="0">
                <a:spAutoFit/>
              </a:bodyPr>
              <a:lstStyle/>
              <a:p>
                <a:pPr algn="ctr"/>
                <a:r>
                  <a:rPr lang="en-US" sz="1050" b="1" dirty="0">
                    <a:solidFill>
                      <a:schemeClr val="bg1"/>
                    </a:solidFill>
                  </a:rPr>
                  <a:t>最佳证据</a:t>
                </a:r>
              </a:p>
            </p:txBody>
          </p:sp>
        </p:grpSp>
        <p:grpSp>
          <p:nvGrpSpPr>
            <p:cNvPr id="9" name="Group 34"/>
            <p:cNvGrpSpPr/>
            <p:nvPr/>
          </p:nvGrpSpPr>
          <p:grpSpPr>
            <a:xfrm>
              <a:off x="911838" y="4036340"/>
              <a:ext cx="806419" cy="806419"/>
              <a:chOff x="2968190" y="2847797"/>
              <a:chExt cx="806419" cy="806419"/>
            </a:xfrm>
          </p:grpSpPr>
          <p:sp>
            <p:nvSpPr>
              <p:cNvPr id="10" name="Oval 39"/>
              <p:cNvSpPr/>
              <p:nvPr>
                <p:custDataLst>
                  <p:tags r:id="rId9"/>
                </p:custDataLst>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11" name="TextBox 40"/>
              <p:cNvSpPr txBox="1"/>
              <p:nvPr>
                <p:custDataLst>
                  <p:tags r:id="rId10"/>
                </p:custDataLst>
              </p:nvPr>
            </p:nvSpPr>
            <p:spPr>
              <a:xfrm>
                <a:off x="3145980" y="3132044"/>
                <a:ext cx="450850" cy="252730"/>
              </a:xfrm>
              <a:prstGeom prst="rect">
                <a:avLst/>
              </a:prstGeom>
              <a:noFill/>
            </p:spPr>
            <p:txBody>
              <a:bodyPr wrap="none" rtlCol="0">
                <a:spAutoFit/>
              </a:bodyPr>
              <a:lstStyle/>
              <a:p>
                <a:pPr algn="ctr"/>
                <a:r>
                  <a:rPr lang="en-US" sz="1050" b="1" dirty="0">
                    <a:solidFill>
                      <a:schemeClr val="bg1"/>
                    </a:solidFill>
                  </a:rPr>
                  <a:t>影响</a:t>
                </a:r>
              </a:p>
            </p:txBody>
          </p:sp>
        </p:grpSp>
        <p:sp>
          <p:nvSpPr>
            <p:cNvPr id="12" name="Rectangle 35"/>
            <p:cNvSpPr/>
            <p:nvPr>
              <p:custDataLst>
                <p:tags r:id="rId5"/>
              </p:custDataLst>
            </p:nvPr>
          </p:nvSpPr>
          <p:spPr>
            <a:xfrm rot="18380888">
              <a:off x="740042" y="1863260"/>
              <a:ext cx="2663343" cy="2663343"/>
            </a:xfrm>
            <a:prstGeom prst="rect">
              <a:avLst/>
            </a:prstGeom>
            <a:noFill/>
          </p:spPr>
          <p:txBody>
            <a:bodyPr wrap="none" lIns="91440" tIns="45720" rIns="91440" bIns="45720">
              <a:prstTxWarp prst="textCircle">
                <a:avLst/>
              </a:prstTxWarp>
              <a:spAutoFit/>
            </a:bodyPr>
            <a:lstStyle/>
            <a:p>
              <a:pPr algn="ctr"/>
              <a:endParaRPr lang="en-US" sz="1200" b="1" cap="none" spc="0" dirty="0">
                <a:ln w="0"/>
                <a:solidFill>
                  <a:srgbClr val="254776"/>
                </a:solidFill>
                <a:effectLst/>
              </a:endParaRPr>
            </a:p>
          </p:txBody>
        </p:sp>
        <p:sp>
          <p:nvSpPr>
            <p:cNvPr id="13" name="Rectangle 36"/>
            <p:cNvSpPr/>
            <p:nvPr>
              <p:custDataLst>
                <p:tags r:id="rId6"/>
              </p:custDataLst>
            </p:nvPr>
          </p:nvSpPr>
          <p:spPr>
            <a:xfrm rot="18397127">
              <a:off x="751166" y="1906611"/>
              <a:ext cx="2581401" cy="2581401"/>
            </a:xfrm>
            <a:prstGeom prst="rect">
              <a:avLst/>
            </a:prstGeom>
            <a:noFill/>
          </p:spPr>
          <p:txBody>
            <a:bodyPr wrap="none" lIns="91440" tIns="45720" rIns="91440" bIns="45720">
              <a:prstTxWarp prst="textCircle">
                <a:avLst/>
              </a:prstTxWarp>
              <a:spAutoFit/>
            </a:bodyPr>
            <a:lstStyle/>
            <a:p>
              <a:pPr algn="ctr">
                <a:buClrTx/>
                <a:buSzTx/>
                <a:buFontTx/>
              </a:pPr>
              <a:r>
                <a:rPr lang="en-US" sz="1200" b="1" cap="none" spc="0" dirty="0">
                  <a:ln w="0"/>
                  <a:solidFill>
                    <a:srgbClr val="254776"/>
                  </a:solidFill>
                  <a:effectLst/>
                </a:rPr>
                <a:t>全球公共产品生产团队</a:t>
              </a:r>
            </a:p>
          </p:txBody>
        </p:sp>
        <p:sp>
          <p:nvSpPr>
            <p:cNvPr id="14" name="Rectangle 37"/>
            <p:cNvSpPr/>
            <p:nvPr>
              <p:custDataLst>
                <p:tags r:id="rId7"/>
              </p:custDataLst>
            </p:nvPr>
          </p:nvSpPr>
          <p:spPr>
            <a:xfrm rot="20023529">
              <a:off x="613680" y="1911554"/>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endParaRPr>
            </a:p>
          </p:txBody>
        </p:sp>
        <p:sp>
          <p:nvSpPr>
            <p:cNvPr id="15" name="Rectangle 38"/>
            <p:cNvSpPr/>
            <p:nvPr>
              <p:custDataLst>
                <p:tags r:id="rId8"/>
              </p:custDataLst>
            </p:nvPr>
          </p:nvSpPr>
          <p:spPr>
            <a:xfrm rot="20055027">
              <a:off x="738879" y="1989598"/>
              <a:ext cx="2663343" cy="2663343"/>
            </a:xfrm>
            <a:prstGeom prst="rect">
              <a:avLst/>
            </a:prstGeom>
            <a:noFill/>
          </p:spPr>
          <p:txBody>
            <a:bodyPr wrap="none" lIns="91440" tIns="45720" rIns="91440" bIns="45720">
              <a:prstTxWarp prst="textArchDown">
                <a:avLst/>
              </a:prstTxWarp>
              <a:spAutoFit/>
            </a:bodyPr>
            <a:lstStyle/>
            <a:p>
              <a:pPr algn="ctr"/>
              <a:r>
                <a:rPr lang="en-US" sz="1200" b="1" cap="none" spc="0" dirty="0">
                  <a:ln w="0"/>
                  <a:solidFill>
                    <a:srgbClr val="254776"/>
                  </a:solidFill>
                  <a:effectLst/>
                </a:rPr>
                <a:t>国家证据支持网络</a:t>
              </a:r>
            </a:p>
          </p:txBody>
        </p:sp>
      </p:grpSp>
      <p:sp>
        <p:nvSpPr>
          <p:cNvPr id="16" name="TextBox 48"/>
          <p:cNvSpPr txBox="1"/>
          <p:nvPr>
            <p:custDataLst>
              <p:tags r:id="rId1"/>
            </p:custDataLst>
          </p:nvPr>
        </p:nvSpPr>
        <p:spPr>
          <a:xfrm>
            <a:off x="917901" y="2802870"/>
            <a:ext cx="2124373" cy="845185"/>
          </a:xfrm>
          <a:prstGeom prst="rect">
            <a:avLst/>
          </a:prstGeom>
          <a:noFill/>
        </p:spPr>
        <p:txBody>
          <a:bodyPr wrap="square">
            <a:spAutoFit/>
          </a:bodyPr>
          <a:lstStyle/>
          <a:p>
            <a:pPr algn="ctr"/>
            <a:r>
              <a:rPr kumimoji="0" lang="en-CA" sz="1600" i="0"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t>更好地连接全球</a:t>
            </a:r>
          </a:p>
          <a:p>
            <a:pPr algn="ctr"/>
            <a:r>
              <a:rPr kumimoji="0" lang="en-CA" sz="1600" i="0"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t>和国家</a:t>
            </a:r>
            <a:br>
              <a:rPr kumimoji="0" lang="en-CA" sz="1700" b="1" i="0" u="none"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br>
            <a:endParaRPr lang="en-US" sz="1700" dirty="0"/>
          </a:p>
        </p:txBody>
      </p:sp>
      <p:sp>
        <p:nvSpPr>
          <p:cNvPr id="17" name="Title 14"/>
          <p:cNvSpPr txBox="1"/>
          <p:nvPr/>
        </p:nvSpPr>
        <p:spPr>
          <a:xfrm>
            <a:off x="391795" y="-140970"/>
            <a:ext cx="8618855" cy="175577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buNone/>
            </a:pPr>
            <a:r>
              <a:rPr lang="en-CA" b="1" kern="0" dirty="0">
                <a:solidFill>
                  <a:srgbClr val="234776"/>
                </a:solidFill>
                <a:latin typeface="+mn-lt"/>
                <a:cs typeface="+mn-lt"/>
                <a:sym typeface="Arial" panose="020B0604020202020204"/>
              </a:rPr>
              <a:t>2.1 </a:t>
            </a:r>
            <a:r>
              <a:rPr kumimoji="0" lang="en-CA" b="1" i="0" strike="noStrike" kern="0" cap="none" spc="0" normalizeH="0" baseline="0" dirty="0" err="1">
                <a:solidFill>
                  <a:srgbClr val="234776"/>
                </a:solidFill>
                <a:latin typeface="+mn-lt"/>
                <a:cs typeface="+mn-lt"/>
                <a:sym typeface="Arial" panose="020B0604020202020204"/>
              </a:rPr>
              <a:t>一种提升协作的可行模式</a:t>
            </a:r>
            <a:r>
              <a:rPr kumimoji="0" lang="zh-CN" altLang="en-US" b="1" i="0" strike="noStrike" kern="0" cap="none" spc="0" normalizeH="0" baseline="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从</a:t>
            </a:r>
            <a:r>
              <a:rPr lang="en-CA" b="1" kern="0" dirty="0" err="1">
                <a:solidFill>
                  <a:srgbClr val="234776"/>
                </a:solidFill>
                <a:latin typeface="+mn-lt"/>
                <a:cs typeface="+mn-lt"/>
                <a:sym typeface="Arial" panose="020B0604020202020204"/>
              </a:rPr>
              <a:t>更好地连接</a:t>
            </a:r>
            <a:r>
              <a:rPr kumimoji="0" lang="en-CA" b="1" i="0" strike="noStrike" kern="0" cap="none" spc="0" normalizeH="0" baseline="0" dirty="0" err="1">
                <a:solidFill>
                  <a:srgbClr val="234776"/>
                </a:solidFill>
                <a:latin typeface="+mn-lt"/>
                <a:cs typeface="+mn-lt"/>
                <a:sym typeface="Arial" panose="020B0604020202020204"/>
              </a:rPr>
              <a:t>全球与国家开始</a:t>
            </a:r>
            <a:endParaRPr kumimoji="0" lang="en-CA" b="1" i="0" strike="noStrike" kern="0" cap="none" spc="0" normalizeH="0" baseline="0" dirty="0">
              <a:solidFill>
                <a:srgbClr val="234776"/>
              </a:solidFill>
              <a:latin typeface="+mn-lt"/>
              <a:cs typeface="+mn-lt"/>
              <a:sym typeface="Arial" panose="020B0604020202020204"/>
            </a:endParaRPr>
          </a:p>
          <a:p>
            <a:pPr defTabSz="914400" hangingPunct="0">
              <a:spcBef>
                <a:spcPts val="0"/>
              </a:spcBef>
              <a:defRPr/>
            </a:pPr>
            <a:endParaRPr lang="en-CA" kern="0" dirty="0">
              <a:solidFill>
                <a:srgbClr val="FF0000"/>
              </a:solidFill>
              <a:latin typeface="Arial" panose="020B0604020202020204"/>
              <a:cs typeface="Arial" panose="020B0604020202020204" pitchFamily="34" charset="0"/>
              <a:sym typeface="Arial" panose="020B0604020202020204"/>
            </a:endParaRPr>
          </a:p>
        </p:txBody>
      </p:sp>
      <p:sp>
        <p:nvSpPr>
          <p:cNvPr id="19" name="TextBox 2"/>
          <p:cNvSpPr txBox="1"/>
          <p:nvPr>
            <p:custDataLst>
              <p:tags r:id="rId2"/>
            </p:custDataLst>
          </p:nvPr>
        </p:nvSpPr>
        <p:spPr>
          <a:xfrm>
            <a:off x="9039231" y="1004612"/>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2" name="TextBox 2"/>
          <p:cNvSpPr txBox="1"/>
          <p:nvPr>
            <p:custDataLst>
              <p:tags r:id="rId3"/>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ular Callout 28"/>
          <p:cNvSpPr/>
          <p:nvPr/>
        </p:nvSpPr>
        <p:spPr>
          <a:xfrm flipH="1">
            <a:off x="497205" y="4870563"/>
            <a:ext cx="3041015" cy="1257935"/>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err="1">
                <a:solidFill>
                  <a:srgbClr val="254776"/>
                </a:solidFill>
              </a:rPr>
              <a:t>       </a:t>
            </a:r>
            <a:r>
              <a:rPr lang="en-CA" sz="1100" i="1" dirty="0" err="1">
                <a:solidFill>
                  <a:srgbClr val="254776"/>
                </a:solidFill>
              </a:rPr>
              <a:t>作为资助者群体</a:t>
            </a:r>
            <a:r>
              <a:rPr lang="zh-CN" altLang="en-US" sz="1100" i="1" dirty="0">
                <a:solidFill>
                  <a:srgbClr val="254776"/>
                </a:solidFill>
              </a:rPr>
              <a:t>，</a:t>
            </a:r>
            <a:r>
              <a:rPr lang="en-CA" sz="1100" i="1" dirty="0" err="1">
                <a:solidFill>
                  <a:srgbClr val="254776"/>
                </a:solidFill>
              </a:rPr>
              <a:t>我们已经启动了一些有前景的试点项目。然而我们深知在减少研究浪费、寻找与其他资助者合作的方式</a:t>
            </a:r>
            <a:r>
              <a:rPr lang="zh-CN" altLang="en-US" sz="1100" i="1" dirty="0">
                <a:solidFill>
                  <a:srgbClr val="254776"/>
                </a:solidFill>
              </a:rPr>
              <a:t>，</a:t>
            </a:r>
            <a:r>
              <a:rPr lang="en-CA" sz="1100" i="1" dirty="0" err="1">
                <a:solidFill>
                  <a:srgbClr val="254776"/>
                </a:solidFill>
              </a:rPr>
              <a:t>以及使以影响力为导向的证据生产者参与方面还有很长的路要走</a:t>
            </a:r>
            <a:endParaRPr lang="en-CA" sz="1100" i="1" dirty="0">
              <a:solidFill>
                <a:srgbClr val="254776"/>
              </a:solidFill>
            </a:endParaRPr>
          </a:p>
        </p:txBody>
      </p:sp>
      <p:sp>
        <p:nvSpPr>
          <p:cNvPr id="30" name="TextBox 29"/>
          <p:cNvSpPr txBox="1"/>
          <p:nvPr/>
        </p:nvSpPr>
        <p:spPr>
          <a:xfrm>
            <a:off x="3989834" y="1297028"/>
            <a:ext cx="6569607" cy="4019947"/>
          </a:xfrm>
          <a:prstGeom prst="rect">
            <a:avLst/>
          </a:prstGeom>
          <a:noFill/>
        </p:spPr>
        <p:txBody>
          <a:bodyPr wrap="square">
            <a:spAutoFit/>
          </a:bodyPr>
          <a:lstStyle/>
          <a:p>
            <a:pPr marR="0" lvl="0" algn="l" defTabSz="609600" rtl="0" eaLnBrk="1" fontAlgn="auto" latinLnBrk="0" hangingPunct="1">
              <a:lnSpc>
                <a:spcPct val="120000"/>
              </a:lnSpc>
              <a:spcBef>
                <a:spcPct val="0"/>
              </a:spcBef>
              <a:spcAft>
                <a:spcPct val="0"/>
              </a:spcAft>
              <a:buClrTx/>
              <a:buSzTx/>
              <a:defRPr/>
            </a:pPr>
            <a:r>
              <a:rPr lang="en-US" sz="1800" b="1" dirty="0">
                <a:solidFill>
                  <a:srgbClr val="6FC0D3"/>
                </a:solidFill>
                <a:latin typeface="Arial" panose="020B0604020202020204" pitchFamily="34" charset="0"/>
                <a:cs typeface="Arial" panose="020B0604020202020204" pitchFamily="34" charset="0"/>
              </a:rPr>
              <a:t>资助者和捐助者</a:t>
            </a: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kumimoji="0" lang="en-US" sz="1400" b="0" i="0" u="none" strike="noStrike" kern="1200" cap="none" spc="0" normalizeH="0" baseline="0" noProof="0" dirty="0" err="1">
                <a:ln>
                  <a:noFill/>
                </a:ln>
                <a:solidFill>
                  <a:srgbClr val="254776"/>
                </a:solidFill>
                <a:effectLst/>
                <a:uLnTx/>
                <a:uFillTx/>
                <a:latin typeface="+mn-ea"/>
                <a:cs typeface="Arial" panose="020B0604020202020204" pitchFamily="34" charset="0"/>
              </a:rPr>
              <a:t>全球资助者以及国家资助者和捐助者集体承诺</a:t>
            </a:r>
            <a:r>
              <a:rPr lang="zh-CN" altLang="en-US" sz="1400" dirty="0">
                <a:solidFill>
                  <a:srgbClr val="254776"/>
                </a:solidFill>
                <a:latin typeface="+mn-ea"/>
                <a:cs typeface="Arial" panose="020B0604020202020204" pitchFamily="34" charset="0"/>
              </a:rPr>
              <a:t>，</a:t>
            </a:r>
            <a:r>
              <a:rPr kumimoji="0" lang="en-US" sz="1400" b="0" i="0" u="none" strike="noStrike" kern="1200" cap="none" spc="0" normalizeH="0" baseline="0" noProof="0" dirty="0" err="1">
                <a:ln>
                  <a:noFill/>
                </a:ln>
                <a:solidFill>
                  <a:srgbClr val="254776"/>
                </a:solidFill>
                <a:effectLst/>
                <a:uLnTx/>
                <a:uFillTx/>
                <a:latin typeface="+mn-ea"/>
                <a:cs typeface="Arial" panose="020B0604020202020204" pitchFamily="34" charset="0"/>
              </a:rPr>
              <a:t>支持不断发展的</a:t>
            </a:r>
            <a:r>
              <a:rPr kumimoji="0" lang="en-US" sz="1400" b="1" i="0" u="none" strike="noStrike" kern="1200" cap="none" spc="0" normalizeH="0" baseline="0" noProof="0" dirty="0" err="1">
                <a:ln>
                  <a:noFill/>
                </a:ln>
                <a:solidFill>
                  <a:srgbClr val="254776"/>
                </a:solidFill>
                <a:effectLst/>
                <a:uLnTx/>
                <a:uFillTx/>
                <a:latin typeface="+mn-ea"/>
                <a:cs typeface="Arial" panose="020B0604020202020204" pitchFamily="34" charset="0"/>
              </a:rPr>
              <a:t>动态证据综合</a:t>
            </a:r>
            <a:r>
              <a:rPr kumimoji="0" lang="en-US" sz="1400" b="0" i="0" u="none" strike="noStrike" kern="1200" cap="none" spc="0" normalizeH="0" baseline="0" noProof="0" dirty="0" err="1">
                <a:ln>
                  <a:noFill/>
                </a:ln>
                <a:solidFill>
                  <a:srgbClr val="254776"/>
                </a:solidFill>
                <a:effectLst/>
                <a:uLnTx/>
                <a:uFillTx/>
                <a:latin typeface="+mn-ea"/>
                <a:cs typeface="Arial" panose="020B0604020202020204" pitchFamily="34" charset="0"/>
              </a:rPr>
              <a:t>来解决阶段性和动态的重点问题</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（例如均衡地分布于全球的X团队解决Y问题</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lang="en-US" sz="14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分阶段开展合作</a:t>
            </a:r>
          </a:p>
          <a:p>
            <a:pPr marL="358775" lvl="1" indent="-176530">
              <a:lnSpc>
                <a:spcPct val="120000"/>
              </a:lnSpc>
              <a:spcBef>
                <a:spcPct val="0"/>
              </a:spcBef>
              <a:spcAft>
                <a:spcPct val="0"/>
              </a:spcAft>
              <a:buFont typeface="Courier New" panose="02070309020205020404" pitchFamily="49" charset="0"/>
              <a:buChar char="o"/>
              <a:tabLst>
                <a:tab pos="358775" algn="l"/>
              </a:tabLst>
              <a:defRPr/>
            </a:pP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共享信息</a:t>
            </a: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合作</a:t>
            </a: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整合资金</a:t>
            </a:r>
            <a:endParaRPr lang="en-US" sz="14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他们可以采用相同的标准向团队发出呼吁</a:t>
            </a:r>
            <a:r>
              <a:rPr kumimoji="0" lang="zh-CN" altLang="en-US" sz="1400" b="0" i="0" u="none" strike="noStrike" kern="1200" cap="none" spc="0" normalizeH="0" baseline="0" noProof="0" dirty="0">
                <a:ln>
                  <a:noFill/>
                </a:ln>
                <a:solidFill>
                  <a:srgbClr val="254776"/>
                </a:solidFill>
                <a:effectLst/>
                <a:uLnTx/>
                <a:uFillTx/>
                <a:latin typeface="+mn-ea"/>
                <a:cs typeface="Arial" panose="020B0604020202020204" pitchFamily="34" charset="0"/>
              </a:rPr>
              <a:t>：</a:t>
            </a:r>
            <a:endParaRPr kumimoji="0" lang="en-US" sz="1400" b="0" i="0" u="none" strike="noStrike" kern="1200" cap="none" spc="0" normalizeH="0" baseline="0" noProof="0" dirty="0">
              <a:ln>
                <a:noFill/>
              </a:ln>
              <a:solidFill>
                <a:srgbClr val="254776"/>
              </a:solidFill>
              <a:effectLst/>
              <a:uLnTx/>
              <a:uFillTx/>
              <a:latin typeface="+mn-ea"/>
              <a:cs typeface="Arial" panose="020B0604020202020204" pitchFamily="34" charset="0"/>
            </a:endParaRPr>
          </a:p>
          <a:p>
            <a:pPr marL="358775" lvl="1" indent="-179705">
              <a:lnSpc>
                <a:spcPct val="120000"/>
              </a:lnSpc>
              <a:spcBef>
                <a:spcPct val="0"/>
              </a:spcBef>
              <a:spcAft>
                <a:spcPct val="0"/>
              </a:spcAft>
              <a:buFont typeface="Courier New" panose="02070309020205020404" pitchFamily="49" charset="0"/>
              <a:buChar char="o"/>
              <a:defRPr/>
            </a:pP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流程（例如机器学习</a:t>
            </a:r>
            <a:r>
              <a:rPr lang="zh-CN" altLang="en-US" sz="1400" noProof="0" dirty="0">
                <a:ln>
                  <a:noFill/>
                </a:ln>
                <a:solidFill>
                  <a:srgbClr val="254776"/>
                </a:solidFill>
                <a:effectLst/>
                <a:uLnTx/>
                <a:uFillTx/>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由决策者、证据中介和证据生产者评价</a:t>
            </a:r>
            <a:r>
              <a:rPr lang="zh-CN" altLang="en-US" sz="1400" noProof="0" dirty="0">
                <a:ln>
                  <a:noFill/>
                </a:ln>
                <a:solidFill>
                  <a:srgbClr val="254776"/>
                </a:solidFill>
                <a:effectLst/>
                <a:uLnTx/>
                <a:uFillTx/>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即时在线发布更新</a:t>
            </a:r>
            <a:r>
              <a:rPr lang="en-US" sz="14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p>
          <a:p>
            <a:pPr marL="358775" lvl="1" indent="-179705">
              <a:lnSpc>
                <a:spcPct val="120000"/>
              </a:lnSpc>
              <a:spcBef>
                <a:spcPct val="0"/>
              </a:spcBef>
              <a:spcAft>
                <a:spcPct val="0"/>
              </a:spcAft>
              <a:buFont typeface="Courier New" panose="02070309020205020404" pitchFamily="49" charset="0"/>
              <a:buChar char="o"/>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产品（例如预先考虑公平和背景因素</a:t>
            </a:r>
            <a:r>
              <a:rPr lang="zh-CN" altLang="en-US" sz="1400" dirty="0">
                <a:solidFill>
                  <a:srgbClr val="254776"/>
                </a:solidFill>
                <a:latin typeface="+mn-ea"/>
                <a:cs typeface="Arial" panose="020B0604020202020204" pitchFamily="34" charset="0"/>
              </a:rPr>
              <a:t>；</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信息图</a:t>
            </a:r>
            <a:r>
              <a:rPr lang="zh-CN" altLang="en-US" sz="1400" dirty="0">
                <a:solidFill>
                  <a:srgbClr val="254776"/>
                </a:solidFill>
                <a:latin typeface="+mn-ea"/>
                <a:cs typeface="Arial" panose="020B0604020202020204" pitchFamily="34" charset="0"/>
              </a:rPr>
              <a:t>；</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可下载数据</a:t>
            </a:r>
            <a:r>
              <a:rPr lang="zh-CN" altLang="en-US" sz="1400" noProof="0" dirty="0">
                <a:ln>
                  <a:noFill/>
                </a:ln>
                <a:solidFill>
                  <a:srgbClr val="254776"/>
                </a:solidFill>
                <a:effectLst/>
                <a:uLnTx/>
                <a:uFillTx/>
                <a:cs typeface="Arial" panose="020B0604020202020204" pitchFamily="34" charset="0"/>
              </a:rPr>
              <a:t>；</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开放获取出版物</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p>
          <a:p>
            <a:pPr marL="358775" lvl="1" indent="-179705">
              <a:lnSpc>
                <a:spcPct val="120000"/>
              </a:lnSpc>
              <a:spcBef>
                <a:spcPct val="0"/>
              </a:spcBef>
              <a:spcAft>
                <a:spcPct val="0"/>
              </a:spcAft>
              <a:buFont typeface="Courier New" panose="02070309020205020404" pitchFamily="49" charset="0"/>
              <a:buChar char="o"/>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伙伴关系（例如国家证据支持网络和国家公民合作伙伴联盟协作生产证据</a:t>
            </a:r>
            <a:r>
              <a:rPr lang="en-US" sz="14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endParaRPr>
          </a:p>
          <a:p>
            <a:pPr marL="179705" lvl="1" indent="-179705">
              <a:lnSpc>
                <a:spcPct val="120000"/>
              </a:lnSpc>
              <a:spcBef>
                <a:spcPct val="0"/>
              </a:spcBef>
              <a:spcAft>
                <a:spcPct val="0"/>
              </a:spcAft>
              <a:buFont typeface="Arial" panose="020B0604020202020204" pitchFamily="34" charset="0"/>
              <a:buChar char="•"/>
              <a:defRPr/>
            </a:pPr>
            <a:r>
              <a:rPr lang="en-US" sz="1400" noProof="0" dirty="0" err="1">
                <a:ln>
                  <a:noFill/>
                </a:ln>
                <a:solidFill>
                  <a:srgbClr val="254776"/>
                </a:solidFill>
                <a:effectLst/>
                <a:uLnTx/>
                <a:uFillTx/>
                <a:latin typeface="Arial" panose="020B0604020202020204" pitchFamily="34" charset="0"/>
                <a:cs typeface="Arial" panose="020B0604020202020204" pitchFamily="34" charset="0"/>
              </a:rPr>
              <a:t>他们可以衡量和管理团队绩效（例如需求响应</a:t>
            </a:r>
            <a:r>
              <a:rPr lang="zh-CN" altLang="en-US" sz="1400" dirty="0">
                <a:solidFill>
                  <a:srgbClr val="254776"/>
                </a:solidFill>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迅速确定提升价值的方法</a:t>
            </a:r>
            <a:r>
              <a:rPr lang="zh-CN" altLang="en-US" sz="1400" dirty="0">
                <a:solidFill>
                  <a:srgbClr val="254776"/>
                </a:solidFill>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基于质量和时间</a:t>
            </a:r>
            <a:r>
              <a:rPr lang="zh-CN" altLang="en-US" sz="1400" dirty="0">
                <a:solidFill>
                  <a:srgbClr val="254776"/>
                </a:solidFill>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与注重影响力的国家证据支持网络合作</a:t>
            </a:r>
            <a:r>
              <a:rPr lang="en-US" sz="1400" noProof="0" dirty="0">
                <a:ln>
                  <a:noFill/>
                </a:ln>
                <a:solidFill>
                  <a:srgbClr val="254776"/>
                </a:solidFill>
                <a:effectLst/>
                <a:uLnTx/>
                <a:uFillTx/>
                <a:latin typeface="Arial" panose="020B0604020202020204" pitchFamily="34" charset="0"/>
                <a:cs typeface="Arial" panose="020B0604020202020204" pitchFamily="34" charset="0"/>
              </a:rPr>
              <a:t>）</a:t>
            </a:r>
          </a:p>
          <a:p>
            <a:pPr marL="179705" lvl="1" indent="-179705">
              <a:lnSpc>
                <a:spcPct val="120000"/>
              </a:lnSpc>
              <a:spcBef>
                <a:spcPct val="0"/>
              </a:spcBef>
              <a:spcAft>
                <a:spcPct val="0"/>
              </a:spcAft>
              <a:buFont typeface="Arial" panose="020B0604020202020204" pitchFamily="34" charset="0"/>
              <a:buChar char="•"/>
              <a:defRPr/>
            </a:pPr>
            <a:r>
              <a:rPr lang="en-US" sz="1400" noProof="0" dirty="0" err="1">
                <a:ln>
                  <a:noFill/>
                </a:ln>
                <a:solidFill>
                  <a:srgbClr val="254776"/>
                </a:solidFill>
                <a:effectLst/>
                <a:uLnTx/>
                <a:uFillTx/>
                <a:latin typeface="Arial" panose="020B0604020202020204" pitchFamily="34" charset="0"/>
                <a:cs typeface="Arial" panose="020B0604020202020204" pitchFamily="34" charset="0"/>
              </a:rPr>
              <a:t>辅之以国家机构资助的</a:t>
            </a:r>
            <a:r>
              <a:rPr lang="en-US" sz="1400" b="1" noProof="0" dirty="0" err="1">
                <a:ln>
                  <a:noFill/>
                </a:ln>
                <a:solidFill>
                  <a:srgbClr val="254776"/>
                </a:solidFill>
                <a:effectLst/>
                <a:uLnTx/>
                <a:uFillTx/>
                <a:latin typeface="Arial" panose="020B0604020202020204" pitchFamily="34" charset="0"/>
                <a:cs typeface="Arial" panose="020B0604020202020204" pitchFamily="34" charset="0"/>
              </a:rPr>
              <a:t>国家证据支持网络</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（以及支持中低收入国家的全球资助者和捐助者</a:t>
            </a:r>
            <a:r>
              <a:rPr lang="zh-CN" altLang="en-US" sz="1400" noProof="0" dirty="0">
                <a:ln>
                  <a:noFill/>
                </a:ln>
                <a:solidFill>
                  <a:srgbClr val="254776"/>
                </a:solidFill>
                <a:effectLst/>
                <a:uLnTx/>
                <a:uFillTx/>
                <a:latin typeface="Arial" panose="020B0604020202020204" pitchFamily="34" charset="0"/>
                <a:ea typeface="宋体" panose="02010600030101010101" pitchFamily="2" charset="-122"/>
                <a:cs typeface="Arial" panose="020B0604020202020204" pitchFamily="34" charset="0"/>
              </a:rPr>
              <a:t>）</a:t>
            </a:r>
          </a:p>
        </p:txBody>
      </p:sp>
      <p:grpSp>
        <p:nvGrpSpPr>
          <p:cNvPr id="4" name="Group 4"/>
          <p:cNvGrpSpPr/>
          <p:nvPr/>
        </p:nvGrpSpPr>
        <p:grpSpPr>
          <a:xfrm>
            <a:off x="164954" y="1240494"/>
            <a:ext cx="3639791" cy="3639791"/>
            <a:chOff x="185974" y="1455646"/>
            <a:chExt cx="3639791" cy="3639791"/>
          </a:xfrm>
        </p:grpSpPr>
        <p:pic>
          <p:nvPicPr>
            <p:cNvPr id="6" name="Picture 6" descr="Icon&#10;&#10;Description automatically generated"/>
            <p:cNvPicPr>
              <a:picLocks noChangeAspect="1"/>
            </p:cNvPicPr>
            <p:nvPr>
              <p:custDataLst>
                <p:tags r:id="rId4"/>
              </p:custDataLst>
            </p:nvPr>
          </p:nvPicPr>
          <p:blipFill>
            <a:blip r:embed="rId18"/>
            <a:stretch>
              <a:fillRect/>
            </a:stretch>
          </p:blipFill>
          <p:spPr>
            <a:xfrm>
              <a:off x="185974" y="1455646"/>
              <a:ext cx="3639791" cy="3639791"/>
            </a:xfrm>
            <a:prstGeom prst="rect">
              <a:avLst/>
            </a:prstGeom>
          </p:spPr>
        </p:pic>
        <p:sp>
          <p:nvSpPr>
            <p:cNvPr id="11" name="Rectangle 7"/>
            <p:cNvSpPr/>
            <p:nvPr>
              <p:custDataLst>
                <p:tags r:id="rId5"/>
              </p:custDataLst>
            </p:nvPr>
          </p:nvSpPr>
          <p:spPr>
            <a:xfrm rot="11511933">
              <a:off x="639077" y="2001472"/>
              <a:ext cx="2731496" cy="2731496"/>
            </a:xfrm>
            <a:prstGeom prst="rect">
              <a:avLst/>
            </a:prstGeom>
            <a:noFill/>
          </p:spPr>
          <p:txBody>
            <a:bodyPr wrap="none" lIns="91440" tIns="45720" rIns="91440" bIns="45720">
              <a:prstTxWarp prst="textCircle">
                <a:avLst/>
              </a:prstTxWarp>
              <a:spAutoFit/>
            </a:bodyPr>
            <a:lstStyle/>
            <a:p>
              <a:pPr algn="ctr"/>
              <a:r>
                <a:rPr lang="en-US" sz="1200" b="1" cap="none" spc="0" dirty="0">
                  <a:ln w="0"/>
                  <a:solidFill>
                    <a:srgbClr val="254776"/>
                  </a:solidFill>
                  <a:effectLst/>
                </a:rPr>
                <a:t>资助者和捐助者</a:t>
              </a:r>
            </a:p>
          </p:txBody>
        </p:sp>
        <p:grpSp>
          <p:nvGrpSpPr>
            <p:cNvPr id="12" name="Group 8"/>
            <p:cNvGrpSpPr/>
            <p:nvPr/>
          </p:nvGrpSpPr>
          <p:grpSpPr>
            <a:xfrm>
              <a:off x="2968190" y="2837858"/>
              <a:ext cx="806419" cy="806419"/>
              <a:chOff x="2968190" y="2837858"/>
              <a:chExt cx="806419" cy="806419"/>
            </a:xfrm>
          </p:grpSpPr>
          <p:sp>
            <p:nvSpPr>
              <p:cNvPr id="13" name="Oval 23"/>
              <p:cNvSpPr/>
              <p:nvPr>
                <p:custDataLst>
                  <p:tags r:id="rId14"/>
                </p:custDataLst>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a:p>
            </p:txBody>
          </p:sp>
          <p:sp>
            <p:nvSpPr>
              <p:cNvPr id="21" name="TextBox 25"/>
              <p:cNvSpPr txBox="1"/>
              <p:nvPr>
                <p:custDataLst>
                  <p:tags r:id="rId15"/>
                </p:custDataLst>
              </p:nvPr>
            </p:nvSpPr>
            <p:spPr>
              <a:xfrm>
                <a:off x="3011990" y="3098915"/>
                <a:ext cx="718820" cy="252730"/>
              </a:xfrm>
              <a:prstGeom prst="rect">
                <a:avLst/>
              </a:prstGeom>
              <a:noFill/>
            </p:spPr>
            <p:txBody>
              <a:bodyPr wrap="none" rtlCol="0">
                <a:spAutoFit/>
              </a:bodyPr>
              <a:lstStyle/>
              <a:p>
                <a:pPr algn="ctr"/>
                <a:r>
                  <a:rPr lang="en-US" sz="1050" b="1" dirty="0">
                    <a:solidFill>
                      <a:schemeClr val="bg1"/>
                    </a:solidFill>
                  </a:rPr>
                  <a:t>最佳证据</a:t>
                </a:r>
              </a:p>
            </p:txBody>
          </p:sp>
        </p:grpSp>
        <p:grpSp>
          <p:nvGrpSpPr>
            <p:cNvPr id="25" name="Group 9"/>
            <p:cNvGrpSpPr/>
            <p:nvPr/>
          </p:nvGrpSpPr>
          <p:grpSpPr>
            <a:xfrm>
              <a:off x="911838" y="4036340"/>
              <a:ext cx="806419" cy="806419"/>
              <a:chOff x="2968190" y="2847797"/>
              <a:chExt cx="806419" cy="806419"/>
            </a:xfrm>
          </p:grpSpPr>
          <p:sp>
            <p:nvSpPr>
              <p:cNvPr id="28" name="Oval 21"/>
              <p:cNvSpPr/>
              <p:nvPr>
                <p:custDataLst>
                  <p:tags r:id="rId12"/>
                </p:custDataLst>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a:p>
            </p:txBody>
          </p:sp>
          <p:sp>
            <p:nvSpPr>
              <p:cNvPr id="31" name="TextBox 22"/>
              <p:cNvSpPr txBox="1"/>
              <p:nvPr>
                <p:custDataLst>
                  <p:tags r:id="rId13"/>
                </p:custDataLst>
              </p:nvPr>
            </p:nvSpPr>
            <p:spPr>
              <a:xfrm>
                <a:off x="3145976" y="3132044"/>
                <a:ext cx="450850" cy="252730"/>
              </a:xfrm>
              <a:prstGeom prst="rect">
                <a:avLst/>
              </a:prstGeom>
              <a:noFill/>
            </p:spPr>
            <p:txBody>
              <a:bodyPr wrap="none" rtlCol="0">
                <a:spAutoFit/>
              </a:bodyPr>
              <a:lstStyle/>
              <a:p>
                <a:pPr algn="ctr"/>
                <a:r>
                  <a:rPr lang="en-US" sz="1050" b="1" dirty="0">
                    <a:solidFill>
                      <a:schemeClr val="bg1"/>
                    </a:solidFill>
                  </a:rPr>
                  <a:t>影响</a:t>
                </a:r>
              </a:p>
            </p:txBody>
          </p:sp>
        </p:grpSp>
        <p:grpSp>
          <p:nvGrpSpPr>
            <p:cNvPr id="32" name="Group 13"/>
            <p:cNvGrpSpPr/>
            <p:nvPr/>
          </p:nvGrpSpPr>
          <p:grpSpPr>
            <a:xfrm>
              <a:off x="902718" y="1687000"/>
              <a:ext cx="806419" cy="806419"/>
              <a:chOff x="2968190" y="2847797"/>
              <a:chExt cx="806419" cy="806419"/>
            </a:xfrm>
          </p:grpSpPr>
          <p:sp>
            <p:nvSpPr>
              <p:cNvPr id="33" name="Oval 18"/>
              <p:cNvSpPr/>
              <p:nvPr>
                <p:custDataLst>
                  <p:tags r:id="rId10"/>
                </p:custDataLst>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a:p>
            </p:txBody>
          </p:sp>
          <p:sp>
            <p:nvSpPr>
              <p:cNvPr id="34" name="TextBox 19"/>
              <p:cNvSpPr txBox="1"/>
              <p:nvPr>
                <p:custDataLst>
                  <p:tags r:id="rId11"/>
                </p:custDataLst>
              </p:nvPr>
            </p:nvSpPr>
            <p:spPr>
              <a:xfrm>
                <a:off x="3136400" y="2890880"/>
                <a:ext cx="470000" cy="707886"/>
              </a:xfrm>
              <a:prstGeom prst="rect">
                <a:avLst/>
              </a:prstGeom>
              <a:noFill/>
            </p:spPr>
            <p:txBody>
              <a:bodyPr wrap="none" rtlCol="0">
                <a:spAutoFit/>
              </a:bodyPr>
              <a:lstStyle/>
              <a:p>
                <a:pPr algn="ctr"/>
                <a:r>
                  <a:rPr lang="en-US" sz="4000" b="1">
                    <a:solidFill>
                      <a:schemeClr val="bg1"/>
                    </a:solidFill>
                  </a:rPr>
                  <a:t>$</a:t>
                </a:r>
              </a:p>
            </p:txBody>
          </p:sp>
        </p:grpSp>
        <p:sp>
          <p:nvSpPr>
            <p:cNvPr id="35" name="Rectangle 14"/>
            <p:cNvSpPr/>
            <p:nvPr>
              <p:custDataLst>
                <p:tags r:id="rId6"/>
              </p:custDataLst>
            </p:nvPr>
          </p:nvSpPr>
          <p:spPr>
            <a:xfrm rot="18294229">
              <a:off x="740042" y="1832780"/>
              <a:ext cx="2663343" cy="2663343"/>
            </a:xfrm>
            <a:prstGeom prst="rect">
              <a:avLst/>
            </a:prstGeom>
            <a:noFill/>
          </p:spPr>
          <p:txBody>
            <a:bodyPr wrap="none" lIns="91440" tIns="45720" rIns="91440" bIns="45720">
              <a:prstTxWarp prst="textCircle">
                <a:avLst/>
              </a:prstTxWarp>
              <a:spAutoFit/>
            </a:bodyPr>
            <a:lstStyle/>
            <a:p>
              <a:pPr algn="ctr"/>
              <a:r>
                <a:rPr lang="en-US" sz="600" b="1" cap="none" spc="0">
                  <a:ln w="0"/>
                  <a:solidFill>
                    <a:srgbClr val="254776"/>
                  </a:solidFill>
                  <a:effectLst/>
                </a:rPr>
                <a:t> </a:t>
              </a:r>
              <a:endParaRPr lang="en-US" sz="1200" b="1" cap="none" spc="0">
                <a:ln w="0"/>
                <a:solidFill>
                  <a:srgbClr val="254776"/>
                </a:solidFill>
                <a:effectLst/>
              </a:endParaRPr>
            </a:p>
          </p:txBody>
        </p:sp>
        <p:sp>
          <p:nvSpPr>
            <p:cNvPr id="36" name="Rectangle 15"/>
            <p:cNvSpPr/>
            <p:nvPr>
              <p:custDataLst>
                <p:tags r:id="rId7"/>
              </p:custDataLst>
            </p:nvPr>
          </p:nvSpPr>
          <p:spPr>
            <a:xfrm rot="18397127">
              <a:off x="684491" y="1929471"/>
              <a:ext cx="2581401" cy="2581401"/>
            </a:xfrm>
            <a:prstGeom prst="rect">
              <a:avLst/>
            </a:prstGeom>
            <a:noFill/>
          </p:spPr>
          <p:txBody>
            <a:bodyPr wrap="none" lIns="91440" tIns="45720" rIns="91440" bIns="45720">
              <a:prstTxWarp prst="textCircle">
                <a:avLst/>
              </a:prstTxWarp>
              <a:spAutoFit/>
            </a:bodyPr>
            <a:lstStyle/>
            <a:p>
              <a:pPr algn="ctr"/>
              <a:r>
                <a:rPr lang="en-US" sz="1200" b="1" cap="none" spc="0" dirty="0" err="1">
                  <a:ln w="0"/>
                  <a:solidFill>
                    <a:srgbClr val="254776"/>
                  </a:solidFill>
                  <a:effectLst/>
                </a:rPr>
                <a:t>全球公共产品生产团队</a:t>
              </a:r>
              <a:endParaRPr lang="en-US" sz="1200" b="1" cap="none" spc="0" dirty="0">
                <a:ln w="0"/>
                <a:solidFill>
                  <a:srgbClr val="254776"/>
                </a:solidFill>
                <a:effectLst/>
              </a:endParaRPr>
            </a:p>
          </p:txBody>
        </p:sp>
        <p:sp>
          <p:nvSpPr>
            <p:cNvPr id="37" name="Rectangle 16"/>
            <p:cNvSpPr/>
            <p:nvPr>
              <p:custDataLst>
                <p:tags r:id="rId8"/>
              </p:custDataLst>
            </p:nvPr>
          </p:nvSpPr>
          <p:spPr>
            <a:xfrm rot="20023529">
              <a:off x="694960" y="1911554"/>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a:ln w="0"/>
                <a:solidFill>
                  <a:srgbClr val="254776"/>
                </a:solidFill>
                <a:effectLst/>
              </a:endParaRPr>
            </a:p>
          </p:txBody>
        </p:sp>
        <p:sp>
          <p:nvSpPr>
            <p:cNvPr id="38" name="Rectangle 17"/>
            <p:cNvSpPr/>
            <p:nvPr>
              <p:custDataLst>
                <p:tags r:id="rId9"/>
              </p:custDataLst>
            </p:nvPr>
          </p:nvSpPr>
          <p:spPr>
            <a:xfrm rot="20055027">
              <a:off x="740149" y="1989598"/>
              <a:ext cx="2663343" cy="2663343"/>
            </a:xfrm>
            <a:prstGeom prst="rect">
              <a:avLst/>
            </a:prstGeom>
            <a:noFill/>
          </p:spPr>
          <p:txBody>
            <a:bodyPr wrap="none" lIns="91440" tIns="45720" rIns="91440" bIns="45720">
              <a:prstTxWarp prst="textArchDown">
                <a:avLst/>
              </a:prstTxWarp>
              <a:spAutoFit/>
            </a:bodyPr>
            <a:lstStyle/>
            <a:p>
              <a:pPr algn="ctr"/>
              <a:r>
                <a:rPr lang="en-US" sz="1200" b="1" cap="none" spc="0" dirty="0">
                  <a:ln w="0"/>
                  <a:solidFill>
                    <a:srgbClr val="254776"/>
                  </a:solidFill>
                  <a:effectLst/>
                  <a:sym typeface="+mn-ea"/>
                </a:rPr>
                <a:t>国家证</a:t>
              </a:r>
              <a:r>
                <a:rPr lang="en-US" sz="1200" b="1" dirty="0">
                  <a:ln w="0"/>
                  <a:solidFill>
                    <a:srgbClr val="254776"/>
                  </a:solidFill>
                  <a:effectLst/>
                  <a:sym typeface="+mn-ea"/>
                </a:rPr>
                <a:t>据支持网络</a:t>
              </a:r>
              <a:endParaRPr lang="en-US" sz="1200" b="1" cap="none" spc="0" dirty="0">
                <a:ln w="0"/>
                <a:solidFill>
                  <a:srgbClr val="254776"/>
                </a:solidFill>
                <a:effectLst/>
              </a:endParaRPr>
            </a:p>
          </p:txBody>
        </p:sp>
      </p:grpSp>
      <p:sp>
        <p:nvSpPr>
          <p:cNvPr id="39" name="TextBox 26"/>
          <p:cNvSpPr txBox="1"/>
          <p:nvPr>
            <p:custDataLst>
              <p:tags r:id="rId1"/>
            </p:custDataLst>
          </p:nvPr>
        </p:nvSpPr>
        <p:spPr>
          <a:xfrm>
            <a:off x="918967" y="2727445"/>
            <a:ext cx="2124374" cy="1106805"/>
          </a:xfrm>
          <a:prstGeom prst="rect">
            <a:avLst/>
          </a:prstGeom>
          <a:noFill/>
        </p:spPr>
        <p:txBody>
          <a:bodyPr wrap="square">
            <a:spAutoFit/>
          </a:bodyPr>
          <a:lstStyle/>
          <a:p>
            <a:pPr algn="ctr"/>
            <a:r>
              <a:rPr kumimoji="0" lang="en-CA" sz="1600" i="0" strike="noStrike" kern="0" cap="none" spc="0" normalizeH="0" baseline="0" noProof="0">
                <a:ln>
                  <a:noFill/>
                </a:ln>
                <a:solidFill>
                  <a:srgbClr val="234776"/>
                </a:solidFill>
                <a:effectLst/>
                <a:uLnTx/>
                <a:uFillTx/>
                <a:latin typeface="Arial" panose="020B0604020202020204"/>
                <a:cs typeface="Arial" panose="020B0604020202020204" pitchFamily="34" charset="0"/>
                <a:sym typeface="Arial" panose="020B0604020202020204"/>
              </a:rPr>
              <a:t>利用资金作为变革的杠杆</a:t>
            </a:r>
          </a:p>
          <a:p>
            <a:pPr algn="ctr"/>
            <a:br>
              <a:rPr kumimoji="0" lang="en-CA" sz="1700" b="1" i="0" u="none" strike="noStrike" kern="0" cap="none" spc="0" normalizeH="0" baseline="0" noProof="0">
                <a:ln>
                  <a:noFill/>
                </a:ln>
                <a:solidFill>
                  <a:srgbClr val="234776"/>
                </a:solidFill>
                <a:effectLst/>
                <a:uLnTx/>
                <a:uFillTx/>
                <a:latin typeface="Arial" panose="020B0604020202020204"/>
                <a:cs typeface="Arial" panose="020B0604020202020204" pitchFamily="34" charset="0"/>
                <a:sym typeface="Arial" panose="020B0604020202020204"/>
              </a:rPr>
            </a:br>
            <a:endParaRPr lang="en-US" sz="1700"/>
          </a:p>
        </p:txBody>
      </p:sp>
      <p:sp>
        <p:nvSpPr>
          <p:cNvPr id="5" name="Title 14"/>
          <p:cNvSpPr txBox="1"/>
          <p:nvPr/>
        </p:nvSpPr>
        <p:spPr>
          <a:xfrm>
            <a:off x="372745" y="17780"/>
            <a:ext cx="8618855" cy="163258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pPr>
            <a:r>
              <a:rPr lang="en-CA" sz="2400" b="1" kern="0" dirty="0">
                <a:solidFill>
                  <a:srgbClr val="234776"/>
                </a:solidFill>
                <a:latin typeface="+mn-lt"/>
                <a:cs typeface="+mn-lt"/>
                <a:sym typeface="Arial" panose="020B0604020202020204"/>
              </a:rPr>
              <a:t>2.2 </a:t>
            </a:r>
            <a:r>
              <a:rPr lang="en-CA" sz="2400" b="1" kern="0" dirty="0" err="1">
                <a:solidFill>
                  <a:srgbClr val="234776"/>
                </a:solidFill>
                <a:latin typeface="+mn-lt"/>
                <a:cs typeface="+mn-lt"/>
                <a:sym typeface="Arial" panose="020B0604020202020204"/>
              </a:rPr>
              <a:t>一种提升协作的可行模式</a:t>
            </a:r>
            <a:r>
              <a:rPr lang="zh-CN" altLang="en-US" sz="2400" b="1" kern="0" dirty="0">
                <a:solidFill>
                  <a:srgbClr val="234776"/>
                </a:solidFill>
                <a:latin typeface="+mn-lt"/>
                <a:cs typeface="+mn-lt"/>
                <a:sym typeface="Arial" panose="020B0604020202020204"/>
              </a:rPr>
              <a:t>：</a:t>
            </a:r>
            <a:r>
              <a:rPr lang="en-CA" sz="2400" b="1" kern="0" dirty="0" err="1">
                <a:solidFill>
                  <a:srgbClr val="234776"/>
                </a:solidFill>
                <a:latin typeface="+mn-lt"/>
                <a:cs typeface="+mn-lt"/>
                <a:sym typeface="Arial" panose="020B0604020202020204"/>
              </a:rPr>
              <a:t>资助可以成为变革的有力杠杆</a:t>
            </a:r>
            <a:endParaRPr lang="en-CA" sz="2400" b="1" kern="0" dirty="0">
              <a:solidFill>
                <a:srgbClr val="234776"/>
              </a:solidFill>
              <a:latin typeface="+mn-lt"/>
              <a:cs typeface="+mn-lt"/>
              <a:sym typeface="Arial" panose="020B0604020202020204"/>
            </a:endParaRPr>
          </a:p>
          <a:p>
            <a:pPr defTabSz="914400" hangingPunct="0">
              <a:spcBef>
                <a:spcPts val="0"/>
              </a:spcBef>
              <a:defRPr/>
            </a:pPr>
            <a:r>
              <a:rPr lang="en-CA" sz="1400" b="1" kern="0" dirty="0">
                <a:solidFill>
                  <a:srgbClr val="234776"/>
                </a:solidFill>
                <a:latin typeface="+mn-lt"/>
                <a:cs typeface="+mn-lt"/>
                <a:sym typeface="Arial" panose="020B0604020202020204"/>
              </a:rPr>
              <a:t>     </a:t>
            </a:r>
            <a:r>
              <a:rPr lang="en-US" altLang="en-CA" sz="1400" b="1" kern="0" dirty="0">
                <a:solidFill>
                  <a:srgbClr val="234776"/>
                </a:solidFill>
                <a:latin typeface="+mn-lt"/>
                <a:cs typeface="+mn-lt"/>
                <a:sym typeface="Arial" panose="020B0604020202020204"/>
              </a:rPr>
              <a:t>  </a:t>
            </a:r>
            <a:r>
              <a:rPr lang="en-CA" sz="1400" b="1" kern="0" dirty="0">
                <a:solidFill>
                  <a:srgbClr val="234776"/>
                </a:solidFill>
                <a:latin typeface="+mn-lt"/>
                <a:cs typeface="+mn-lt"/>
                <a:sym typeface="Arial" panose="020B0604020202020204"/>
              </a:rPr>
              <a:t> </a:t>
            </a:r>
            <a:r>
              <a:rPr lang="zh-CN" altLang="en-US" sz="1400" kern="0" dirty="0">
                <a:solidFill>
                  <a:srgbClr val="234776"/>
                </a:solidFill>
                <a:latin typeface="+mn-lt"/>
                <a:cs typeface="+mn-lt"/>
                <a:sym typeface="Arial" panose="020B0604020202020204"/>
              </a:rPr>
              <a:t>（</a:t>
            </a:r>
            <a:r>
              <a:rPr lang="en-CA" sz="1400" kern="0" dirty="0" err="1">
                <a:solidFill>
                  <a:srgbClr val="234776"/>
                </a:solidFill>
                <a:latin typeface="+mn-lt"/>
                <a:cs typeface="+mn-lt"/>
                <a:sym typeface="Arial" panose="020B0604020202020204"/>
              </a:rPr>
              <a:t>利用研究浪费中节省下来的资金更好地应对国内证据需求</a:t>
            </a:r>
            <a:r>
              <a:rPr lang="zh-CN" altLang="en-US" sz="1400" kern="0" dirty="0">
                <a:solidFill>
                  <a:srgbClr val="234776"/>
                </a:solidFill>
                <a:latin typeface="+mn-lt"/>
                <a:cs typeface="+mn-lt"/>
                <a:sym typeface="Arial" panose="020B0604020202020204"/>
              </a:rPr>
              <a:t>）</a:t>
            </a:r>
            <a:endParaRPr lang="en-CA" sz="1400" kern="0" dirty="0">
              <a:solidFill>
                <a:srgbClr val="234776"/>
              </a:solidFill>
              <a:latin typeface="+mn-lt"/>
              <a:cs typeface="+mn-lt"/>
              <a:sym typeface="Arial" panose="020B0604020202020204"/>
            </a:endParaRPr>
          </a:p>
          <a:p>
            <a:pPr defTabSz="914400" hangingPunct="0">
              <a:spcBef>
                <a:spcPts val="0"/>
              </a:spcBef>
              <a:defRPr/>
            </a:pPr>
            <a:endParaRPr lang="en-CA" altLang="en-US" sz="1400" kern="0" noProof="0" dirty="0">
              <a:ln>
                <a:noFill/>
              </a:ln>
              <a:solidFill>
                <a:srgbClr val="234776"/>
              </a:solidFill>
              <a:effectLst/>
              <a:uLnTx/>
              <a:uFillTx/>
              <a:latin typeface="+mn-lt"/>
              <a:cs typeface="+mn-lt"/>
              <a:sym typeface="Arial" panose="020B0604020202020204"/>
            </a:endParaRPr>
          </a:p>
        </p:txBody>
      </p:sp>
      <p:sp>
        <p:nvSpPr>
          <p:cNvPr id="26" name="TextBox 2"/>
          <p:cNvSpPr txBox="1"/>
          <p:nvPr>
            <p:custDataLst>
              <p:tags r:id="rId2"/>
            </p:custDataLst>
          </p:nvPr>
        </p:nvSpPr>
        <p:spPr>
          <a:xfrm>
            <a:off x="9039231" y="1004612"/>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2" name="TextBox 2"/>
          <p:cNvSpPr txBox="1"/>
          <p:nvPr>
            <p:custDataLst>
              <p:tags r:id="rId3"/>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Words>
  <Application>Microsoft Macintosh PowerPoint</Application>
  <PresentationFormat>Widescreen</PresentationFormat>
  <Paragraphs>82</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黑体</vt:lpstr>
      <vt:lpstr>Arial</vt:lpstr>
      <vt:lpstr>Calibri</vt:lpstr>
      <vt:lpstr>Courier New</vt:lpstr>
      <vt:lpstr>Helvetica</vt:lpstr>
      <vt:lpstr>Roboto</vt:lpstr>
      <vt:lpstr>McMaster Brighter World Theme</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513</cp:revision>
  <cp:lastPrinted>2023-02-25T01:53:00Z</cp:lastPrinted>
  <dcterms:created xsi:type="dcterms:W3CDTF">2023-02-25T01:53:00Z</dcterms:created>
  <dcterms:modified xsi:type="dcterms:W3CDTF">2023-04-03T13:01:19Z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