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1098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6096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6096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6096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800" algn="l" defTabSz="6096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400" algn="l" defTabSz="6096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8000" algn="l" defTabSz="6096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6096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6096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6096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54" userDrawn="1">
          <p15:clr>
            <a:srgbClr val="A4A3A4"/>
          </p15:clr>
        </p15:guide>
        <p15:guide id="2" pos="388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宋旭萍" initials="SXP" lastIdx="6" clrIdx="0"/>
  <p:cmAuthor id="2" name="Xuan Yu" initials="XY" lastIdx="6" clrIdx="1"/>
  <p:cmAuthor id="3" name="Qi" initials="QW" lastIdx="12" clrIdx="2"/>
  <p:cmAuthor id="4" name="The city of momery" initials="T" lastIdx="4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4776"/>
    <a:srgbClr val="B5BED1"/>
    <a:srgbClr val="FFFFFF"/>
    <a:srgbClr val="8DD2E5"/>
    <a:srgbClr val="99CC66"/>
    <a:srgbClr val="CC76A6"/>
    <a:srgbClr val="FEB714"/>
    <a:srgbClr val="FFC057"/>
    <a:srgbClr val="6AA855"/>
    <a:srgbClr val="6FC0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025" autoAdjust="0"/>
    <p:restoredTop sz="88980" autoAdjust="0"/>
  </p:normalViewPr>
  <p:slideViewPr>
    <p:cSldViewPr snapToGrid="0" snapToObjects="1" showGuides="1">
      <p:cViewPr varScale="1">
        <p:scale>
          <a:sx n="113" d="100"/>
          <a:sy n="113" d="100"/>
        </p:scale>
        <p:origin x="1544" y="184"/>
      </p:cViewPr>
      <p:guideLst>
        <p:guide orient="horz" pos="2254"/>
        <p:guide pos="388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10" d="100"/>
        <a:sy n="11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tags" Target="tags/tag1.xml"/><Relationship Id="rId10" Type="http://schemas.openxmlformats.org/officeDocument/2006/relationships/tableStyles" Target="tableStyles.xml"/><Relationship Id="rId4" Type="http://schemas.openxmlformats.org/officeDocument/2006/relationships/handoutMaster" Target="handoutMasters/handout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2023/4/3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E9F3A7FF-300E-B84F-A2D0-CDCDE713DCB9}" type="datetimeFigureOut">
              <a:rPr lang="en-US" smtClean="0"/>
              <a:t>4/3/23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7C11621C-3EA7-C342-A130-13C6D43C8C0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1219200" rtl="0" eaLnBrk="1" latinLnBrk="0" hangingPunct="1">
      <a:defRPr sz="16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609600" algn="l" defTabSz="1219200" rtl="0" eaLnBrk="1" latinLnBrk="0" hangingPunct="1">
      <a:defRPr sz="16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219200" algn="l" defTabSz="1219200" rtl="0" eaLnBrk="1" latinLnBrk="0" hangingPunct="1">
      <a:defRPr sz="16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828800" algn="l" defTabSz="1219200" rtl="0" eaLnBrk="1" latinLnBrk="0" hangingPunct="1">
      <a:defRPr sz="16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438400" algn="l" defTabSz="1219200" rtl="0" eaLnBrk="1" latinLnBrk="0" hangingPunct="1">
      <a:defRPr sz="16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30480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>
              <a:solidFill>
                <a:srgbClr val="254776"/>
              </a:solidFill>
              <a:sym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09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C11621C-3EA7-C342-A130-13C6D43C8C0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ground pattern&#10;&#10;Description automatically generated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223195"/>
          </a:xfrm>
          <a:prstGeom prst="rect">
            <a:avLst/>
          </a:prstGeom>
        </p:spPr>
      </p:pic>
      <p:sp>
        <p:nvSpPr>
          <p:cNvPr id="2" name="Title Placeholder" descr="Master title"/>
          <p:cNvSpPr>
            <a:spLocks noGrp="1"/>
          </p:cNvSpPr>
          <p:nvPr>
            <p:ph type="ctrTitle"/>
          </p:nvPr>
        </p:nvSpPr>
        <p:spPr>
          <a:xfrm>
            <a:off x="2715491" y="634805"/>
            <a:ext cx="6862619" cy="2666171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>
              <a:lnSpc>
                <a:spcPct val="100000"/>
              </a:lnSpc>
              <a:defRPr sz="4000">
                <a:solidFill>
                  <a:srgbClr val="25477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Placeholder" descr="Master subtitle"/>
          <p:cNvSpPr>
            <a:spLocks noGrp="1"/>
          </p:cNvSpPr>
          <p:nvPr>
            <p:ph type="subTitle" idx="1"/>
          </p:nvPr>
        </p:nvSpPr>
        <p:spPr>
          <a:xfrm>
            <a:off x="4110182" y="3300976"/>
            <a:ext cx="4073237" cy="91162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Meeting Information" descr="Meering or Audience Data"/>
          <p:cNvSpPr>
            <a:spLocks noGrp="1"/>
          </p:cNvSpPr>
          <p:nvPr>
            <p:ph type="body" sz="quarter" idx="10" hasCustomPrompt="1"/>
          </p:nvPr>
        </p:nvSpPr>
        <p:spPr>
          <a:xfrm>
            <a:off x="4056005" y="4212601"/>
            <a:ext cx="4181593" cy="911617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65">
                <a:solidFill>
                  <a:srgbClr val="464F55"/>
                </a:solidFill>
              </a:defRPr>
            </a:lvl1pPr>
            <a:lvl2pPr marL="457200" indent="0">
              <a:buNone/>
              <a:defRPr sz="1465"/>
            </a:lvl2pPr>
            <a:lvl3pPr marL="914400" indent="0">
              <a:buNone/>
              <a:defRPr sz="1465"/>
            </a:lvl3pPr>
            <a:lvl4pPr marL="1371600" indent="0">
              <a:buNone/>
              <a:defRPr sz="1465"/>
            </a:lvl4pPr>
            <a:lvl5pPr marL="1828800" indent="0">
              <a:buNone/>
              <a:defRPr sz="1465"/>
            </a:lvl5pPr>
          </a:lstStyle>
          <a:p>
            <a:pPr lvl="0"/>
            <a:r>
              <a:rPr lang="en-US" dirty="0"/>
              <a:t>Meeting or Audience Date</a:t>
            </a:r>
          </a:p>
        </p:txBody>
      </p:sp>
      <p:sp>
        <p:nvSpPr>
          <p:cNvPr id="8" name="Slide Number" descr="Page Number"/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CB33EA-91D6-F140-A440-0A130B2A34DE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 descr="A picture containing blur, blurry&#10;&#10;Description automatically generated"/>
          <p:cNvPicPr>
            <a:picLocks noChangeAspect="1"/>
          </p:cNvPicPr>
          <p:nvPr userDrawn="1"/>
        </p:nvPicPr>
        <p:blipFill rotWithShape="1">
          <a:blip r:embed="rId3">
            <a:alphaModFix amt="10000"/>
          </a:blip>
          <a:srcRect l="9741" t="6894" r="7309" b="29427"/>
          <a:stretch>
            <a:fillRect/>
          </a:stretch>
        </p:blipFill>
        <p:spPr>
          <a:xfrm>
            <a:off x="0" y="0"/>
            <a:ext cx="12192000" cy="6250905"/>
          </a:xfrm>
          <a:prstGeom prst="rect">
            <a:avLst/>
          </a:prstGeom>
        </p:spPr>
      </p:pic>
      <p:pic>
        <p:nvPicPr>
          <p:cNvPr id="9" name="Picture 8" descr="A picture containing text, sign&#10;&#10;Description automatically generated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>
            <a:fillRect/>
          </a:stretch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12" name="Subtitle Placeholder" descr="Slide sub title"/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Content Placeholder" descr="Slide content"/>
          <p:cNvSpPr>
            <a:spLocks noGrp="1"/>
          </p:cNvSpPr>
          <p:nvPr>
            <p:ph idx="1" hasCustomPrompt="1"/>
          </p:nvPr>
        </p:nvSpPr>
        <p:spPr>
          <a:xfrm>
            <a:off x="267858" y="1471001"/>
            <a:ext cx="11708068" cy="4536015"/>
          </a:xfrm>
        </p:spPr>
        <p:txBody>
          <a:bodyPr lIns="10800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5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7" name="Title Placeholder" descr="Master Title"/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 descr="A picture containing text, sign&#10;&#10;Description automatically generated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  <p:sp>
        <p:nvSpPr>
          <p:cNvPr id="10" name="Slide Number" descr="Page Number"/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CB33EA-91D6-F140-A440-0A130B2A34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>
            <a:fillRect/>
          </a:stretch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7" name="Title Placeholder" descr="Master Title"/>
          <p:cNvSpPr>
            <a:spLocks noGrp="1"/>
          </p:cNvSpPr>
          <p:nvPr>
            <p:ph type="title"/>
          </p:nvPr>
        </p:nvSpPr>
        <p:spPr>
          <a:xfrm>
            <a:off x="267858" y="113435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" descr="Page Number"/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CB33EA-91D6-F140-A440-0A130B2A34DE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 descr="A picture containing text, sign&#10;&#10;Description automatically generated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>
            <a:fillRect/>
          </a:stretch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8" name="Left Content Placeholder"/>
          <p:cNvSpPr>
            <a:spLocks noGrp="1"/>
          </p:cNvSpPr>
          <p:nvPr>
            <p:ph sz="half" idx="1" hasCustomPrompt="1"/>
          </p:nvPr>
        </p:nvSpPr>
        <p:spPr>
          <a:xfrm>
            <a:off x="609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9" name="Right Content Placeholder"/>
          <p:cNvSpPr>
            <a:spLocks noGrp="1"/>
          </p:cNvSpPr>
          <p:nvPr>
            <p:ph sz="half" idx="2" hasCustomPrompt="1"/>
          </p:nvPr>
        </p:nvSpPr>
        <p:spPr>
          <a:xfrm>
            <a:off x="6197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10" name="Subtitle Placeholder" descr="Slide sub title"/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1" name="Title Placeholder" descr="Master Title"/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Slide Number" descr="Page Number"/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CB33EA-91D6-F140-A440-0A130B2A34DE}" type="slidenum">
              <a:rPr lang="en-US" smtClean="0"/>
              <a:t>‹#›</a:t>
            </a:fld>
            <a:endParaRPr lang="en-US"/>
          </a:p>
        </p:txBody>
      </p:sp>
      <p:pic>
        <p:nvPicPr>
          <p:cNvPr id="16" name="Picture 15" descr="A picture containing text, sign&#10;&#10;Description automatically generated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" descr="Slide Content"/>
          <p:cNvSpPr>
            <a:spLocks noGrp="1"/>
          </p:cNvSpPr>
          <p:nvPr>
            <p:ph type="body" idx="1"/>
          </p:nvPr>
        </p:nvSpPr>
        <p:spPr>
          <a:xfrm>
            <a:off x="267858" y="1480930"/>
            <a:ext cx="11708068" cy="4645234"/>
          </a:xfrm>
          <a:prstGeom prst="rect">
            <a:avLst/>
          </a:prstGeom>
        </p:spPr>
        <p:txBody>
          <a:bodyPr vert="horz" lIns="10800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URL"/>
          <p:cNvSpPr txBox="1"/>
          <p:nvPr userDrawn="1"/>
        </p:nvSpPr>
        <p:spPr>
          <a:xfrm>
            <a:off x="267858" y="6277352"/>
            <a:ext cx="3339700" cy="559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25" name="Picture 24"/>
          <p:cNvPicPr>
            <a:picLocks noChangeAspect="1"/>
          </p:cNvPicPr>
          <p:nvPr userDrawn="1"/>
        </p:nvPicPr>
        <p:blipFill>
          <a:blip r:embed="rId6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493" y="6338887"/>
            <a:ext cx="122703" cy="122703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 userDrawn="1"/>
        </p:nvPicPr>
        <p:blipFill>
          <a:blip r:embed="rId7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659257"/>
            <a:ext cx="126293" cy="126293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 userDrawn="1"/>
        </p:nvPicPr>
        <p:blipFill>
          <a:blip r:embed="rId8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504045"/>
            <a:ext cx="126293" cy="126293"/>
          </a:xfrm>
          <a:prstGeom prst="rect">
            <a:avLst/>
          </a:prstGeom>
        </p:spPr>
      </p:pic>
      <p:sp>
        <p:nvSpPr>
          <p:cNvPr id="28" name="TextBox 27"/>
          <p:cNvSpPr txBox="1"/>
          <p:nvPr userDrawn="1"/>
        </p:nvSpPr>
        <p:spPr>
          <a:xfrm>
            <a:off x="8408358" y="6300460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>
                <a:solidFill>
                  <a:srgbClr val="464F55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>
                <a:solidFill>
                  <a:srgbClr val="464F55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>
                <a:solidFill>
                  <a:srgbClr val="464F55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7" name="Slide Number" descr="Page Number"/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CB33EA-91D6-F140-A440-0A130B2A34DE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0" y="6260774"/>
            <a:ext cx="12192000" cy="0"/>
          </a:xfrm>
          <a:prstGeom prst="line">
            <a:avLst/>
          </a:prstGeom>
          <a:ln w="25400">
            <a:solidFill>
              <a:srgbClr val="464F55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hdr="0" ftr="0"/>
  <p:txStyles>
    <p:titleStyle>
      <a:lvl1pPr marL="0" marR="0" indent="0" algn="l" defTabSz="457200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defRPr sz="2400" b="0" i="0" kern="1200">
          <a:solidFill>
            <a:srgbClr val="254776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85750" indent="-285750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Font typeface="Arial" panose="020B0604020202020204" pitchFamily="34" charset="0"/>
        <a:buChar char="•"/>
        <a:defRPr sz="1800" b="0" i="0" kern="1200">
          <a:solidFill>
            <a:srgbClr val="464F55"/>
          </a:solidFill>
          <a:latin typeface="Arial" panose="020B0604020202020204" pitchFamily="34" charset="0"/>
          <a:ea typeface="+mn-ea"/>
          <a:cs typeface="+mn-cs"/>
        </a:defRPr>
      </a:lvl1pPr>
      <a:lvl2pPr marL="647065" indent="-285750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02970" indent="-228600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 panose="020B0604020202020204"/>
        <a:buChar char="•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168400" indent="-228600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433195" indent="-228600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tags" Target="../tags/tag4.xml"/><Relationship Id="rId7" Type="http://schemas.openxmlformats.org/officeDocument/2006/relationships/notesSlide" Target="../notesSlides/notesSlide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6.xml"/><Relationship Id="rId4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ounded Rectangle 45"/>
          <p:cNvSpPr/>
          <p:nvPr/>
        </p:nvSpPr>
        <p:spPr>
          <a:xfrm>
            <a:off x="2608155" y="1403455"/>
            <a:ext cx="6975690" cy="563530"/>
          </a:xfrm>
          <a:prstGeom prst="roundRect">
            <a:avLst/>
          </a:prstGeom>
          <a:solidFill>
            <a:srgbClr val="99CC67">
              <a:alpha val="30194"/>
            </a:srgbClr>
          </a:solidFill>
          <a:ln w="2222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graphicFrame>
        <p:nvGraphicFramePr>
          <p:cNvPr id="47" name="Table 46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2703454" y="1498202"/>
          <a:ext cx="6785092" cy="396240"/>
        </p:xfrm>
        <a:graphic>
          <a:graphicData uri="http://schemas.openxmlformats.org/drawingml/2006/table">
            <a:tbl>
              <a:tblPr firstRow="1" firstCol="1" bandRow="1"/>
              <a:tblGrid>
                <a:gridCol w="67850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CA" sz="1300" b="1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中央机构、职能部门和立法机关的政府政策制定者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CA" sz="1300" b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（和组织领导者）</a:t>
                      </a:r>
                      <a:r>
                        <a:rPr lang="en-CA" sz="1300" b="1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有各自或相同的</a:t>
                      </a:r>
                      <a:r>
                        <a:rPr lang="en-CA" sz="1300" b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证据需求</a:t>
                      </a:r>
                    </a:p>
                  </a:txBody>
                  <a:tcPr marL="20229" marR="20229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3" name="Rounded Rectangular Callout 72"/>
          <p:cNvSpPr/>
          <p:nvPr/>
        </p:nvSpPr>
        <p:spPr>
          <a:xfrm>
            <a:off x="224155" y="1330325"/>
            <a:ext cx="2446655" cy="1080135"/>
          </a:xfrm>
          <a:prstGeom prst="wedgeRoundRectCallout">
            <a:avLst>
              <a:gd name="adj1" fmla="val 49708"/>
              <a:gd name="adj2" fmla="val -18503"/>
              <a:gd name="adj3" fmla="val 16667"/>
            </a:avLst>
          </a:prstGeom>
          <a:solidFill>
            <a:srgbClr val="E7EDF3"/>
          </a:solidFill>
          <a:ln w="25400">
            <a:solidFill>
              <a:srgbClr val="DADF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en-CA" sz="1050" i="1" err="1">
                <a:solidFill>
                  <a:srgbClr val="254776"/>
                </a:solidFill>
              </a:rPr>
              <a:t>        </a:t>
            </a:r>
            <a:r>
              <a:rPr lang="en-CA" sz="1050" i="1" err="1">
                <a:solidFill>
                  <a:srgbClr val="254776"/>
                </a:solidFill>
              </a:rPr>
              <a:t>我们在部分决策和证据使用方面表现出众</a:t>
            </a:r>
            <a:r>
              <a:rPr lang="zh-CN" altLang="en-US" sz="1050" i="1">
                <a:solidFill>
                  <a:srgbClr val="254776"/>
                </a:solidFill>
              </a:rPr>
              <a:t>，</a:t>
            </a:r>
            <a:r>
              <a:rPr lang="en-CA" sz="1050" i="1" err="1">
                <a:solidFill>
                  <a:srgbClr val="254776"/>
                </a:solidFill>
              </a:rPr>
              <a:t>但我们通常专注于问题相关的证据</a:t>
            </a:r>
            <a:r>
              <a:rPr lang="zh-CN" altLang="en-US" sz="1050" i="1">
                <a:solidFill>
                  <a:srgbClr val="254776"/>
                </a:solidFill>
              </a:rPr>
              <a:t>；</a:t>
            </a:r>
            <a:r>
              <a:rPr lang="en-CA" sz="1050" i="1" err="1">
                <a:solidFill>
                  <a:srgbClr val="254776"/>
                </a:solidFill>
              </a:rPr>
              <a:t>我们在选择解决问题的方案和实施方面能力较弱</a:t>
            </a:r>
            <a:endParaRPr lang="en-CA" sz="1050" i="1">
              <a:solidFill>
                <a:srgbClr val="254776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6232422"/>
            <a:ext cx="12192000" cy="62557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09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1899758" y="4582273"/>
            <a:ext cx="8392484" cy="2122106"/>
          </a:xfrm>
          <a:prstGeom prst="roundRect">
            <a:avLst/>
          </a:prstGeom>
          <a:noFill/>
          <a:ln w="28575">
            <a:solidFill>
              <a:srgbClr val="99CC6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2903980" y="2247282"/>
            <a:ext cx="6384040" cy="1076260"/>
          </a:xfrm>
          <a:prstGeom prst="roundRect">
            <a:avLst/>
          </a:prstGeom>
          <a:solidFill>
            <a:srgbClr val="99CC67">
              <a:alpha val="30194"/>
            </a:srgbClr>
          </a:solidFill>
          <a:ln w="2222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3184358" y="2349254"/>
          <a:ext cx="5823284" cy="915622"/>
        </p:xfrm>
        <a:graphic>
          <a:graphicData uri="http://schemas.openxmlformats.org/drawingml/2006/table">
            <a:tbl>
              <a:tblPr firstRow="1" firstCol="1" bandRow="1"/>
              <a:tblGrid>
                <a:gridCol w="29116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16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527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CA" sz="1300" b="1" i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证据需求方协作</a:t>
                      </a:r>
                      <a:r>
                        <a:rPr lang="en-CA" sz="1300" b="0" i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（范围审查及重点问题</a:t>
                      </a:r>
                      <a:r>
                        <a:rPr lang="en-CA" sz="1300" b="0" i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）</a:t>
                      </a:r>
                    </a:p>
                  </a:txBody>
                  <a:tcPr marL="20229" marR="20229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20229" marR="20229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28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CA" sz="1100" b="0" i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单方需求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CA" sz="1100" b="0" i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（复杂问题）</a:t>
                      </a:r>
                      <a:endParaRPr lang="en-CA" sz="1100" i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</a:txBody>
                  <a:tcPr marL="20229" marR="20229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CA" sz="1100" b="0" i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联合响应</a:t>
                      </a:r>
                      <a:endParaRPr lang="en-CA" sz="1100" b="0" i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  <a:p>
                      <a:pPr marL="0" marR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CA" sz="1100" b="0" i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（</a:t>
                      </a:r>
                      <a:r>
                        <a:rPr lang="en-CA" sz="1100" b="0" i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多方参与</a:t>
                      </a:r>
                      <a:r>
                        <a:rPr lang="en-CA" sz="1100" b="0" i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）</a:t>
                      </a:r>
                    </a:p>
                  </a:txBody>
                  <a:tcPr marL="20229" marR="20229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5067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CA" sz="1300" b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证据供给方协作</a:t>
                      </a:r>
                    </a:p>
                  </a:txBody>
                  <a:tcPr marL="20229" marR="20229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20229" marR="20229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1" name="Rounded Rectangle 40"/>
          <p:cNvSpPr/>
          <p:nvPr/>
        </p:nvSpPr>
        <p:spPr>
          <a:xfrm>
            <a:off x="2045177" y="4723990"/>
            <a:ext cx="5382317" cy="1841078"/>
          </a:xfrm>
          <a:prstGeom prst="roundRect">
            <a:avLst/>
          </a:prstGeom>
          <a:solidFill>
            <a:srgbClr val="99CC67">
              <a:alpha val="30194"/>
            </a:srgbClr>
          </a:solidFill>
          <a:ln w="2222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42" name="Rounded Rectangle 41"/>
          <p:cNvSpPr/>
          <p:nvPr/>
        </p:nvSpPr>
        <p:spPr>
          <a:xfrm>
            <a:off x="7558719" y="4723990"/>
            <a:ext cx="2583497" cy="1841078"/>
          </a:xfrm>
          <a:prstGeom prst="roundRect">
            <a:avLst/>
          </a:prstGeom>
          <a:solidFill>
            <a:srgbClr val="99CC67">
              <a:alpha val="30194"/>
            </a:srgbClr>
          </a:solidFill>
          <a:ln w="2222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graphicFrame>
        <p:nvGraphicFramePr>
          <p:cNvPr id="43" name="Table 42"/>
          <p:cNvGraphicFramePr>
            <a:graphicFrameLocks noGrp="1"/>
          </p:cNvGraphicFramePr>
          <p:nvPr>
            <p:custDataLst>
              <p:tags r:id="rId3"/>
            </p:custDataLst>
          </p:nvPr>
        </p:nvGraphicFramePr>
        <p:xfrm>
          <a:off x="2213810" y="4836172"/>
          <a:ext cx="5213683" cy="1973947"/>
        </p:xfrm>
        <a:graphic>
          <a:graphicData uri="http://schemas.openxmlformats.org/drawingml/2006/table">
            <a:tbl>
              <a:tblPr firstRow="1" firstCol="1" bandRow="1"/>
              <a:tblGrid>
                <a:gridCol w="25730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06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8925">
                <a:tc gridSpan="2">
                  <a:txBody>
                    <a:bodyPr/>
                    <a:lstStyle/>
                    <a:p>
                      <a:pPr marL="0" marR="0" lvl="0" indent="0" algn="l" defTabSz="914400" rtl="0" fontAlgn="auto">
                        <a:lnSpc>
                          <a:spcPts val="16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defRPr/>
                      </a:pPr>
                      <a:r>
                        <a:rPr lang="en-CA" sz="1300" b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侧重于特定证据形式的证据支持机构</a:t>
                      </a:r>
                    </a:p>
                  </a:txBody>
                  <a:tcPr marL="20229" marR="20229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20229" marR="20229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9480">
                <a:tc>
                  <a:txBody>
                    <a:bodyPr/>
                    <a:lstStyle/>
                    <a:p>
                      <a:pPr marL="171450" marR="0" indent="-171450" algn="l" defTabSz="914400" rtl="0" fontAlgn="auto">
                        <a:lnSpc>
                          <a:spcPts val="16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CA" sz="1100" b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数据分析</a:t>
                      </a:r>
                    </a:p>
                    <a:p>
                      <a:pPr marL="171450" marR="0" indent="-171450" algn="l" defTabSz="914400" rtl="0" fontAlgn="auto">
                        <a:lnSpc>
                          <a:spcPts val="16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CA" sz="1100" b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建模</a:t>
                      </a:r>
                    </a:p>
                    <a:p>
                      <a:pPr marL="171450" marR="0" indent="-171450" algn="l" defTabSz="914400" rtl="0" fontAlgn="auto">
                        <a:lnSpc>
                          <a:spcPts val="16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CA" sz="1100" b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评价</a:t>
                      </a:r>
                    </a:p>
                    <a:p>
                      <a:pPr marL="171450" marR="0" indent="-171450" algn="l" defTabSz="914400" rtl="0" fontAlgn="auto">
                        <a:lnSpc>
                          <a:spcPts val="16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CA" sz="1100" b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行为/实施研究</a:t>
                      </a:r>
                    </a:p>
                    <a:p>
                      <a:pPr marL="171450" marR="0" indent="-171450" algn="l" defTabSz="914400" rtl="0" fontAlgn="auto">
                        <a:lnSpc>
                          <a:spcPts val="16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CA" sz="1100" b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定性见解	</a:t>
                      </a:r>
                    </a:p>
                  </a:txBody>
                  <a:tcPr marL="20229" marR="20229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fontAlgn="auto">
                        <a:lnSpc>
                          <a:spcPts val="16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CA" sz="1100" b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证据综合（本土化）</a:t>
                      </a:r>
                    </a:p>
                    <a:p>
                      <a:pPr marL="171450" marR="0" indent="-171450" algn="l" defTabSz="914400" rtl="0" fontAlgn="auto">
                        <a:lnSpc>
                          <a:spcPts val="16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CA" sz="1100" b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技术评估/成本效果分析</a:t>
                      </a:r>
                    </a:p>
                    <a:p>
                      <a:pPr marL="171450" marR="0" indent="-171450" algn="l" defTabSz="914400" rtl="0" fontAlgn="auto">
                        <a:lnSpc>
                          <a:spcPts val="16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CA" sz="1100" b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指南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ts val="16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/>
                      </a:pPr>
                      <a:endParaRPr lang="en-CA" sz="1100" b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</a:txBody>
                  <a:tcPr marL="20229" marR="20229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5852">
                <a:tc gridSpan="2">
                  <a:txBody>
                    <a:bodyPr/>
                    <a:lstStyle/>
                    <a:p>
                      <a:pPr marL="0" marR="0" lvl="0" indent="0" algn="l" defTabSz="914400" rtl="0" fontAlgn="auto">
                        <a:lnSpc>
                          <a:spcPts val="16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defRPr/>
                      </a:pPr>
                      <a:r>
                        <a:rPr lang="en-CA" sz="13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侧重于部门或其他实体领域的证据支持机构（并提供多种证据形式</a:t>
                      </a:r>
                      <a:r>
                        <a:rPr lang="en-CA" sz="13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）</a:t>
                      </a:r>
                    </a:p>
                    <a:p>
                      <a:pPr marL="171450" marR="0" lvl="0" indent="-171450" algn="l" defTabSz="914400" rtl="0" fontAlgn="auto">
                        <a:lnSpc>
                          <a:spcPts val="16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CA" sz="11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气候行动、教育、卫生等</a:t>
                      </a:r>
                      <a:endParaRPr lang="en-CA" sz="1100" b="0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</a:txBody>
                  <a:tcPr marL="20229" marR="20229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20229" marR="20229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8" name="Rounded Rectangle 47"/>
          <p:cNvSpPr/>
          <p:nvPr/>
        </p:nvSpPr>
        <p:spPr>
          <a:xfrm>
            <a:off x="3184358" y="3594654"/>
            <a:ext cx="5823284" cy="684328"/>
          </a:xfrm>
          <a:prstGeom prst="roundRect">
            <a:avLst/>
          </a:prstGeom>
          <a:solidFill>
            <a:srgbClr val="99CC67">
              <a:alpha val="30194"/>
            </a:srgbClr>
          </a:solidFill>
          <a:ln w="2222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graphicFrame>
        <p:nvGraphicFramePr>
          <p:cNvPr id="49" name="Table 48"/>
          <p:cNvGraphicFramePr>
            <a:graphicFrameLocks noGrp="1"/>
          </p:cNvGraphicFramePr>
          <p:nvPr/>
        </p:nvGraphicFramePr>
        <p:xfrm>
          <a:off x="3271162" y="3734956"/>
          <a:ext cx="5649676" cy="365760"/>
        </p:xfrm>
        <a:graphic>
          <a:graphicData uri="http://schemas.openxmlformats.org/drawingml/2006/table">
            <a:tbl>
              <a:tblPr firstRow="1" firstCol="1" bandRow="1"/>
              <a:tblGrid>
                <a:gridCol w="56496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CA" sz="1300" b="1" i="0" u="none" strike="noStrike" kern="1200" cap="none" spc="0" normalizeH="0" baseline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证据支持网络</a:t>
                      </a:r>
                      <a:endParaRPr kumimoji="0" lang="en-CA" sz="1300" b="1" i="0" u="none" strike="noStrike" kern="1200" cap="none" spc="0" normalizeH="0" baseline="0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defRPr/>
                      </a:pPr>
                      <a:r>
                        <a:rPr kumimoji="0" lang="en-CA" sz="1100" b="0" i="0" u="none" strike="noStrike" kern="1200" cap="none" spc="0" normalizeH="0" baseline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提供证据供给协作（</a:t>
                      </a:r>
                      <a:r>
                        <a:rPr lang="en-CA" sz="110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  <a:sym typeface="+mn-ea"/>
                        </a:rPr>
                        <a:t>当有合作意向时</a:t>
                      </a:r>
                      <a:r>
                        <a:rPr kumimoji="0" lang="en-CA" sz="1100" b="0" i="0" u="none" strike="noStrike" kern="1200" cap="none" spc="0" normalizeH="0" baseline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），</a:t>
                      </a:r>
                      <a:r>
                        <a:rPr kumimoji="0" lang="en-CA" sz="1100" b="0" i="0" u="none" strike="noStrike" kern="1200" cap="none" spc="0" normalizeH="0" baseline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并与全球证据架构进行联络</a:t>
                      </a:r>
                      <a:endParaRPr kumimoji="0" lang="en-CA" sz="1100" b="0" i="0" u="none" strike="noStrike" kern="1200" cap="none" spc="0" normalizeH="0" baseline="0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</a:txBody>
                  <a:tcPr marL="20229" marR="20229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0" name="Table 49"/>
          <p:cNvGraphicFramePr>
            <a:graphicFrameLocks noGrp="1"/>
          </p:cNvGraphicFramePr>
          <p:nvPr/>
        </p:nvGraphicFramePr>
        <p:xfrm>
          <a:off x="7697470" y="4645660"/>
          <a:ext cx="2389505" cy="1278382"/>
        </p:xfrm>
        <a:graphic>
          <a:graphicData uri="http://schemas.openxmlformats.org/drawingml/2006/table">
            <a:tbl>
              <a:tblPr firstRow="1" firstCol="1" bandRow="1"/>
              <a:tblGrid>
                <a:gridCol w="23895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40410">
                <a:tc>
                  <a:txBody>
                    <a:bodyPr/>
                    <a:lstStyle/>
                    <a:p>
                      <a:pPr marL="0" marR="0" indent="0" algn="ctr" defTabSz="914400" rtl="0" fontAlgn="auto">
                        <a:lnSpc>
                          <a:spcPts val="16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CA" sz="200" b="1">
                        <a:solidFill>
                          <a:schemeClr val="tx1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  <a:p>
                      <a:pPr marL="0" marR="0" indent="0" algn="l" defTabSz="914400" rtl="0" fontAlgn="auto">
                        <a:lnSpc>
                          <a:spcPts val="16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CA" sz="1300" b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全球证据架构</a:t>
                      </a:r>
                    </a:p>
                    <a:p>
                      <a:pPr marL="171450" marR="0" indent="-171450" algn="l" defTabSz="914400" rtl="0" fontAlgn="auto">
                        <a:lnSpc>
                          <a:spcPts val="16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CA" sz="1100" b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动态证据综合（全球公共产品）</a:t>
                      </a:r>
                    </a:p>
                    <a:p>
                      <a:pPr marL="171450" marR="0" indent="-171450" algn="l" defTabSz="914400" rtl="0" fontAlgn="auto">
                        <a:lnSpc>
                          <a:spcPts val="16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CA" sz="1100" b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在数据分析、建模和指南中可能存在的动态证据产品（见相应部分章节</a:t>
                      </a:r>
                      <a:r>
                        <a:rPr lang="zh-CN" altLang="en-US" sz="1100" b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）</a:t>
                      </a:r>
                      <a:endParaRPr lang="en-CA" sz="1100" b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</a:txBody>
                  <a:tcPr marL="20229" marR="20229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58" name="Group 57"/>
          <p:cNvGrpSpPr/>
          <p:nvPr/>
        </p:nvGrpSpPr>
        <p:grpSpPr>
          <a:xfrm flipH="1">
            <a:off x="6001539" y="4279721"/>
            <a:ext cx="188921" cy="288000"/>
            <a:chOff x="5706073" y="0"/>
            <a:chExt cx="188921" cy="288000"/>
          </a:xfrm>
        </p:grpSpPr>
        <p:cxnSp>
          <p:nvCxnSpPr>
            <p:cNvPr id="59" name="Straight Arrow Connector 58"/>
            <p:cNvCxnSpPr/>
            <p:nvPr/>
          </p:nvCxnSpPr>
          <p:spPr>
            <a:xfrm>
              <a:off x="5894994" y="0"/>
              <a:ext cx="0" cy="288000"/>
            </a:xfrm>
            <a:prstGeom prst="straightConnector1">
              <a:avLst/>
            </a:prstGeom>
            <a:ln w="50800">
              <a:solidFill>
                <a:srgbClr val="254776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/>
            <p:nvPr/>
          </p:nvCxnSpPr>
          <p:spPr>
            <a:xfrm flipV="1">
              <a:off x="5706073" y="0"/>
              <a:ext cx="0" cy="288000"/>
            </a:xfrm>
            <a:prstGeom prst="straightConnector1">
              <a:avLst/>
            </a:prstGeom>
            <a:ln w="50800">
              <a:solidFill>
                <a:srgbClr val="254776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8" name="Rounded Rectangular Callout 67"/>
          <p:cNvSpPr/>
          <p:nvPr/>
        </p:nvSpPr>
        <p:spPr>
          <a:xfrm>
            <a:off x="267335" y="4919345"/>
            <a:ext cx="1519555" cy="1343660"/>
          </a:xfrm>
          <a:prstGeom prst="wedgeRoundRectCallout">
            <a:avLst>
              <a:gd name="adj1" fmla="val 74715"/>
              <a:gd name="adj2" fmla="val -21851"/>
              <a:gd name="adj3" fmla="val 16667"/>
            </a:avLst>
          </a:prstGeom>
          <a:solidFill>
            <a:srgbClr val="E7EDF3"/>
          </a:solidFill>
          <a:ln w="25400">
            <a:solidFill>
              <a:srgbClr val="DADF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en-CA" sz="1050" i="1" dirty="0">
                <a:solidFill>
                  <a:srgbClr val="254776"/>
                </a:solidFill>
              </a:rPr>
              <a:t>        </a:t>
            </a:r>
            <a:r>
              <a:rPr lang="en-CA" sz="1050" i="1" dirty="0" err="1">
                <a:solidFill>
                  <a:srgbClr val="254776"/>
                </a:solidFill>
              </a:rPr>
              <a:t>我们需要用生活经验和原住民的认知方式补充这些证据形式</a:t>
            </a:r>
            <a:endParaRPr lang="en-CA" sz="1050" i="1" dirty="0">
              <a:solidFill>
                <a:srgbClr val="254776"/>
              </a:solidFill>
            </a:endParaRPr>
          </a:p>
        </p:txBody>
      </p:sp>
      <p:sp>
        <p:nvSpPr>
          <p:cNvPr id="69" name="Rounded Rectangular Callout 68"/>
          <p:cNvSpPr/>
          <p:nvPr/>
        </p:nvSpPr>
        <p:spPr>
          <a:xfrm>
            <a:off x="308610" y="3723005"/>
            <a:ext cx="2556000" cy="1080135"/>
          </a:xfrm>
          <a:prstGeom prst="wedgeRoundRectCallout">
            <a:avLst>
              <a:gd name="adj1" fmla="val 64352"/>
              <a:gd name="adj2" fmla="val 36569"/>
              <a:gd name="adj3" fmla="val 16667"/>
            </a:avLst>
          </a:prstGeom>
          <a:solidFill>
            <a:srgbClr val="E7EDF3"/>
          </a:solidFill>
          <a:ln w="25400">
            <a:solidFill>
              <a:srgbClr val="DADF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zh-CN" altLang="en-US" sz="1050" i="1" dirty="0">
                <a:solidFill>
                  <a:srgbClr val="254776"/>
                </a:solidFill>
              </a:rPr>
              <a:t>       </a:t>
            </a:r>
            <a:r>
              <a:rPr lang="en-CA" sz="1050" i="1" dirty="0" err="1">
                <a:solidFill>
                  <a:srgbClr val="254776"/>
                </a:solidFill>
              </a:rPr>
              <a:t>我们在使用数据分析方面做得相当好</a:t>
            </a:r>
            <a:r>
              <a:rPr lang="zh-CN" altLang="en-US" sz="1050" i="1" dirty="0">
                <a:solidFill>
                  <a:srgbClr val="254776"/>
                </a:solidFill>
              </a:rPr>
              <a:t>，</a:t>
            </a:r>
            <a:r>
              <a:rPr lang="en-CA" sz="1050" i="1" dirty="0" err="1">
                <a:solidFill>
                  <a:srgbClr val="254776"/>
                </a:solidFill>
              </a:rPr>
              <a:t>评价也做得比较好</a:t>
            </a:r>
            <a:r>
              <a:rPr lang="zh-CN" altLang="en-US" sz="1050" i="1" dirty="0">
                <a:solidFill>
                  <a:srgbClr val="254776"/>
                </a:solidFill>
              </a:rPr>
              <a:t>（</a:t>
            </a:r>
            <a:r>
              <a:rPr lang="en-CA" sz="1050" i="1" dirty="0" err="1">
                <a:solidFill>
                  <a:srgbClr val="254776"/>
                </a:solidFill>
              </a:rPr>
              <a:t>尽管我们仍然没有用它来推动持续学习和改进</a:t>
            </a:r>
            <a:r>
              <a:rPr lang="zh-CN" altLang="en-US" sz="1050" i="1" dirty="0">
                <a:solidFill>
                  <a:srgbClr val="254776"/>
                </a:solidFill>
              </a:rPr>
              <a:t>），</a:t>
            </a:r>
            <a:r>
              <a:rPr lang="en-CA" sz="1050" i="1" dirty="0" err="1">
                <a:solidFill>
                  <a:srgbClr val="254776"/>
                </a:solidFill>
              </a:rPr>
              <a:t>但在使用其他形式证据方面表现较差</a:t>
            </a:r>
            <a:endParaRPr lang="en-CA" sz="1050" i="1" dirty="0">
              <a:solidFill>
                <a:srgbClr val="254776"/>
              </a:solidFill>
            </a:endParaRPr>
          </a:p>
        </p:txBody>
      </p:sp>
      <p:sp>
        <p:nvSpPr>
          <p:cNvPr id="72" name="Rounded Rectangular Callout 71"/>
          <p:cNvSpPr/>
          <p:nvPr/>
        </p:nvSpPr>
        <p:spPr>
          <a:xfrm>
            <a:off x="276860" y="2526665"/>
            <a:ext cx="2448560" cy="1080135"/>
          </a:xfrm>
          <a:prstGeom prst="wedgeRoundRectCallout">
            <a:avLst>
              <a:gd name="adj1" fmla="val 59427"/>
              <a:gd name="adj2" fmla="val -105680"/>
              <a:gd name="adj3" fmla="val 16667"/>
            </a:avLst>
          </a:prstGeom>
          <a:solidFill>
            <a:srgbClr val="E7EDF3"/>
          </a:solidFill>
          <a:ln w="25400">
            <a:solidFill>
              <a:srgbClr val="DADF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en-CA" sz="1050" i="1" dirty="0">
                <a:solidFill>
                  <a:srgbClr val="254776"/>
                </a:solidFill>
              </a:rPr>
              <a:t>        </a:t>
            </a:r>
            <a:r>
              <a:rPr lang="en-CA" sz="1050" i="1" dirty="0" err="1">
                <a:solidFill>
                  <a:srgbClr val="254776"/>
                </a:solidFill>
              </a:rPr>
              <a:t>我们在差旅和费用报销方面较为透明</a:t>
            </a:r>
            <a:r>
              <a:rPr lang="zh-CN" altLang="en-US" sz="1050" i="1" dirty="0">
                <a:solidFill>
                  <a:srgbClr val="254776"/>
                </a:solidFill>
              </a:rPr>
              <a:t>；</a:t>
            </a:r>
            <a:r>
              <a:rPr lang="en-CA" sz="1050" i="1" dirty="0" err="1">
                <a:solidFill>
                  <a:srgbClr val="254776"/>
                </a:solidFill>
              </a:rPr>
              <a:t>使用证据的透明化承诺将改变我们的组织文化</a:t>
            </a:r>
            <a:endParaRPr lang="en-CA" sz="1050" i="1" dirty="0">
              <a:solidFill>
                <a:srgbClr val="254776"/>
              </a:solidFill>
            </a:endParaRPr>
          </a:p>
        </p:txBody>
      </p:sp>
      <p:sp>
        <p:nvSpPr>
          <p:cNvPr id="74" name="Rounded Rectangular Callout 73"/>
          <p:cNvSpPr/>
          <p:nvPr/>
        </p:nvSpPr>
        <p:spPr>
          <a:xfrm>
            <a:off x="10405271" y="4032388"/>
            <a:ext cx="1539225" cy="1664701"/>
          </a:xfrm>
          <a:prstGeom prst="wedgeRoundRectCallout">
            <a:avLst>
              <a:gd name="adj1" fmla="val -67534"/>
              <a:gd name="adj2" fmla="val 18923"/>
              <a:gd name="adj3" fmla="val 16667"/>
            </a:avLst>
          </a:prstGeom>
          <a:solidFill>
            <a:srgbClr val="E7EDF3"/>
          </a:solidFill>
          <a:ln w="25400">
            <a:solidFill>
              <a:srgbClr val="DADF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en-CA" sz="1050" i="1" dirty="0" err="1">
                <a:solidFill>
                  <a:srgbClr val="254776"/>
                </a:solidFill>
              </a:rPr>
              <a:t>        </a:t>
            </a:r>
            <a:r>
              <a:rPr lang="en-CA" sz="1050" i="1" dirty="0" err="1">
                <a:solidFill>
                  <a:srgbClr val="254776"/>
                </a:solidFill>
              </a:rPr>
              <a:t>我们偶尔会碰到高质量的动态证据综合</a:t>
            </a:r>
            <a:r>
              <a:rPr lang="zh-CN" altLang="en-US" sz="1050" i="1" dirty="0">
                <a:solidFill>
                  <a:srgbClr val="254776"/>
                </a:solidFill>
              </a:rPr>
              <a:t>，</a:t>
            </a:r>
            <a:r>
              <a:rPr lang="en-CA" sz="1050" i="1" dirty="0" err="1">
                <a:solidFill>
                  <a:srgbClr val="254776"/>
                </a:solidFill>
              </a:rPr>
              <a:t>但大多数情况下我们依据不规范的</a:t>
            </a:r>
            <a:r>
              <a:rPr lang="zh-CN" altLang="en-US" sz="1050" i="1" dirty="0">
                <a:solidFill>
                  <a:srgbClr val="254776"/>
                </a:solidFill>
              </a:rPr>
              <a:t>“</a:t>
            </a:r>
            <a:r>
              <a:rPr lang="en-CA" sz="1050" i="1" dirty="0" err="1">
                <a:solidFill>
                  <a:srgbClr val="254776"/>
                </a:solidFill>
              </a:rPr>
              <a:t>文献综述</a:t>
            </a:r>
            <a:r>
              <a:rPr lang="zh-CN" altLang="en-US" sz="1050" i="1" dirty="0">
                <a:solidFill>
                  <a:srgbClr val="254776"/>
                </a:solidFill>
              </a:rPr>
              <a:t>”</a:t>
            </a:r>
            <a:r>
              <a:rPr lang="en-CA" sz="1050" i="1" dirty="0" err="1">
                <a:solidFill>
                  <a:srgbClr val="254776"/>
                </a:solidFill>
              </a:rPr>
              <a:t>来补充我们从某个国内研究中了解到的情况</a:t>
            </a:r>
            <a:endParaRPr lang="en-CA" sz="1050" i="1" dirty="0">
              <a:solidFill>
                <a:srgbClr val="254776"/>
              </a:solidFill>
            </a:endParaRPr>
          </a:p>
        </p:txBody>
      </p:sp>
      <p:sp>
        <p:nvSpPr>
          <p:cNvPr id="76" name="Rounded Rectangular Callout 75"/>
          <p:cNvSpPr/>
          <p:nvPr/>
        </p:nvSpPr>
        <p:spPr>
          <a:xfrm>
            <a:off x="9476941" y="2581115"/>
            <a:ext cx="2626752" cy="1327739"/>
          </a:xfrm>
          <a:prstGeom prst="wedgeRoundRectCallout">
            <a:avLst>
              <a:gd name="adj1" fmla="val -62460"/>
              <a:gd name="adj2" fmla="val -7486"/>
              <a:gd name="adj3" fmla="val 16667"/>
            </a:avLst>
          </a:prstGeom>
          <a:solidFill>
            <a:srgbClr val="E7EDF3"/>
          </a:solidFill>
          <a:ln w="25400">
            <a:solidFill>
              <a:srgbClr val="DADF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en-CA" sz="1050" i="1" dirty="0" err="1">
                <a:solidFill>
                  <a:srgbClr val="254776"/>
                </a:solidFill>
              </a:rPr>
              <a:t>        </a:t>
            </a:r>
            <a:r>
              <a:rPr lang="en-CA" sz="1050" i="1" dirty="0" err="1">
                <a:solidFill>
                  <a:srgbClr val="254776"/>
                </a:solidFill>
              </a:rPr>
              <a:t>我们主要依靠内部员工和一些管理咨询公司</a:t>
            </a:r>
            <a:r>
              <a:rPr lang="zh-CN" altLang="en-US" sz="1050" i="1" dirty="0">
                <a:solidFill>
                  <a:srgbClr val="254776"/>
                </a:solidFill>
              </a:rPr>
              <a:t>，</a:t>
            </a:r>
            <a:r>
              <a:rPr lang="en-CA" sz="1050" i="1" dirty="0" err="1">
                <a:solidFill>
                  <a:srgbClr val="254776"/>
                </a:solidFill>
              </a:rPr>
              <a:t>我们并没有机制向一流的、以服务为导向的证据支持机构提出正确的问题</a:t>
            </a:r>
            <a:r>
              <a:rPr lang="zh-CN" altLang="en-US" sz="1050" i="1" dirty="0">
                <a:solidFill>
                  <a:srgbClr val="254776"/>
                </a:solidFill>
              </a:rPr>
              <a:t>，</a:t>
            </a:r>
            <a:r>
              <a:rPr lang="en-CA" sz="1050" i="1" dirty="0" err="1">
                <a:solidFill>
                  <a:srgbClr val="254776"/>
                </a:solidFill>
              </a:rPr>
              <a:t>并将他们的见解纳入政策和方案中</a:t>
            </a:r>
            <a:endParaRPr lang="en-CA" sz="1050" i="1" dirty="0">
              <a:solidFill>
                <a:srgbClr val="254776"/>
              </a:solidFill>
            </a:endParaRPr>
          </a:p>
        </p:txBody>
      </p:sp>
      <p:sp>
        <p:nvSpPr>
          <p:cNvPr id="77" name="Rounded Rectangular Callout 76"/>
          <p:cNvSpPr/>
          <p:nvPr/>
        </p:nvSpPr>
        <p:spPr>
          <a:xfrm>
            <a:off x="9488546" y="1377581"/>
            <a:ext cx="2581467" cy="1080000"/>
          </a:xfrm>
          <a:prstGeom prst="wedgeRoundRectCallout">
            <a:avLst>
              <a:gd name="adj1" fmla="val -62486"/>
              <a:gd name="adj2" fmla="val -3280"/>
              <a:gd name="adj3" fmla="val 16667"/>
            </a:avLst>
          </a:prstGeom>
          <a:solidFill>
            <a:srgbClr val="E7EDF3"/>
          </a:solidFill>
          <a:ln w="25400">
            <a:solidFill>
              <a:srgbClr val="DADF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en-CA" sz="1050" i="1" dirty="0" err="1">
                <a:solidFill>
                  <a:srgbClr val="254776"/>
                </a:solidFill>
              </a:rPr>
              <a:t>        </a:t>
            </a:r>
            <a:r>
              <a:rPr lang="en-CA" sz="1050" i="1" dirty="0" err="1">
                <a:solidFill>
                  <a:srgbClr val="254776"/>
                </a:solidFill>
              </a:rPr>
              <a:t>我们在政府拥有若干前沿的工作组</a:t>
            </a:r>
            <a:r>
              <a:rPr lang="zh-CN" altLang="en-US" sz="1050" i="1" dirty="0">
                <a:solidFill>
                  <a:srgbClr val="254776"/>
                </a:solidFill>
              </a:rPr>
              <a:t>，</a:t>
            </a:r>
            <a:r>
              <a:rPr lang="en-CA" sz="1050" i="1" dirty="0" err="1">
                <a:solidFill>
                  <a:srgbClr val="254776"/>
                </a:solidFill>
              </a:rPr>
              <a:t>但总体而言我们的政策能力空洞化</a:t>
            </a:r>
            <a:r>
              <a:rPr lang="zh-CN" altLang="en-US" sz="1050" i="1" dirty="0">
                <a:solidFill>
                  <a:srgbClr val="254776"/>
                </a:solidFill>
              </a:rPr>
              <a:t>，</a:t>
            </a:r>
            <a:r>
              <a:rPr lang="en-CA" sz="1050" i="1" dirty="0" err="1">
                <a:solidFill>
                  <a:srgbClr val="254776"/>
                </a:solidFill>
              </a:rPr>
              <a:t>无法跟上证据使用的最新进展</a:t>
            </a:r>
            <a:endParaRPr lang="en-CA" sz="1050" i="1" dirty="0">
              <a:solidFill>
                <a:srgbClr val="254776"/>
              </a:solidFill>
            </a:endParaRPr>
          </a:p>
        </p:txBody>
      </p:sp>
      <p:grpSp>
        <p:nvGrpSpPr>
          <p:cNvPr id="78" name="Group 77"/>
          <p:cNvGrpSpPr/>
          <p:nvPr/>
        </p:nvGrpSpPr>
        <p:grpSpPr>
          <a:xfrm rot="16200000" flipH="1">
            <a:off x="7403650" y="5549104"/>
            <a:ext cx="173233" cy="145420"/>
            <a:chOff x="5830099" y="0"/>
            <a:chExt cx="64895" cy="288001"/>
          </a:xfrm>
        </p:grpSpPr>
        <p:cxnSp>
          <p:nvCxnSpPr>
            <p:cNvPr id="79" name="Straight Arrow Connector 78"/>
            <p:cNvCxnSpPr/>
            <p:nvPr/>
          </p:nvCxnSpPr>
          <p:spPr>
            <a:xfrm>
              <a:off x="5894994" y="0"/>
              <a:ext cx="0" cy="288000"/>
            </a:xfrm>
            <a:prstGeom prst="straightConnector1">
              <a:avLst/>
            </a:prstGeom>
            <a:ln w="50800">
              <a:solidFill>
                <a:srgbClr val="254776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0" name="Straight Arrow Connector 79"/>
            <p:cNvCxnSpPr/>
            <p:nvPr/>
          </p:nvCxnSpPr>
          <p:spPr>
            <a:xfrm flipV="1">
              <a:off x="5830099" y="6"/>
              <a:ext cx="0" cy="287995"/>
            </a:xfrm>
            <a:prstGeom prst="straightConnector1">
              <a:avLst/>
            </a:prstGeom>
            <a:ln w="50800">
              <a:solidFill>
                <a:srgbClr val="254776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36" name="Straight Arrow Connector 35"/>
          <p:cNvCxnSpPr/>
          <p:nvPr/>
        </p:nvCxnSpPr>
        <p:spPr>
          <a:xfrm flipV="1">
            <a:off x="6572398" y="2649793"/>
            <a:ext cx="0" cy="230494"/>
          </a:xfrm>
          <a:prstGeom prst="straightConnector1">
            <a:avLst/>
          </a:prstGeom>
          <a:ln w="50800">
            <a:solidFill>
              <a:srgbClr val="254776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5633049" y="2649793"/>
            <a:ext cx="0" cy="230494"/>
          </a:xfrm>
          <a:prstGeom prst="straightConnector1">
            <a:avLst/>
          </a:prstGeom>
          <a:ln w="50800">
            <a:solidFill>
              <a:srgbClr val="254776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 rot="10800000" flipH="1">
            <a:off x="6000031" y="1957017"/>
            <a:ext cx="188921" cy="288000"/>
            <a:chOff x="5706073" y="0"/>
            <a:chExt cx="188921" cy="288000"/>
          </a:xfrm>
        </p:grpSpPr>
        <p:cxnSp>
          <p:nvCxnSpPr>
            <p:cNvPr id="9" name="Straight Arrow Connector 8"/>
            <p:cNvCxnSpPr/>
            <p:nvPr/>
          </p:nvCxnSpPr>
          <p:spPr>
            <a:xfrm>
              <a:off x="5894994" y="0"/>
              <a:ext cx="0" cy="288000"/>
            </a:xfrm>
            <a:prstGeom prst="straightConnector1">
              <a:avLst/>
            </a:prstGeom>
            <a:ln w="50800">
              <a:solidFill>
                <a:srgbClr val="254776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flipV="1">
              <a:off x="5706073" y="0"/>
              <a:ext cx="0" cy="288000"/>
            </a:xfrm>
            <a:prstGeom prst="straightConnector1">
              <a:avLst/>
            </a:prstGeom>
            <a:ln w="50800">
              <a:solidFill>
                <a:srgbClr val="254776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3" name="Group 12"/>
          <p:cNvGrpSpPr/>
          <p:nvPr/>
        </p:nvGrpSpPr>
        <p:grpSpPr>
          <a:xfrm flipH="1">
            <a:off x="6000031" y="3310496"/>
            <a:ext cx="188921" cy="288000"/>
            <a:chOff x="5706073" y="0"/>
            <a:chExt cx="188921" cy="288000"/>
          </a:xfrm>
        </p:grpSpPr>
        <p:cxnSp>
          <p:nvCxnSpPr>
            <p:cNvPr id="14" name="Straight Arrow Connector 13"/>
            <p:cNvCxnSpPr/>
            <p:nvPr/>
          </p:nvCxnSpPr>
          <p:spPr>
            <a:xfrm>
              <a:off x="5894994" y="0"/>
              <a:ext cx="0" cy="288000"/>
            </a:xfrm>
            <a:prstGeom prst="straightConnector1">
              <a:avLst/>
            </a:prstGeom>
            <a:ln w="50800">
              <a:solidFill>
                <a:srgbClr val="254776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flipV="1">
              <a:off x="5706073" y="0"/>
              <a:ext cx="0" cy="288000"/>
            </a:xfrm>
            <a:prstGeom prst="straightConnector1">
              <a:avLst/>
            </a:prstGeom>
            <a:ln w="50800">
              <a:solidFill>
                <a:srgbClr val="254776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" name="Title 1"/>
          <p:cNvSpPr txBox="1"/>
          <p:nvPr/>
        </p:nvSpPr>
        <p:spPr>
          <a:xfrm>
            <a:off x="263115" y="143510"/>
            <a:ext cx="9577070" cy="79311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 sz="2400" b="0" i="0" kern="1200">
                <a:solidFill>
                  <a:srgbClr val="254776"/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pPr lvl="0" algn="l" defTabSz="914400" hangingPunct="0">
              <a:spcBef>
                <a:spcPts val="0"/>
              </a:spcBef>
              <a:buNone/>
              <a:defRPr/>
            </a:pPr>
            <a:r>
              <a:rPr lang="en-CA" b="1" kern="0" dirty="0">
                <a:solidFill>
                  <a:srgbClr val="234776"/>
                </a:solidFill>
                <a:latin typeface="+mn-lt"/>
                <a:cs typeface="+mn-lt"/>
                <a:sym typeface="Arial" panose="020B0604020202020204"/>
              </a:rPr>
              <a:t>1.1 </a:t>
            </a:r>
            <a:r>
              <a:rPr lang="en-CA" b="1" kern="0" dirty="0" err="1">
                <a:solidFill>
                  <a:srgbClr val="234776"/>
                </a:solidFill>
                <a:latin typeface="+mn-lt"/>
                <a:cs typeface="+mn-lt"/>
                <a:sym typeface="Arial" panose="020B0604020202020204"/>
              </a:rPr>
              <a:t>以下浅绿色部分呈现了我们寻找的证据支持系统潜在特征</a:t>
            </a:r>
            <a:r>
              <a:rPr lang="en-US" altLang="zh-CN" b="1" kern="0" dirty="0">
                <a:solidFill>
                  <a:srgbClr val="234776"/>
                </a:solidFill>
                <a:latin typeface="+mn-lt"/>
                <a:cs typeface="+mn-lt"/>
                <a:sym typeface="Arial" panose="020B0604020202020204"/>
              </a:rPr>
              <a:t>…</a:t>
            </a:r>
            <a:endParaRPr lang="en-CA" b="1" kern="0" dirty="0">
              <a:solidFill>
                <a:srgbClr val="234776"/>
              </a:solidFill>
              <a:latin typeface="+mn-lt"/>
              <a:cs typeface="+mn-lt"/>
              <a:sym typeface="Arial" panose="020B060402020202020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24419" y="693420"/>
            <a:ext cx="8114665" cy="521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hangingPunct="0">
              <a:defRPr/>
            </a:pPr>
            <a:r>
              <a:rPr lang="en-US" altLang="zh-CN" sz="1400" kern="0" dirty="0">
                <a:solidFill>
                  <a:srgbClr val="254776"/>
                </a:solidFill>
                <a:latin typeface="Arial" panose="020B0604020202020204"/>
                <a:cs typeface="Arial" panose="020B0604020202020204" pitchFamily="34" charset="0"/>
                <a:sym typeface="Arial" panose="020B0604020202020204"/>
              </a:rPr>
              <a:t>…</a:t>
            </a:r>
            <a:r>
              <a:rPr lang="en-US" altLang="en-CA" sz="1400" kern="0" dirty="0" err="1">
                <a:solidFill>
                  <a:srgbClr val="254776"/>
                </a:solidFill>
                <a:latin typeface="Arial" panose="020B0604020202020204"/>
                <a:cs typeface="Arial" panose="020B0604020202020204" pitchFamily="34" charset="0"/>
                <a:sym typeface="Arial" panose="020B0604020202020204"/>
              </a:rPr>
              <a:t>评论框罗列了一些我们听到的案例</a:t>
            </a:r>
            <a:r>
              <a:rPr lang="zh-CN" altLang="en-US" sz="1400" kern="0" dirty="0">
                <a:solidFill>
                  <a:srgbClr val="254776"/>
                </a:solidFill>
                <a:latin typeface="Arial" panose="020B0604020202020204"/>
                <a:cs typeface="Arial" panose="020B0604020202020204" pitchFamily="34" charset="0"/>
                <a:sym typeface="Arial" panose="020B0604020202020204"/>
              </a:rPr>
              <a:t>（</a:t>
            </a:r>
            <a:r>
              <a:rPr lang="en-US" altLang="en-CA" sz="1400" kern="0" dirty="0" err="1">
                <a:solidFill>
                  <a:srgbClr val="254776"/>
                </a:solidFill>
                <a:latin typeface="Arial" panose="020B0604020202020204"/>
                <a:cs typeface="Arial" panose="020B0604020202020204" pitchFamily="34" charset="0"/>
                <a:sym typeface="Arial" panose="020B0604020202020204"/>
              </a:rPr>
              <a:t>简而言之，多数国家几乎没有证据支持系统的理想特征</a:t>
            </a:r>
            <a:r>
              <a:rPr lang="zh-CN" altLang="en-US" sz="1400" kern="0" dirty="0">
                <a:solidFill>
                  <a:srgbClr val="254776"/>
                </a:solidFill>
                <a:latin typeface="Arial" panose="020B0604020202020204"/>
                <a:cs typeface="Arial" panose="020B0604020202020204" pitchFamily="34" charset="0"/>
                <a:sym typeface="Arial" panose="020B0604020202020204"/>
              </a:rPr>
              <a:t>，</a:t>
            </a:r>
            <a:r>
              <a:rPr lang="en-US" altLang="en-CA" sz="1400" kern="0" dirty="0" err="1">
                <a:solidFill>
                  <a:srgbClr val="254776"/>
                </a:solidFill>
                <a:latin typeface="Arial" panose="020B0604020202020204"/>
                <a:cs typeface="Arial" panose="020B0604020202020204" pitchFamily="34" charset="0"/>
                <a:sym typeface="Arial" panose="020B0604020202020204"/>
              </a:rPr>
              <a:t>更没有以最佳方式运作的证据支持系统</a:t>
            </a:r>
            <a:r>
              <a:rPr lang="zh-CN" altLang="en-US" sz="1400" kern="0" dirty="0">
                <a:solidFill>
                  <a:srgbClr val="254776"/>
                </a:solidFill>
                <a:latin typeface="Arial" panose="020B0604020202020204"/>
                <a:cs typeface="Arial" panose="020B0604020202020204" pitchFamily="34" charset="0"/>
                <a:sym typeface="Arial" panose="020B0604020202020204"/>
              </a:rPr>
              <a:t>，</a:t>
            </a:r>
            <a:r>
              <a:rPr lang="en-US" altLang="en-CA" sz="1400" kern="0" dirty="0" err="1">
                <a:solidFill>
                  <a:srgbClr val="254776"/>
                </a:solidFill>
                <a:latin typeface="Arial" panose="020B0604020202020204"/>
                <a:cs typeface="Arial" panose="020B0604020202020204" pitchFamily="34" charset="0"/>
                <a:sym typeface="Arial" panose="020B0604020202020204"/>
              </a:rPr>
              <a:t>尤其在危机出现的时候</a:t>
            </a:r>
            <a:r>
              <a:rPr lang="zh-CN" altLang="en-US" sz="1400" kern="0" dirty="0">
                <a:solidFill>
                  <a:srgbClr val="254776"/>
                </a:solidFill>
                <a:latin typeface="Arial" panose="020B0604020202020204"/>
                <a:cs typeface="Arial" panose="020B0604020202020204" pitchFamily="34" charset="0"/>
                <a:sym typeface="Arial" panose="020B0604020202020204"/>
              </a:rPr>
              <a:t>）</a:t>
            </a:r>
            <a:endParaRPr lang="en-US" altLang="en-CA" sz="1400" kern="0" dirty="0">
              <a:solidFill>
                <a:srgbClr val="254776"/>
              </a:solidFill>
              <a:latin typeface="Arial" panose="020B0604020202020204"/>
              <a:cs typeface="Arial" panose="020B0604020202020204" pitchFamily="34" charset="0"/>
              <a:sym typeface="Arial" panose="020B0604020202020204"/>
            </a:endParaRPr>
          </a:p>
        </p:txBody>
      </p:sp>
      <p:sp>
        <p:nvSpPr>
          <p:cNvPr id="6" name="TextBox 2"/>
          <p:cNvSpPr txBox="1"/>
          <p:nvPr>
            <p:custDataLst>
              <p:tags r:id="rId4"/>
            </p:custDataLst>
          </p:nvPr>
        </p:nvSpPr>
        <p:spPr>
          <a:xfrm>
            <a:off x="9039231" y="1004612"/>
            <a:ext cx="177163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6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2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8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4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80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6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2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8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i="1" dirty="0">
                <a:solidFill>
                  <a:srgbClr val="254776"/>
                </a:solidFill>
              </a:rPr>
              <a:t>注: 完整版详见2023更新版</a:t>
            </a:r>
          </a:p>
        </p:txBody>
      </p:sp>
      <p:pic>
        <p:nvPicPr>
          <p:cNvPr id="39" name="Picture 5" descr="Graphical user interface, text&#10;&#10;Description automatically generated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47906" y="6413321"/>
            <a:ext cx="1594826" cy="373423"/>
          </a:xfrm>
          <a:prstGeom prst="rect">
            <a:avLst/>
          </a:prstGeom>
        </p:spPr>
      </p:pic>
      <p:sp>
        <p:nvSpPr>
          <p:cNvPr id="23" name="TextBox 2"/>
          <p:cNvSpPr txBox="1"/>
          <p:nvPr>
            <p:custDataLst>
              <p:tags r:id="rId5"/>
            </p:custDataLst>
          </p:nvPr>
        </p:nvSpPr>
        <p:spPr>
          <a:xfrm>
            <a:off x="10404475" y="6058535"/>
            <a:ext cx="1664970" cy="63754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© 2023麦克马斯特大学. 保留所有版权. 本报告采用创作共享署名-非商业性使用-4.0国际许可证授权. </a:t>
            </a:r>
            <a:endParaRPr lang="en-US" sz="790" i="1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PP_MARK_KEY" val="28d3c66f-aac6-46be-8795-09f3c9d69491"/>
  <p:tag name="COMMONDATA" val="eyJoZGlkIjoiMmVjMGY4ODk2ZmU0ODU4YjMwZWY5ODZkYjNiM2VlMmM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188*58"/>
  <p:tag name="TABLE_ENDDRAG_RECT" val="606*378*188*5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0317517a-d8f2-477d-89d1-f98f8ac7cadf}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6c15edf4-7de9-4039-aa91-852f324574b3}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McMaster Brighter World Theme">
  <a:themeElements>
    <a:clrScheme name="Custom 6">
      <a:dk1>
        <a:srgbClr val="4C555C"/>
      </a:dk1>
      <a:lt1>
        <a:srgbClr val="FFFFFF"/>
      </a:lt1>
      <a:dk2>
        <a:srgbClr val="FFFFFF"/>
      </a:dk2>
      <a:lt2>
        <a:srgbClr val="FFFFFF"/>
      </a:lt2>
      <a:accent1>
        <a:srgbClr val="E8F6FA"/>
      </a:accent1>
      <a:accent2>
        <a:srgbClr val="40B5D3"/>
      </a:accent2>
      <a:accent3>
        <a:srgbClr val="40B5D3"/>
      </a:accent3>
      <a:accent4>
        <a:srgbClr val="D2D654"/>
      </a:accent4>
      <a:accent5>
        <a:srgbClr val="6FD3E3"/>
      </a:accent5>
      <a:accent6>
        <a:srgbClr val="A71930"/>
      </a:accent6>
      <a:hlink>
        <a:srgbClr val="E8F6FA"/>
      </a:hlink>
      <a:folHlink>
        <a:srgbClr val="E8F6FA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140</Words>
  <Application>Microsoft Macintosh PowerPoint</Application>
  <PresentationFormat>Widescreen</PresentationFormat>
  <Paragraphs>37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Courier New</vt:lpstr>
      <vt:lpstr>Helvetica</vt:lpstr>
      <vt:lpstr>Roboto</vt:lpstr>
      <vt:lpstr>McMaster Brighter World Theme</vt:lpstr>
      <vt:lpstr>PowerPoint Presentation</vt:lpstr>
    </vt:vector>
  </TitlesOfParts>
  <Company>Ariad Communications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Iwona Sowinski</dc:creator>
  <cp:lastModifiedBy>Lott, Steven</cp:lastModifiedBy>
  <cp:revision>514</cp:revision>
  <cp:lastPrinted>2023-02-25T01:53:00Z</cp:lastPrinted>
  <dcterms:created xsi:type="dcterms:W3CDTF">2023-02-25T01:53:00Z</dcterms:created>
  <dcterms:modified xsi:type="dcterms:W3CDTF">2023-04-03T13:00:23Z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DECED48E400A483B84833A4BB4ED8B59</vt:lpwstr>
  </property>
  <property fmtid="{D5CDD505-2E9C-101B-9397-08002B2CF9AE}" pid="3" name="KSOProductBuildVer">
    <vt:lpwstr>2052-11.1.0.13703</vt:lpwstr>
  </property>
</Properties>
</file>