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
  </p:notesMasterIdLst>
  <p:handoutMasterIdLst>
    <p:handoutMasterId r:id="rId5"/>
  </p:handoutMasterIdLst>
  <p:sldIdLst>
    <p:sldId id="1097" r:id="rId2"/>
    <p:sldId id="1098" r:id="rId3"/>
  </p:sldIdLst>
  <p:sldSz cx="12192000" cy="6858000"/>
  <p:notesSz cx="6858000" cy="9144000"/>
  <p:custDataLst>
    <p:tags r:id="rId6"/>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altLang="zh-CN" dirty="0">
              <a:solidFill>
                <a:srgbClr val="254776"/>
              </a:solidFill>
              <a:latin typeface="Helvetica" pitchFamily="2" charset="0"/>
              <a:ea typeface="Garamond" panose="02020404030301010803" pitchFamily="18" charset="0"/>
              <a:cs typeface="Garamond" panose="02020404030301010803" pitchFamily="18" charset="0"/>
              <a:sym typeface="+mn-ea"/>
            </a:endParaRPr>
          </a:p>
        </p:txBody>
      </p:sp>
      <p:sp>
        <p:nvSpPr>
          <p:cNvPr id="4" name="Slide Number Placeholder 3"/>
          <p:cNvSpPr>
            <a:spLocks noGrp="1"/>
          </p:cNvSpPr>
          <p:nvPr>
            <p:ph type="sldNum" sz="quarter" idx="5"/>
          </p:nvPr>
        </p:nvSpPr>
        <p:spPr/>
        <p:txBody>
          <a:bodyPr/>
          <a:lstStyle/>
          <a:p>
            <a:fld id="{7C11621C-3EA7-C342-A130-13C6D43C8C01}"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dirty="0">
              <a:solidFill>
                <a:srgbClr val="254776"/>
              </a:solidFill>
              <a:sym typeface="+mn-ea"/>
            </a:endParaRPr>
          </a:p>
        </p:txBody>
      </p:sp>
      <p:sp>
        <p:nvSpPr>
          <p:cNvPr id="4" name="Slide Number Placeholder 3"/>
          <p:cNvSpPr>
            <a:spLocks noGrp="1"/>
          </p:cNvSpPr>
          <p:nvPr>
            <p:ph type="sldNum" sz="quarter" idx="5"/>
          </p:nvPr>
        </p:nvSpPr>
        <p:spPr/>
        <p:txBody>
          <a:bodyPr/>
          <a:lstStyle/>
          <a:p>
            <a:pPr marL="0" marR="0" lvl="0" indent="0" algn="r" defTabSz="609600" rtl="0" eaLnBrk="1" fontAlgn="auto" latinLnBrk="0" hangingPunct="1">
              <a:lnSpc>
                <a:spcPct val="100000"/>
              </a:lnSpc>
              <a:spcBef>
                <a:spcPts val="0"/>
              </a:spcBef>
              <a:spcAft>
                <a:spcPts val="0"/>
              </a:spcAft>
              <a:buClrTx/>
              <a:buSzTx/>
              <a:buFontTx/>
              <a:buNone/>
              <a:defRPr/>
            </a:pPr>
            <a:fld id="{7C11621C-3EA7-C342-A130-13C6D43C8C01}"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9.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7.xml"/><Relationship Id="rId7" Type="http://schemas.openxmlformats.org/officeDocument/2006/relationships/notesSlide" Target="../notesSlides/notesSlide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2.xml"/><Relationship Id="rId5" Type="http://schemas.openxmlformats.org/officeDocument/2006/relationships/tags" Target="../tags/tag9.xml"/><Relationship Id="rId4"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6">
            <a:alphaModFix amt="70000"/>
          </a:blip>
          <a:srcRect/>
          <a:stretch>
            <a:fillRect/>
          </a:stretch>
        </p:blipFill>
        <p:spPr>
          <a:xfrm>
            <a:off x="2325510" y="1079046"/>
            <a:ext cx="9720000" cy="3859939"/>
          </a:xfrm>
          <a:prstGeom prst="rect">
            <a:avLst/>
          </a:prstGeom>
        </p:spPr>
      </p:pic>
      <p:grpSp>
        <p:nvGrpSpPr>
          <p:cNvPr id="27" name="Group 26"/>
          <p:cNvGrpSpPr/>
          <p:nvPr/>
        </p:nvGrpSpPr>
        <p:grpSpPr>
          <a:xfrm>
            <a:off x="-27923" y="1019482"/>
            <a:ext cx="2286760" cy="5271760"/>
            <a:chOff x="-32440" y="1351469"/>
            <a:chExt cx="1968609" cy="4538314"/>
          </a:xfrm>
        </p:grpSpPr>
        <p:pic>
          <p:nvPicPr>
            <p:cNvPr id="28" name="Picture 27"/>
            <p:cNvPicPr>
              <a:picLocks noChangeAspect="1"/>
            </p:cNvPicPr>
            <p:nvPr/>
          </p:nvPicPr>
          <p:blipFill>
            <a:blip r:embed="rId7">
              <a:alphaModFix amt="70000"/>
            </a:blip>
            <a:srcRect/>
            <a:stretch>
              <a:fillRect/>
            </a:stretch>
          </p:blipFill>
          <p:spPr>
            <a:xfrm>
              <a:off x="74383" y="1351469"/>
              <a:ext cx="1819196" cy="4538314"/>
            </a:xfrm>
            <a:prstGeom prst="rect">
              <a:avLst/>
            </a:prstGeom>
          </p:spPr>
        </p:pic>
        <p:sp>
          <p:nvSpPr>
            <p:cNvPr id="29" name="TextBox 28"/>
            <p:cNvSpPr txBox="1"/>
            <p:nvPr/>
          </p:nvSpPr>
          <p:spPr>
            <a:xfrm>
              <a:off x="-16038" y="2026923"/>
              <a:ext cx="1935805" cy="4493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dirty="0" err="1">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证据支持</a:t>
              </a:r>
              <a:endParaRPr kumimoji="0" lang="en-CA" sz="1400" b="0" i="0" u="none" strike="noStrike" kern="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endParaRPr>
            </a:p>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dirty="0" err="1">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系统</a:t>
              </a:r>
              <a:r>
                <a:rPr kumimoji="0" lang="en-CA" sz="1400" b="0" i="0" u="none" strike="noStrike" kern="0" cap="none" spc="0" normalizeH="0" baseline="0" noProof="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 </a:t>
              </a:r>
            </a:p>
          </p:txBody>
        </p:sp>
        <p:sp>
          <p:nvSpPr>
            <p:cNvPr id="30" name="TextBox 29"/>
            <p:cNvSpPr txBox="1"/>
            <p:nvPr/>
          </p:nvSpPr>
          <p:spPr>
            <a:xfrm>
              <a:off x="-32440" y="3453897"/>
              <a:ext cx="1935702" cy="4154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no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研究</a:t>
              </a:r>
            </a:p>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系统</a:t>
              </a:r>
            </a:p>
          </p:txBody>
        </p:sp>
        <p:sp>
          <p:nvSpPr>
            <p:cNvPr id="31" name="TextBox 30"/>
            <p:cNvSpPr txBox="1"/>
            <p:nvPr/>
          </p:nvSpPr>
          <p:spPr>
            <a:xfrm>
              <a:off x="359" y="4812893"/>
              <a:ext cx="1935810" cy="4493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创新</a:t>
              </a:r>
            </a:p>
            <a:p>
              <a:pPr marL="0" marR="0" lvl="0" indent="0" algn="ctr" defTabSz="914400" rtl="0" eaLnBrk="1" fontAlgn="auto" latinLnBrk="0" hangingPunct="0">
                <a:lnSpc>
                  <a:spcPct val="100000"/>
                </a:lnSpc>
                <a:spcBef>
                  <a:spcPts val="0"/>
                </a:spcBef>
                <a:spcAft>
                  <a:spcPts val="0"/>
                </a:spcAft>
                <a:buClrTx/>
                <a:buSzTx/>
                <a:buFontTx/>
                <a:buNone/>
                <a:defRPr/>
              </a:pPr>
              <a:r>
                <a:rPr kumimoji="0" lang="en-CA" sz="1400" b="0" i="0" u="none" strike="noStrike" kern="0" cap="none" spc="0" normalizeH="0" baseline="0" noProof="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panose="020B0604020202020204"/>
                </a:rPr>
                <a:t>系统</a:t>
              </a:r>
            </a:p>
          </p:txBody>
        </p:sp>
      </p:grpSp>
      <p:sp>
        <p:nvSpPr>
          <p:cNvPr id="12" name="Rounded Rectangle 11"/>
          <p:cNvSpPr/>
          <p:nvPr/>
        </p:nvSpPr>
        <p:spPr>
          <a:xfrm>
            <a:off x="2421674" y="4817254"/>
            <a:ext cx="9522676" cy="623153"/>
          </a:xfrm>
          <a:prstGeom prst="roundRect">
            <a:avLst/>
          </a:prstGeom>
          <a:solidFill>
            <a:srgbClr val="99CC67">
              <a:alpha val="55172"/>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2421674" y="5592384"/>
            <a:ext cx="9522676" cy="623153"/>
          </a:xfrm>
          <a:prstGeom prst="roundRect">
            <a:avLst/>
          </a:prstGeom>
          <a:solidFill>
            <a:srgbClr val="53873D">
              <a:alpha val="46141"/>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2571750" y="1613007"/>
            <a:ext cx="9372600" cy="2953385"/>
          </a:xfrm>
          <a:prstGeom prst="rect">
            <a:avLst/>
          </a:prstGeom>
          <a:noFill/>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defRPr/>
            </a:pPr>
            <a:r>
              <a:rPr lang="en-CA" sz="1400" b="0" dirty="0" err="1">
                <a:solidFill>
                  <a:srgbClr val="254776"/>
                </a:solidFill>
                <a:latin typeface="Helvetica" pitchFamily="2" charset="0"/>
                <a:ea typeface="Garamond" panose="02020404030301010803" pitchFamily="18" charset="0"/>
                <a:cs typeface="Garamond" panose="02020404030301010803" pitchFamily="18" charset="0"/>
              </a:rPr>
              <a:t>一个</a:t>
            </a: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证据支持系统</a:t>
            </a:r>
            <a:r>
              <a:rPr lang="en-CA" sz="1400" b="0" dirty="0" err="1">
                <a:solidFill>
                  <a:srgbClr val="254776"/>
                </a:solidFill>
                <a:effectLst/>
                <a:latin typeface="+mj-lt"/>
                <a:ea typeface="Garamond" panose="02020404030301010803" pitchFamily="18" charset="0"/>
                <a:cs typeface="Times New Roman" panose="02020603050405020304" charset="0"/>
              </a:rPr>
              <a:t>包括多种类型的基础架构</a:t>
            </a:r>
            <a:endParaRPr lang="en-CA" sz="1400" b="0" dirty="0">
              <a:solidFill>
                <a:srgbClr val="254776"/>
              </a:solidFill>
              <a:effectLst/>
              <a:latin typeface="+mj-lt"/>
              <a:ea typeface="Garamond" panose="02020404030301010803" pitchFamily="18" charset="0"/>
              <a:cs typeface="Times New Roman" panose="02020603050405020304" charset="0"/>
            </a:endParaRPr>
          </a:p>
          <a:p>
            <a:pPr marL="171450" indent="-171450" algn="l">
              <a:buFont typeface="Arial" panose="020B0604020202020204" pitchFamily="34" charset="0"/>
              <a:buChar char="•"/>
            </a:pP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证据需求方</a:t>
            </a:r>
            <a:r>
              <a:rPr lang="en-CA" sz="1400" b="0" dirty="0" err="1">
                <a:solidFill>
                  <a:srgbClr val="254776"/>
                </a:solidFill>
                <a:latin typeface="Helvetica" pitchFamily="2" charset="0"/>
                <a:ea typeface="Garamond" panose="02020404030301010803" pitchFamily="18" charset="0"/>
                <a:cs typeface="Garamond" panose="02020404030301010803" pitchFamily="18" charset="0"/>
              </a:rPr>
              <a:t>的结构和流程</a:t>
            </a:r>
            <a:r>
              <a:rPr lang="zh-CN" altLang="en-US" sz="1400" dirty="0">
                <a:solidFill>
                  <a:srgbClr val="254776"/>
                </a:solidFill>
                <a:latin typeface="Helvetica" pitchFamily="2" charset="0"/>
                <a:ea typeface="Garamond" panose="02020404030301010803" pitchFamily="18" charset="0"/>
                <a:cs typeface="Garamond" panose="02020404030301010803" pitchFamily="18" charset="0"/>
              </a:rPr>
              <a:t>：</a:t>
            </a:r>
            <a:endParaRPr lang="en-CA" sz="1400" b="0" dirty="0">
              <a:solidFill>
                <a:srgbClr val="254776"/>
              </a:solidFill>
              <a:latin typeface="Helvetica" pitchFamily="2" charset="0"/>
              <a:ea typeface="Garamond" panose="02020404030301010803" pitchFamily="18" charset="0"/>
              <a:cs typeface="Garamond" panose="02020404030301010803" pitchFamily="18" charset="0"/>
            </a:endParaRPr>
          </a:p>
          <a:p>
            <a:pPr marL="447675" lvl="1" indent="-268605" algn="l">
              <a:buFont typeface="Courier New" panose="02070309020205020404" pitchFamily="49" charset="0"/>
              <a:buChar char="o"/>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将证据应用于日常咨询和决策过程（例如政府部长简报、内阁提交文件、预算提案和支出计划</a:t>
            </a:r>
            <a:r>
              <a:rPr lang="en-CA" sz="1300" b="0" dirty="0">
                <a:solidFill>
                  <a:srgbClr val="254776"/>
                </a:solidFill>
                <a:latin typeface="Helvetica" pitchFamily="2" charset="0"/>
                <a:ea typeface="Garamond" panose="02020404030301010803" pitchFamily="18" charset="0"/>
                <a:cs typeface="Garamond" panose="02020404030301010803" pitchFamily="18" charset="0"/>
              </a:rPr>
              <a:t>）</a:t>
            </a:r>
          </a:p>
          <a:p>
            <a:pPr marL="447675" lvl="1" indent="-268605" algn="l">
              <a:buFont typeface="Courier New" panose="02070309020205020404" pitchFamily="49" charset="0"/>
              <a:buChar char="o"/>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构建并传承一种证据文化（例如使用证据的透明化要求</a:t>
            </a:r>
            <a:r>
              <a:rPr lang="en-CA" sz="1300" b="0" dirty="0">
                <a:solidFill>
                  <a:srgbClr val="254776"/>
                </a:solidFill>
                <a:latin typeface="Helvetica" pitchFamily="2" charset="0"/>
                <a:ea typeface="Garamond" panose="02020404030301010803" pitchFamily="18" charset="0"/>
                <a:cs typeface="Garamond" panose="02020404030301010803" pitchFamily="18" charset="0"/>
              </a:rPr>
              <a:t>）</a:t>
            </a:r>
          </a:p>
          <a:p>
            <a:pPr marL="447675" lvl="1" indent="-268605" algn="l">
              <a:buFont typeface="Courier New" panose="02070309020205020404" pitchFamily="49" charset="0"/>
              <a:buChar char="o"/>
            </a:pPr>
            <a:r>
              <a:rPr lang="en-CA" sz="1300" b="0" i="0" u="none" strike="noStrike" cap="none" spc="0" baseline="0" dirty="0" err="1">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加强政策和项目人员、政府科学顾问和支持专家小组以及公民和利益相关者参与过程等人使用证据的能力（以及更广泛的政策和项目能力</a:t>
            </a:r>
            <a:r>
              <a:rPr lang="en-CA" sz="1300" b="0" i="0" u="none" strike="noStrike" cap="none" spc="0" baseline="0" dirty="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a:t>
            </a:r>
          </a:p>
          <a:p>
            <a:pPr marL="179705" marR="0" lvl="0" indent="-179705" algn="l" defTabSz="457200" rtl="0" eaLnBrk="1" fontAlgn="auto" latinLnBrk="0" hangingPunct="1">
              <a:lnSpc>
                <a:spcPct val="100000"/>
              </a:lnSpc>
              <a:spcBef>
                <a:spcPts val="0"/>
              </a:spcBef>
              <a:spcAft>
                <a:spcPts val="0"/>
              </a:spcAft>
              <a:buClrTx/>
              <a:buSzTx/>
              <a:buFont typeface="Arial" panose="020B0604020202020204" pitchFamily="34" charset="0"/>
              <a:buChar char="•"/>
              <a:tabLst>
                <a:tab pos="179070" algn="l"/>
              </a:tabLst>
              <a:defRPr/>
            </a:pP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证据需求方和供给方之间</a:t>
            </a:r>
            <a:r>
              <a:rPr lang="en-CA" sz="1400" dirty="0" err="1">
                <a:solidFill>
                  <a:srgbClr val="254776"/>
                </a:solidFill>
                <a:latin typeface="Helvetica" pitchFamily="2" charset="0"/>
                <a:ea typeface="Garamond" panose="02020404030301010803" pitchFamily="18" charset="0"/>
                <a:cs typeface="Garamond" panose="02020404030301010803" pitchFamily="18" charset="0"/>
              </a:rPr>
              <a:t>的</a:t>
            </a:r>
            <a:r>
              <a:rPr lang="en-CA" sz="1400" b="0" dirty="0" err="1">
                <a:solidFill>
                  <a:srgbClr val="254776"/>
                </a:solidFill>
                <a:latin typeface="Helvetica" pitchFamily="2" charset="0"/>
                <a:ea typeface="Garamond" panose="02020404030301010803" pitchFamily="18" charset="0"/>
                <a:cs typeface="Garamond" panose="02020404030301010803" pitchFamily="18" charset="0"/>
              </a:rPr>
              <a:t>协作机制</a:t>
            </a:r>
            <a:r>
              <a:rPr lang="en-CA" sz="1400" b="0" dirty="0">
                <a:solidFill>
                  <a:srgbClr val="254776"/>
                </a:solidFill>
                <a:latin typeface="Helvetica" pitchFamily="2" charset="0"/>
                <a:ea typeface="Garamond" panose="02020404030301010803" pitchFamily="18" charset="0"/>
                <a:cs typeface="Garamond" panose="02020404030301010803" pitchFamily="18" charset="0"/>
              </a:rPr>
              <a:t>：</a:t>
            </a: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tab pos="179070" algn="l"/>
              </a:tabLst>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征求决策者及其顾问的证据需求并进行优先排序</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tab pos="179070" algn="l"/>
              </a:tabLst>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对符合咨询和决策过程要求的多来源证据进行整合使用</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defRPr/>
            </a:pPr>
            <a:r>
              <a:rPr lang="en-CA" sz="1400" b="1" dirty="0" err="1">
                <a:solidFill>
                  <a:srgbClr val="254776"/>
                </a:solidFill>
                <a:latin typeface="Helvetica" pitchFamily="2" charset="0"/>
                <a:ea typeface="Garamond" panose="02020404030301010803" pitchFamily="18" charset="0"/>
                <a:cs typeface="Garamond" panose="02020404030301010803" pitchFamily="18" charset="0"/>
              </a:rPr>
              <a:t>证据供给方</a:t>
            </a:r>
            <a:r>
              <a:rPr lang="en-CA" sz="1400" b="0" dirty="0" err="1">
                <a:solidFill>
                  <a:srgbClr val="254776"/>
                </a:solidFill>
                <a:latin typeface="Helvetica" pitchFamily="2" charset="0"/>
                <a:ea typeface="Garamond" panose="02020404030301010803" pitchFamily="18" charset="0"/>
                <a:cs typeface="Garamond" panose="02020404030301010803" pitchFamily="18" charset="0"/>
              </a:rPr>
              <a:t>的证据支持机构（机构内部或合作伙伴</a:t>
            </a:r>
            <a:r>
              <a:rPr lang="en-CA" sz="1400" b="0" dirty="0">
                <a:solidFill>
                  <a:srgbClr val="254776"/>
                </a:solidFill>
                <a:latin typeface="Helvetica" pitchFamily="2" charset="0"/>
                <a:ea typeface="Garamond" panose="02020404030301010803" pitchFamily="18" charset="0"/>
                <a:cs typeface="Garamond" panose="02020404030301010803" pitchFamily="18" charset="0"/>
              </a:rPr>
              <a:t>）</a:t>
            </a:r>
            <a:r>
              <a:rPr lang="zh-CN" altLang="en-US" sz="1400" b="0" dirty="0">
                <a:solidFill>
                  <a:srgbClr val="254776"/>
                </a:solidFill>
                <a:latin typeface="Helvetica" pitchFamily="2" charset="0"/>
                <a:ea typeface="Garamond" panose="02020404030301010803" pitchFamily="18" charset="0"/>
                <a:cs typeface="Garamond" panose="02020404030301010803" pitchFamily="18" charset="0"/>
              </a:rPr>
              <a:t>：</a:t>
            </a:r>
            <a:endParaRPr lang="en-CA" sz="14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了解</a:t>
            </a:r>
            <a:r>
              <a:rPr lang="zh-CN" altLang="en-CA" sz="1300" b="0" dirty="0">
                <a:solidFill>
                  <a:srgbClr val="254776"/>
                </a:solidFill>
                <a:latin typeface="Helvetica" pitchFamily="2" charset="0"/>
                <a:ea typeface="Garamond" panose="02020404030301010803" pitchFamily="18" charset="0"/>
                <a:cs typeface="Garamond" panose="02020404030301010803" pitchFamily="18" charset="0"/>
              </a:rPr>
              <a:t>国内</a:t>
            </a:r>
            <a:r>
              <a:rPr lang="en-CA" sz="1300" b="0" dirty="0" err="1">
                <a:solidFill>
                  <a:srgbClr val="254776"/>
                </a:solidFill>
                <a:latin typeface="Helvetica" pitchFamily="2" charset="0"/>
                <a:ea typeface="Garamond" panose="02020404030301010803" pitchFamily="18" charset="0"/>
                <a:cs typeface="Garamond" panose="02020404030301010803" pitchFamily="18" charset="0"/>
              </a:rPr>
              <a:t>背景、证据标准和决策者倾向的沟通方式</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及时提供证据并以需求为导向</a:t>
            </a:r>
            <a:endParaRPr lang="en-CA" sz="1300" b="0" dirty="0">
              <a:solidFill>
                <a:srgbClr val="254776"/>
              </a:solidFill>
              <a:latin typeface="Helvetica" pitchFamily="2" charset="0"/>
              <a:ea typeface="Garamond" panose="02020404030301010803" pitchFamily="18" charset="0"/>
              <a:cs typeface="Garamond" panose="02020404030301010803" pitchFamily="18" charset="0"/>
            </a:endParaRPr>
          </a:p>
          <a:p>
            <a:pPr marL="447675" marR="0" lvl="1" indent="-268605" algn="l" defTabSz="457200" rtl="0" eaLnBrk="1" fontAlgn="auto" latinLnBrk="0" hangingPunct="1">
              <a:lnSpc>
                <a:spcPct val="100000"/>
              </a:lnSpc>
              <a:spcBef>
                <a:spcPts val="0"/>
              </a:spcBef>
              <a:spcAft>
                <a:spcPts val="0"/>
              </a:spcAft>
              <a:buClrTx/>
              <a:buSzTx/>
              <a:buFont typeface="Courier New" panose="02070309020205020404" pitchFamily="49" charset="0"/>
              <a:buChar char="o"/>
              <a:defRPr/>
            </a:pPr>
            <a:r>
              <a:rPr lang="en-CA" sz="1300" b="0" dirty="0" err="1">
                <a:solidFill>
                  <a:srgbClr val="254776"/>
                </a:solidFill>
                <a:latin typeface="Helvetica" pitchFamily="2" charset="0"/>
                <a:ea typeface="Garamond" panose="02020404030301010803" pitchFamily="18" charset="0"/>
                <a:cs typeface="Garamond" panose="02020404030301010803" pitchFamily="18" charset="0"/>
              </a:rPr>
              <a:t>专注于通过更加公平的方式支持特定政策的当前证据本土化（包括多种形式的国内证据和全球证据，并提供持续不断的新证据</a:t>
            </a:r>
            <a:r>
              <a:rPr lang="en-CA" sz="1300" b="0" dirty="0">
                <a:solidFill>
                  <a:srgbClr val="254776"/>
                </a:solidFill>
                <a:latin typeface="Helvetica" pitchFamily="2" charset="0"/>
                <a:ea typeface="Garamond" panose="02020404030301010803" pitchFamily="18" charset="0"/>
                <a:cs typeface="Garamond" panose="02020404030301010803" pitchFamily="18" charset="0"/>
              </a:rPr>
              <a:t>）</a:t>
            </a:r>
          </a:p>
        </p:txBody>
      </p:sp>
      <p:sp>
        <p:nvSpPr>
          <p:cNvPr id="21" name="TextBox 20"/>
          <p:cNvSpPr txBox="1"/>
          <p:nvPr/>
        </p:nvSpPr>
        <p:spPr>
          <a:xfrm>
            <a:off x="2571750" y="4732165"/>
            <a:ext cx="9372600" cy="67564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endParaRPr lang="en-CA" sz="1200" b="1" i="0" u="none" strike="noStrike" cap="none" spc="0" baseline="0">
              <a:solidFill>
                <a:srgbClr val="254776"/>
              </a:solidFill>
              <a:effectLst/>
              <a:uFillTx/>
              <a:latin typeface="Helvetica" pitchFamily="2" charset="0"/>
              <a:ea typeface="+mn-ea"/>
              <a:cs typeface="+mn-cs"/>
              <a:sym typeface="Arial" panose="020B0604020202020204"/>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r>
              <a:rPr lang="en-CA" sz="1400" b="1"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研究系统</a:t>
            </a:r>
            <a:r>
              <a:rPr lang="en-CA" sz="1400" b="0"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倾向于关注挖掘理论知识，并以同行评审基金资助和出版的方式衡量成功与否</a:t>
            </a:r>
            <a:r>
              <a:rPr lang="zh-CN" alt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a:t>
            </a:r>
            <a:r>
              <a:rPr 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尽管这种情况因研究评估</a:t>
            </a:r>
            <a:r>
              <a:rPr lang="zh-CN" alt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声明</a:t>
            </a:r>
            <a:r>
              <a:rPr 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开始发生变化</a:t>
            </a:r>
            <a:r>
              <a:rPr lang="zh-CN" altLang="en-CA" sz="120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a:t>
            </a:r>
            <a:endParaRPr lang="en-CA" sz="1200" b="0" i="0" u="none" strike="noStrike" cap="none" spc="0" baseline="0">
              <a:solidFill>
                <a:srgbClr val="254776"/>
              </a:solidFill>
              <a:effectLst/>
              <a:uFillTx/>
              <a:latin typeface="Helvetica" pitchFamily="2" charset="0"/>
              <a:ea typeface="+mn-ea"/>
              <a:cs typeface="+mn-cs"/>
              <a:sym typeface="Arial" panose="020B0604020202020204"/>
            </a:endParaRPr>
          </a:p>
        </p:txBody>
      </p:sp>
      <p:sp>
        <p:nvSpPr>
          <p:cNvPr id="22" name="TextBox 21"/>
          <p:cNvSpPr txBox="1"/>
          <p:nvPr/>
        </p:nvSpPr>
        <p:spPr>
          <a:xfrm>
            <a:off x="2571750" y="5545385"/>
            <a:ext cx="9372600" cy="52197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endParaRPr lang="en-CA" sz="1400" b="1" i="0" u="none" strike="noStrike" cap="none" spc="0" baseline="0">
              <a:solidFill>
                <a:srgbClr val="254776"/>
              </a:solidFill>
              <a:effectLst/>
              <a:uFillTx/>
              <a:latin typeface="Helvetica" pitchFamily="2" charset="0"/>
              <a:ea typeface="+mn-ea"/>
              <a:cs typeface="+mn-cs"/>
              <a:sym typeface="Arial" panose="020B0604020202020204"/>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defRPr/>
            </a:pPr>
            <a:r>
              <a:rPr lang="en-CA" sz="1400" b="1"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创新系统</a:t>
            </a:r>
            <a:r>
              <a:rPr lang="en-CA" sz="1400" b="0" i="0" u="none" strike="noStrike" cap="none" spc="0" baseline="0">
                <a:solidFill>
                  <a:srgbClr val="254776"/>
                </a:solidFill>
                <a:latin typeface="Helvetica" pitchFamily="2" charset="0"/>
                <a:ea typeface="Garamond" panose="02020404030301010803" pitchFamily="18" charset="0"/>
                <a:cs typeface="Garamond" panose="02020404030301010803" pitchFamily="18" charset="0"/>
                <a:sym typeface="Arial" panose="020B0604020202020204"/>
              </a:rPr>
              <a:t>倾向于关注产品和流程的商业化，并以收益来衡量成功与否</a:t>
            </a:r>
          </a:p>
        </p:txBody>
      </p:sp>
      <p:sp>
        <p:nvSpPr>
          <p:cNvPr id="2" name="Title 14"/>
          <p:cNvSpPr txBox="1"/>
          <p:nvPr/>
        </p:nvSpPr>
        <p:spPr>
          <a:xfrm>
            <a:off x="420370" y="20320"/>
            <a:ext cx="8618855" cy="143573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914400" hangingPunct="0">
              <a:spcBef>
                <a:spcPts val="0"/>
              </a:spcBef>
              <a:buNone/>
              <a:defRPr/>
            </a:pPr>
            <a:r>
              <a:rPr lang="en-CA" b="1" kern="0" dirty="0">
                <a:solidFill>
                  <a:srgbClr val="234776"/>
                </a:solidFill>
                <a:latin typeface="+mn-lt"/>
                <a:cs typeface="+mn-lt"/>
                <a:sym typeface="Arial" panose="020B0604020202020204"/>
              </a:rPr>
              <a:t>1.0 开展RESSA*</a:t>
            </a:r>
            <a:r>
              <a:rPr lang="en-CA" b="1" kern="0" dirty="0" err="1">
                <a:solidFill>
                  <a:srgbClr val="234776"/>
                </a:solidFill>
                <a:latin typeface="+mn-lt"/>
                <a:cs typeface="+mn-lt"/>
                <a:sym typeface="Arial" panose="020B0604020202020204"/>
              </a:rPr>
              <a:t>的前提是对国家证据支持系统的深入了解</a:t>
            </a:r>
            <a:r>
              <a:rPr lang="zh-CN" altLang="en-US" b="1" kern="0" dirty="0">
                <a:solidFill>
                  <a:srgbClr val="234776"/>
                </a:solidFill>
                <a:latin typeface="+mn-lt"/>
                <a:cs typeface="+mn-lt"/>
                <a:sym typeface="Arial" panose="020B0604020202020204"/>
              </a:rPr>
              <a:t>，</a:t>
            </a:r>
            <a:endParaRPr lang="en-CA" b="1" kern="0" dirty="0">
              <a:solidFill>
                <a:srgbClr val="234776"/>
              </a:solidFill>
              <a:latin typeface="+mn-lt"/>
              <a:cs typeface="+mn-lt"/>
              <a:sym typeface="Arial" panose="020B0604020202020204"/>
            </a:endParaRPr>
          </a:p>
          <a:p>
            <a:pPr algn="l" defTabSz="914400" hangingPunct="0">
              <a:spcBef>
                <a:spcPts val="0"/>
              </a:spcBef>
              <a:buNone/>
              <a:defRPr/>
            </a:pPr>
            <a:r>
              <a:rPr lang="en-CA" b="1" kern="0" dirty="0">
                <a:solidFill>
                  <a:srgbClr val="234776"/>
                </a:solidFill>
                <a:latin typeface="+mn-lt"/>
                <a:cs typeface="+mn-lt"/>
                <a:sym typeface="Arial" panose="020B0604020202020204"/>
              </a:rPr>
              <a:t>      并能区分RESSA与研究系统和创新系统</a:t>
            </a:r>
          </a:p>
        </p:txBody>
      </p:sp>
      <p:sp>
        <p:nvSpPr>
          <p:cNvPr id="4" name="TextBox 2"/>
          <p:cNvSpPr txBox="1"/>
          <p:nvPr>
            <p:custDataLst>
              <p:tags r:id="rId1"/>
            </p:custDataLst>
          </p:nvPr>
        </p:nvSpPr>
        <p:spPr>
          <a:xfrm>
            <a:off x="9039231" y="1018059"/>
            <a:ext cx="1771639"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r>
              <a:rPr lang="en-US" sz="1050" i="1" dirty="0">
                <a:solidFill>
                  <a:srgbClr val="254776"/>
                </a:solidFill>
              </a:rPr>
              <a:t>注: 完整版详见2023更新版</a:t>
            </a:r>
          </a:p>
        </p:txBody>
      </p:sp>
      <p:sp>
        <p:nvSpPr>
          <p:cNvPr id="5" name="TextBox 4"/>
          <p:cNvSpPr txBox="1"/>
          <p:nvPr>
            <p:custDataLst>
              <p:tags r:id="rId2"/>
            </p:custDataLst>
          </p:nvPr>
        </p:nvSpPr>
        <p:spPr>
          <a:xfrm>
            <a:off x="3342070" y="6369946"/>
            <a:ext cx="2030095" cy="306705"/>
          </a:xfrm>
          <a:prstGeom prst="rect">
            <a:avLst/>
          </a:prstGeom>
          <a:noFill/>
        </p:spPr>
        <p:txBody>
          <a:bodyPr wrap="none" rtlCol="0">
            <a:spAutoFit/>
          </a:bodyPr>
          <a:lstStyle/>
          <a:p>
            <a:pPr algn="l"/>
            <a:r>
              <a:rPr lang="en-US" sz="1400" dirty="0">
                <a:solidFill>
                  <a:srgbClr val="254776"/>
                </a:solidFill>
              </a:rPr>
              <a:t>*快速证据支持系统评估</a:t>
            </a:r>
          </a:p>
        </p:txBody>
      </p:sp>
      <p:sp>
        <p:nvSpPr>
          <p:cNvPr id="23" name="TextBox 2"/>
          <p:cNvSpPr txBox="1"/>
          <p:nvPr>
            <p:custDataLst>
              <p:tags r:id="rId3"/>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5"/>
          <p:cNvSpPr/>
          <p:nvPr/>
        </p:nvSpPr>
        <p:spPr>
          <a:xfrm>
            <a:off x="2608155" y="1403455"/>
            <a:ext cx="6975690" cy="56353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graphicFrame>
        <p:nvGraphicFramePr>
          <p:cNvPr id="47" name="Table 46"/>
          <p:cNvGraphicFramePr>
            <a:graphicFrameLocks noGrp="1"/>
          </p:cNvGraphicFramePr>
          <p:nvPr>
            <p:custDataLst>
              <p:tags r:id="rId1"/>
            </p:custDataLst>
          </p:nvPr>
        </p:nvGraphicFramePr>
        <p:xfrm>
          <a:off x="2703454" y="1498202"/>
          <a:ext cx="6785092" cy="396240"/>
        </p:xfrm>
        <a:graphic>
          <a:graphicData uri="http://schemas.openxmlformats.org/drawingml/2006/table">
            <a:tbl>
              <a:tblPr firstRow="1" firstCol="1" bandRow="1"/>
              <a:tblGrid>
                <a:gridCol w="6785092">
                  <a:extLst>
                    <a:ext uri="{9D8B030D-6E8A-4147-A177-3AD203B41FA5}">
                      <a16:colId xmlns:a16="http://schemas.microsoft.com/office/drawing/2014/main" val="20000"/>
                    </a:ext>
                  </a:extLst>
                </a:gridCol>
              </a:tblGrid>
              <a:tr h="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CA" sz="1300" b="1" err="1">
                          <a:solidFill>
                            <a:srgbClr val="254776"/>
                          </a:solidFill>
                          <a:latin typeface="Helvetica" pitchFamily="2" charset="0"/>
                          <a:ea typeface="Garamond" panose="02020404030301010803" pitchFamily="18" charset="0"/>
                          <a:cs typeface="Garamond" panose="02020404030301010803" pitchFamily="18" charset="0"/>
                        </a:rPr>
                        <a:t>中央机构、职能部门和立法机关的政府政策制定者</a:t>
                      </a:r>
                    </a:p>
                    <a:p>
                      <a:pPr marL="0" marR="0" indent="0" algn="ctr" defTabSz="914400" rtl="0" eaLnBrk="1" fontAlgn="auto" latinLnBrk="0" hangingPunct="1">
                        <a:lnSpc>
                          <a:spcPct val="100000"/>
                        </a:lnSpc>
                        <a:spcBef>
                          <a:spcPts val="0"/>
                        </a:spcBef>
                        <a:spcAft>
                          <a:spcPts val="0"/>
                        </a:spcAft>
                        <a:buClrTx/>
                        <a:buSzTx/>
                        <a:buFontTx/>
                        <a:buNone/>
                        <a:defRPr/>
                      </a:pPr>
                      <a:r>
                        <a:rPr lang="en-CA" sz="1300" b="0" err="1">
                          <a:solidFill>
                            <a:srgbClr val="254776"/>
                          </a:solidFill>
                          <a:latin typeface="Helvetica" pitchFamily="2" charset="0"/>
                          <a:ea typeface="Garamond" panose="02020404030301010803" pitchFamily="18" charset="0"/>
                          <a:cs typeface="Garamond" panose="02020404030301010803" pitchFamily="18" charset="0"/>
                        </a:rPr>
                        <a:t>（和组织领导者）</a:t>
                      </a:r>
                      <a:r>
                        <a:rPr lang="en-CA" sz="1300" b="1" err="1">
                          <a:solidFill>
                            <a:srgbClr val="254776"/>
                          </a:solidFill>
                          <a:latin typeface="Helvetica" pitchFamily="2" charset="0"/>
                          <a:ea typeface="Garamond" panose="02020404030301010803" pitchFamily="18" charset="0"/>
                          <a:cs typeface="Garamond" panose="02020404030301010803" pitchFamily="18" charset="0"/>
                        </a:rPr>
                        <a:t>有各自或相同的</a:t>
                      </a:r>
                      <a:r>
                        <a:rPr lang="en-CA" sz="1300" b="1">
                          <a:solidFill>
                            <a:srgbClr val="254776"/>
                          </a:solidFill>
                          <a:latin typeface="Helvetica" pitchFamily="2" charset="0"/>
                          <a:ea typeface="Garamond" panose="02020404030301010803" pitchFamily="18" charset="0"/>
                          <a:cs typeface="Garamond" panose="02020404030301010803" pitchFamily="18" charset="0"/>
                        </a:rPr>
                        <a:t>证据需求</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73" name="Rounded Rectangular Callout 72"/>
          <p:cNvSpPr/>
          <p:nvPr/>
        </p:nvSpPr>
        <p:spPr>
          <a:xfrm>
            <a:off x="224155" y="1330325"/>
            <a:ext cx="2446655" cy="1080135"/>
          </a:xfrm>
          <a:prstGeom prst="wedgeRoundRectCallout">
            <a:avLst>
              <a:gd name="adj1" fmla="val 49708"/>
              <a:gd name="adj2" fmla="val -1850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050" i="1" err="1">
                <a:solidFill>
                  <a:srgbClr val="254776"/>
                </a:solidFill>
              </a:rPr>
              <a:t>        </a:t>
            </a:r>
            <a:r>
              <a:rPr lang="en-CA" sz="1050" i="1" err="1">
                <a:solidFill>
                  <a:srgbClr val="254776"/>
                </a:solidFill>
              </a:rPr>
              <a:t>我们在部分决策和证据使用方面表现出众</a:t>
            </a:r>
            <a:r>
              <a:rPr lang="zh-CN" altLang="en-US" sz="1050" i="1">
                <a:solidFill>
                  <a:srgbClr val="254776"/>
                </a:solidFill>
              </a:rPr>
              <a:t>，</a:t>
            </a:r>
            <a:r>
              <a:rPr lang="en-CA" sz="1050" i="1" err="1">
                <a:solidFill>
                  <a:srgbClr val="254776"/>
                </a:solidFill>
              </a:rPr>
              <a:t>但我们通常专注于问题相关的证据</a:t>
            </a:r>
            <a:r>
              <a:rPr lang="zh-CN" altLang="en-US" sz="1050" i="1">
                <a:solidFill>
                  <a:srgbClr val="254776"/>
                </a:solidFill>
              </a:rPr>
              <a:t>；</a:t>
            </a:r>
            <a:r>
              <a:rPr lang="en-CA" sz="1050" i="1" err="1">
                <a:solidFill>
                  <a:srgbClr val="254776"/>
                </a:solidFill>
              </a:rPr>
              <a:t>我们在选择解决问题的方案和实施方面能力较弱</a:t>
            </a:r>
            <a:endParaRPr lang="en-CA" sz="1050" i="1">
              <a:solidFill>
                <a:srgbClr val="254776"/>
              </a:solidFill>
            </a:endParaRPr>
          </a:p>
        </p:txBody>
      </p:sp>
      <p:sp>
        <p:nvSpPr>
          <p:cNvPr id="2" name="Rectangle 1"/>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600" rtl="0" eaLnBrk="1" fontAlgn="auto" latinLnBrk="0" hangingPunct="1">
              <a:lnSpc>
                <a:spcPct val="100000"/>
              </a:lnSpc>
              <a:spcBef>
                <a:spcPts val="0"/>
              </a:spcBef>
              <a:spcAft>
                <a:spcPts val="0"/>
              </a:spcAft>
              <a:buClrTx/>
              <a:buSzTx/>
              <a:buFontTx/>
              <a:buNone/>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51" name="Rounded Rectangle 50"/>
          <p:cNvSpPr/>
          <p:nvPr/>
        </p:nvSpPr>
        <p:spPr>
          <a:xfrm>
            <a:off x="1899758" y="4582273"/>
            <a:ext cx="8392484" cy="2122106"/>
          </a:xfrm>
          <a:prstGeom prst="roundRect">
            <a:avLst/>
          </a:prstGeom>
          <a:noFill/>
          <a:ln w="28575">
            <a:solidFill>
              <a:srgbClr val="99CC6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903980" y="2247282"/>
            <a:ext cx="6384040" cy="1076260"/>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17" name="Table 16"/>
          <p:cNvGraphicFramePr>
            <a:graphicFrameLocks noGrp="1"/>
          </p:cNvGraphicFramePr>
          <p:nvPr>
            <p:custDataLst>
              <p:tags r:id="rId2"/>
            </p:custDataLst>
          </p:nvPr>
        </p:nvGraphicFramePr>
        <p:xfrm>
          <a:off x="3184358" y="2349254"/>
          <a:ext cx="5823284" cy="915622"/>
        </p:xfrm>
        <a:graphic>
          <a:graphicData uri="http://schemas.openxmlformats.org/drawingml/2006/table">
            <a:tbl>
              <a:tblPr firstRow="1" firstCol="1" bandRow="1"/>
              <a:tblGrid>
                <a:gridCol w="2911642">
                  <a:extLst>
                    <a:ext uri="{9D8B030D-6E8A-4147-A177-3AD203B41FA5}">
                      <a16:colId xmlns:a16="http://schemas.microsoft.com/office/drawing/2014/main" val="20000"/>
                    </a:ext>
                  </a:extLst>
                </a:gridCol>
                <a:gridCol w="2911642">
                  <a:extLst>
                    <a:ext uri="{9D8B030D-6E8A-4147-A177-3AD203B41FA5}">
                      <a16:colId xmlns:a16="http://schemas.microsoft.com/office/drawing/2014/main" val="20001"/>
                    </a:ext>
                  </a:extLst>
                </a:gridCol>
              </a:tblGrid>
              <a:tr h="255270">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CA" sz="1300" b="1" i="0" err="1">
                          <a:solidFill>
                            <a:srgbClr val="254776"/>
                          </a:solidFill>
                          <a:latin typeface="Helvetica" pitchFamily="2" charset="0"/>
                          <a:ea typeface="Garamond" panose="02020404030301010803" pitchFamily="18" charset="0"/>
                          <a:cs typeface="Garamond" panose="02020404030301010803" pitchFamily="18" charset="0"/>
                        </a:rPr>
                        <a:t>证据需求方协作</a:t>
                      </a:r>
                      <a:r>
                        <a:rPr lang="en-CA" sz="1300" b="0" i="0" err="1">
                          <a:solidFill>
                            <a:srgbClr val="254776"/>
                          </a:solidFill>
                          <a:latin typeface="Helvetica" pitchFamily="2" charset="0"/>
                          <a:ea typeface="Garamond" panose="02020404030301010803" pitchFamily="18" charset="0"/>
                          <a:cs typeface="Garamond" panose="02020404030301010803" pitchFamily="18" charset="0"/>
                        </a:rPr>
                        <a:t>（范围审查及重点问题</a:t>
                      </a:r>
                      <a:r>
                        <a:rPr lang="en-CA" sz="1300" b="0" i="0">
                          <a:solidFill>
                            <a:srgbClr val="254776"/>
                          </a:solidFill>
                          <a:latin typeface="Helvetica" pitchFamily="2" charset="0"/>
                          <a:ea typeface="Garamond" panose="02020404030301010803" pitchFamily="18" charset="0"/>
                          <a:cs typeface="Garamond" panose="02020404030301010803" pitchFamily="18" charset="0"/>
                        </a:rPr>
                        <a:t>）</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5285">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CA" sz="1100" b="0" i="0">
                          <a:solidFill>
                            <a:srgbClr val="254776"/>
                          </a:solidFill>
                          <a:latin typeface="Helvetica" pitchFamily="2" charset="0"/>
                          <a:ea typeface="Garamond" panose="02020404030301010803" pitchFamily="18" charset="0"/>
                          <a:cs typeface="Garamond" panose="02020404030301010803" pitchFamily="18" charset="0"/>
                        </a:rPr>
                        <a:t>单方需求</a:t>
                      </a:r>
                    </a:p>
                    <a:p>
                      <a:pPr marL="0" marR="0" indent="0" algn="ctr" defTabSz="914400" rtl="0" eaLnBrk="1" fontAlgn="auto" latinLnBrk="0" hangingPunct="1">
                        <a:lnSpc>
                          <a:spcPct val="100000"/>
                        </a:lnSpc>
                        <a:spcBef>
                          <a:spcPts val="0"/>
                        </a:spcBef>
                        <a:spcAft>
                          <a:spcPts val="0"/>
                        </a:spcAft>
                        <a:buClrTx/>
                        <a:buSzTx/>
                        <a:buFontTx/>
                        <a:buNone/>
                        <a:defRPr/>
                      </a:pPr>
                      <a:r>
                        <a:rPr lang="en-CA" sz="1100" b="0" i="0">
                          <a:solidFill>
                            <a:srgbClr val="254776"/>
                          </a:solidFill>
                          <a:latin typeface="Helvetica" pitchFamily="2" charset="0"/>
                          <a:ea typeface="Garamond" panose="02020404030301010803" pitchFamily="18" charset="0"/>
                          <a:cs typeface="Garamond" panose="02020404030301010803" pitchFamily="18" charset="0"/>
                        </a:rPr>
                        <a:t>（复杂问题）</a:t>
                      </a:r>
                      <a:endParaRPr lang="en-CA" sz="1100" i="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CA" sz="1100" b="0" i="0" err="1">
                          <a:solidFill>
                            <a:srgbClr val="254776"/>
                          </a:solidFill>
                          <a:latin typeface="Helvetica" pitchFamily="2" charset="0"/>
                          <a:ea typeface="Garamond" panose="02020404030301010803" pitchFamily="18" charset="0"/>
                          <a:cs typeface="Garamond" panose="02020404030301010803" pitchFamily="18" charset="0"/>
                        </a:rPr>
                        <a:t>联合响应</a:t>
                      </a:r>
                      <a:endParaRPr lang="en-CA" sz="1100" b="0" i="0">
                        <a:solidFill>
                          <a:srgbClr val="254776"/>
                        </a:solidFill>
                        <a:latin typeface="Helvetica" pitchFamily="2" charset="0"/>
                        <a:ea typeface="Garamond" panose="02020404030301010803" pitchFamily="18" charset="0"/>
                        <a:cs typeface="Garamond" panose="02020404030301010803" pitchFamily="18" charset="0"/>
                      </a:endParaRPr>
                    </a:p>
                    <a:p>
                      <a:pPr marL="0" marR="0" algn="ctr" defTabSz="914400" rtl="0" eaLnBrk="1" fontAlgn="auto" latinLnBrk="0" hangingPunct="1">
                        <a:lnSpc>
                          <a:spcPct val="100000"/>
                        </a:lnSpc>
                        <a:spcBef>
                          <a:spcPts val="0"/>
                        </a:spcBef>
                        <a:spcAft>
                          <a:spcPts val="0"/>
                        </a:spcAft>
                        <a:buClrTx/>
                        <a:buSzTx/>
                        <a:buFontTx/>
                        <a:buNone/>
                        <a:defRPr/>
                      </a:pPr>
                      <a:r>
                        <a:rPr lang="en-CA" sz="1100" b="0" i="0">
                          <a:solidFill>
                            <a:srgbClr val="254776"/>
                          </a:solidFill>
                          <a:latin typeface="Helvetica" pitchFamily="2" charset="0"/>
                          <a:ea typeface="Garamond" panose="02020404030301010803" pitchFamily="18" charset="0"/>
                          <a:cs typeface="Garamond" panose="02020404030301010803" pitchFamily="18" charset="0"/>
                        </a:rPr>
                        <a:t>（</a:t>
                      </a:r>
                      <a:r>
                        <a:rPr lang="en-CA" sz="1100" b="0" i="0" err="1">
                          <a:solidFill>
                            <a:srgbClr val="254776"/>
                          </a:solidFill>
                          <a:latin typeface="Helvetica" pitchFamily="2" charset="0"/>
                          <a:ea typeface="Garamond" panose="02020404030301010803" pitchFamily="18" charset="0"/>
                          <a:cs typeface="Garamond" panose="02020404030301010803" pitchFamily="18" charset="0"/>
                        </a:rPr>
                        <a:t>多方参与</a:t>
                      </a:r>
                      <a:r>
                        <a:rPr lang="en-CA" sz="1100" b="0" i="0">
                          <a:solidFill>
                            <a:srgbClr val="254776"/>
                          </a:solidFill>
                          <a:latin typeface="Helvetica" pitchFamily="2" charset="0"/>
                          <a:ea typeface="Garamond" panose="02020404030301010803" pitchFamily="18" charset="0"/>
                          <a:cs typeface="Garamond" panose="02020404030301010803" pitchFamily="18" charset="0"/>
                        </a:rPr>
                        <a:t>）</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5067">
                <a:tc gridSpan="2">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CA" sz="1300" b="1">
                          <a:solidFill>
                            <a:srgbClr val="254776"/>
                          </a:solidFill>
                          <a:latin typeface="Helvetica" pitchFamily="2" charset="0"/>
                          <a:ea typeface="Garamond" panose="02020404030301010803" pitchFamily="18" charset="0"/>
                          <a:cs typeface="Garamond" panose="02020404030301010803" pitchFamily="18" charset="0"/>
                        </a:rPr>
                        <a:t>证据供给方协作</a:t>
                      </a: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41" name="Rounded Rectangle 40"/>
          <p:cNvSpPr/>
          <p:nvPr/>
        </p:nvSpPr>
        <p:spPr>
          <a:xfrm>
            <a:off x="2045177" y="4723990"/>
            <a:ext cx="5382317" cy="184107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42" name="Rounded Rectangle 41"/>
          <p:cNvSpPr/>
          <p:nvPr/>
        </p:nvSpPr>
        <p:spPr>
          <a:xfrm>
            <a:off x="7558719" y="4723990"/>
            <a:ext cx="2583497" cy="184107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43" name="Table 42"/>
          <p:cNvGraphicFramePr>
            <a:graphicFrameLocks noGrp="1"/>
          </p:cNvGraphicFramePr>
          <p:nvPr>
            <p:custDataLst>
              <p:tags r:id="rId3"/>
            </p:custDataLst>
          </p:nvPr>
        </p:nvGraphicFramePr>
        <p:xfrm>
          <a:off x="2213810" y="4836172"/>
          <a:ext cx="5213683" cy="1973947"/>
        </p:xfrm>
        <a:graphic>
          <a:graphicData uri="http://schemas.openxmlformats.org/drawingml/2006/table">
            <a:tbl>
              <a:tblPr firstRow="1" firstCol="1" bandRow="1"/>
              <a:tblGrid>
                <a:gridCol w="2573020">
                  <a:extLst>
                    <a:ext uri="{9D8B030D-6E8A-4147-A177-3AD203B41FA5}">
                      <a16:colId xmlns:a16="http://schemas.microsoft.com/office/drawing/2014/main" val="20000"/>
                    </a:ext>
                  </a:extLst>
                </a:gridCol>
                <a:gridCol w="2640663">
                  <a:extLst>
                    <a:ext uri="{9D8B030D-6E8A-4147-A177-3AD203B41FA5}">
                      <a16:colId xmlns:a16="http://schemas.microsoft.com/office/drawing/2014/main" val="20001"/>
                    </a:ext>
                  </a:extLst>
                </a:gridCol>
              </a:tblGrid>
              <a:tr h="188925">
                <a:tc gridSpan="2">
                  <a:txBody>
                    <a:bodyPr/>
                    <a:lstStyle/>
                    <a:p>
                      <a:pPr marL="0" marR="0" lvl="0" indent="0" algn="l" defTabSz="914400" rtl="0" fontAlgn="auto">
                        <a:lnSpc>
                          <a:spcPts val="1650"/>
                        </a:lnSpc>
                        <a:spcBef>
                          <a:spcPts val="0"/>
                        </a:spcBef>
                        <a:spcAft>
                          <a:spcPts val="0"/>
                        </a:spcAft>
                        <a:buClrTx/>
                        <a:buSzTx/>
                        <a:buFont typeface="Arial" panose="020B0604020202020204" pitchFamily="34" charset="0"/>
                        <a:buNone/>
                        <a:defRPr/>
                      </a:pPr>
                      <a:r>
                        <a:rPr lang="en-CA" sz="1300" b="1">
                          <a:solidFill>
                            <a:srgbClr val="254776"/>
                          </a:solidFill>
                          <a:latin typeface="Helvetica" pitchFamily="2" charset="0"/>
                          <a:ea typeface="Garamond" panose="02020404030301010803" pitchFamily="18" charset="0"/>
                          <a:cs typeface="Garamond" panose="02020404030301010803" pitchFamily="18" charset="0"/>
                        </a:rPr>
                        <a:t>侧重于特定证据形式的证据支持机构</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19480">
                <a:tc>
                  <a:txBody>
                    <a:bodyPr/>
                    <a:lstStyle/>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数据分析</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建模</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评价</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行为/实施研究</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定性见解	</a:t>
                      </a: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证据综合（本土化）</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技术评估/成本效果分析</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指南</a:t>
                      </a:r>
                    </a:p>
                    <a:p>
                      <a:pPr marL="171450" marR="0" lvl="0" indent="-171450" algn="l" defTabSz="914400" rtl="0" eaLnBrk="1" fontAlgn="auto" latinLnBrk="0" hangingPunct="1">
                        <a:lnSpc>
                          <a:spcPts val="1650"/>
                        </a:lnSpc>
                        <a:spcBef>
                          <a:spcPts val="0"/>
                        </a:spcBef>
                        <a:spcAft>
                          <a:spcPts val="0"/>
                        </a:spcAft>
                        <a:buClrTx/>
                        <a:buSzTx/>
                        <a:buFont typeface="Arial" panose="020B0604020202020204" pitchFamily="34" charset="0"/>
                        <a:buChar char="•"/>
                        <a:defRPr/>
                      </a:pPr>
                      <a:endParaRPr lang="en-CA" sz="1100" b="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05852">
                <a:tc gridSpan="2">
                  <a:txBody>
                    <a:bodyPr/>
                    <a:lstStyle/>
                    <a:p>
                      <a:pPr marL="0" marR="0" lvl="0" indent="0" algn="l" defTabSz="914400" rtl="0" fontAlgn="auto">
                        <a:lnSpc>
                          <a:spcPts val="1650"/>
                        </a:lnSpc>
                        <a:spcBef>
                          <a:spcPts val="0"/>
                        </a:spcBef>
                        <a:spcAft>
                          <a:spcPts val="0"/>
                        </a:spcAft>
                        <a:buClrTx/>
                        <a:buSzTx/>
                        <a:buFont typeface="Arial" panose="020B0604020202020204" pitchFamily="34" charset="0"/>
                        <a:buNone/>
                        <a:defRPr/>
                      </a:pPr>
                      <a:r>
                        <a:rPr lang="en-CA" sz="1300" b="1" dirty="0" err="1">
                          <a:solidFill>
                            <a:srgbClr val="254776"/>
                          </a:solidFill>
                          <a:latin typeface="Helvetica" pitchFamily="2" charset="0"/>
                          <a:ea typeface="Garamond" panose="02020404030301010803" pitchFamily="18" charset="0"/>
                          <a:cs typeface="Garamond" panose="02020404030301010803" pitchFamily="18" charset="0"/>
                        </a:rPr>
                        <a:t>侧重于部门或其他实体领域的证据支持机构（并提供多种证据形式</a:t>
                      </a:r>
                      <a:r>
                        <a:rPr lang="en-CA" sz="1300" b="1" dirty="0">
                          <a:solidFill>
                            <a:srgbClr val="254776"/>
                          </a:solidFill>
                          <a:latin typeface="Helvetica" pitchFamily="2" charset="0"/>
                          <a:ea typeface="Garamond" panose="02020404030301010803" pitchFamily="18" charset="0"/>
                          <a:cs typeface="Garamond" panose="02020404030301010803" pitchFamily="18" charset="0"/>
                        </a:rPr>
                        <a:t>）</a:t>
                      </a:r>
                    </a:p>
                    <a:p>
                      <a:pPr marL="171450" marR="0" lvl="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dirty="0" err="1">
                          <a:solidFill>
                            <a:srgbClr val="254776"/>
                          </a:solidFill>
                          <a:latin typeface="Helvetica" pitchFamily="2" charset="0"/>
                          <a:ea typeface="Garamond" panose="02020404030301010803" pitchFamily="18" charset="0"/>
                          <a:cs typeface="Garamond" panose="02020404030301010803" pitchFamily="18" charset="0"/>
                        </a:rPr>
                        <a:t>气候行动、教育、卫生等</a:t>
                      </a:r>
                      <a:endParaRPr lang="en-CA" sz="1100" b="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48" name="Rounded Rectangle 47"/>
          <p:cNvSpPr/>
          <p:nvPr/>
        </p:nvSpPr>
        <p:spPr>
          <a:xfrm>
            <a:off x="3184358" y="3594654"/>
            <a:ext cx="5823284" cy="684328"/>
          </a:xfrm>
          <a:prstGeom prst="roundRect">
            <a:avLst/>
          </a:prstGeom>
          <a:solidFill>
            <a:srgbClr val="99CC67">
              <a:alpha val="30194"/>
            </a:srgbClr>
          </a:solidFill>
          <a:ln w="2222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aphicFrame>
        <p:nvGraphicFramePr>
          <p:cNvPr id="49" name="Table 48"/>
          <p:cNvGraphicFramePr>
            <a:graphicFrameLocks noGrp="1"/>
          </p:cNvGraphicFramePr>
          <p:nvPr/>
        </p:nvGraphicFramePr>
        <p:xfrm>
          <a:off x="3271162" y="3734956"/>
          <a:ext cx="5649676" cy="365760"/>
        </p:xfrm>
        <a:graphic>
          <a:graphicData uri="http://schemas.openxmlformats.org/drawingml/2006/table">
            <a:tbl>
              <a:tblPr firstRow="1" firstCol="1" bandRow="1"/>
              <a:tblGrid>
                <a:gridCol w="5649676">
                  <a:extLst>
                    <a:ext uri="{9D8B030D-6E8A-4147-A177-3AD203B41FA5}">
                      <a16:colId xmlns:a16="http://schemas.microsoft.com/office/drawing/2014/main" val="20000"/>
                    </a:ext>
                  </a:extLst>
                </a:gridCol>
              </a:tblGrid>
              <a:tr h="36576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CA" sz="1300" b="1" i="0" u="none" strike="noStrike" kern="1200" cap="none" spc="0" normalizeH="0" baseline="0" dirty="0" err="1">
                          <a:solidFill>
                            <a:srgbClr val="254776"/>
                          </a:solidFill>
                          <a:latin typeface="Helvetica" pitchFamily="2" charset="0"/>
                          <a:ea typeface="Garamond" panose="02020404030301010803" pitchFamily="18" charset="0"/>
                          <a:cs typeface="Garamond" panose="02020404030301010803" pitchFamily="18" charset="0"/>
                        </a:rPr>
                        <a:t>证据支持网络</a:t>
                      </a:r>
                      <a:endParaRPr kumimoji="0" lang="en-CA" sz="1300" b="1" i="0" u="none" strike="noStrike" kern="1200" cap="none" spc="0" normalizeH="0" baseline="0" dirty="0">
                        <a:solidFill>
                          <a:srgbClr val="254776"/>
                        </a:solidFill>
                        <a:latin typeface="Helvetica" pitchFamily="2" charset="0"/>
                        <a:ea typeface="Garamond" panose="02020404030301010803" pitchFamily="18" charset="0"/>
                        <a:cs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CA" sz="1100" b="0" i="0" u="none" strike="noStrike" kern="1200" cap="none" spc="0" normalizeH="0" baseline="0" dirty="0" err="1">
                          <a:solidFill>
                            <a:srgbClr val="254776"/>
                          </a:solidFill>
                          <a:latin typeface="Helvetica" pitchFamily="2" charset="0"/>
                          <a:ea typeface="Garamond" panose="02020404030301010803" pitchFamily="18" charset="0"/>
                          <a:cs typeface="Garamond" panose="02020404030301010803" pitchFamily="18" charset="0"/>
                        </a:rPr>
                        <a:t>提供证据供给协作（</a:t>
                      </a:r>
                      <a:r>
                        <a:rPr lang="en-CA" sz="1100" dirty="0" err="1">
                          <a:solidFill>
                            <a:srgbClr val="254776"/>
                          </a:solidFill>
                          <a:latin typeface="Helvetica" pitchFamily="2" charset="0"/>
                          <a:ea typeface="Garamond" panose="02020404030301010803" pitchFamily="18" charset="0"/>
                          <a:cs typeface="Garamond" panose="02020404030301010803" pitchFamily="18" charset="0"/>
                          <a:sym typeface="+mn-ea"/>
                        </a:rPr>
                        <a:t>当有合作意向时</a:t>
                      </a:r>
                      <a:r>
                        <a:rPr kumimoji="0" lang="en-CA" sz="1100" b="0" i="0" u="none" strike="noStrike" kern="1200" cap="none" spc="0" normalizeH="0" baseline="0" dirty="0">
                          <a:solidFill>
                            <a:srgbClr val="254776"/>
                          </a:solidFill>
                          <a:latin typeface="Helvetica" pitchFamily="2" charset="0"/>
                          <a:ea typeface="Garamond" panose="02020404030301010803" pitchFamily="18" charset="0"/>
                          <a:cs typeface="Garamond" panose="02020404030301010803" pitchFamily="18" charset="0"/>
                        </a:rPr>
                        <a:t>），</a:t>
                      </a:r>
                      <a:r>
                        <a:rPr kumimoji="0" lang="en-CA" sz="1100" b="0" i="0" u="none" strike="noStrike" kern="1200" cap="none" spc="0" normalizeH="0" baseline="0" dirty="0" err="1">
                          <a:solidFill>
                            <a:srgbClr val="254776"/>
                          </a:solidFill>
                          <a:latin typeface="Helvetica" pitchFamily="2" charset="0"/>
                          <a:ea typeface="Garamond" panose="02020404030301010803" pitchFamily="18" charset="0"/>
                          <a:cs typeface="Garamond" panose="02020404030301010803" pitchFamily="18" charset="0"/>
                        </a:rPr>
                        <a:t>并与全球证据架构进行联络</a:t>
                      </a:r>
                      <a:endParaRPr kumimoji="0" lang="en-CA" sz="1100" b="0" i="0" u="none" strike="noStrike" kern="1200" cap="none" spc="0" normalizeH="0" baseline="0" dirty="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50" name="Table 49"/>
          <p:cNvGraphicFramePr>
            <a:graphicFrameLocks noGrp="1"/>
          </p:cNvGraphicFramePr>
          <p:nvPr/>
        </p:nvGraphicFramePr>
        <p:xfrm>
          <a:off x="7697470" y="4645660"/>
          <a:ext cx="2389505" cy="1278382"/>
        </p:xfrm>
        <a:graphic>
          <a:graphicData uri="http://schemas.openxmlformats.org/drawingml/2006/table">
            <a:tbl>
              <a:tblPr firstRow="1" firstCol="1" bandRow="1"/>
              <a:tblGrid>
                <a:gridCol w="2389505">
                  <a:extLst>
                    <a:ext uri="{9D8B030D-6E8A-4147-A177-3AD203B41FA5}">
                      <a16:colId xmlns:a16="http://schemas.microsoft.com/office/drawing/2014/main" val="20000"/>
                    </a:ext>
                  </a:extLst>
                </a:gridCol>
              </a:tblGrid>
              <a:tr h="740410">
                <a:tc>
                  <a:txBody>
                    <a:bodyPr/>
                    <a:lstStyle/>
                    <a:p>
                      <a:pPr marL="0" marR="0" indent="0" algn="ctr" defTabSz="914400" rtl="0" fontAlgn="auto">
                        <a:lnSpc>
                          <a:spcPts val="1650"/>
                        </a:lnSpc>
                        <a:spcBef>
                          <a:spcPts val="0"/>
                        </a:spcBef>
                        <a:spcAft>
                          <a:spcPts val="0"/>
                        </a:spcAft>
                        <a:buClrTx/>
                        <a:buSzTx/>
                        <a:buFontTx/>
                        <a:buNone/>
                        <a:defRPr/>
                      </a:pPr>
                      <a:endParaRPr lang="en-CA" sz="200" b="1">
                        <a:solidFill>
                          <a:schemeClr val="tx1"/>
                        </a:solidFill>
                        <a:latin typeface="Helvetica" pitchFamily="2" charset="0"/>
                        <a:ea typeface="Garamond" panose="02020404030301010803" pitchFamily="18" charset="0"/>
                        <a:cs typeface="Garamond" panose="02020404030301010803" pitchFamily="18" charset="0"/>
                      </a:endParaRPr>
                    </a:p>
                    <a:p>
                      <a:pPr marL="0" marR="0" indent="0" algn="l" defTabSz="914400" rtl="0" fontAlgn="auto">
                        <a:lnSpc>
                          <a:spcPts val="1650"/>
                        </a:lnSpc>
                        <a:spcBef>
                          <a:spcPts val="0"/>
                        </a:spcBef>
                        <a:spcAft>
                          <a:spcPts val="0"/>
                        </a:spcAft>
                        <a:buClrTx/>
                        <a:buSzTx/>
                        <a:buFontTx/>
                        <a:buNone/>
                        <a:defRPr/>
                      </a:pPr>
                      <a:r>
                        <a:rPr lang="en-CA" sz="1300" b="1">
                          <a:solidFill>
                            <a:srgbClr val="254776"/>
                          </a:solidFill>
                          <a:latin typeface="Helvetica" pitchFamily="2" charset="0"/>
                          <a:ea typeface="Garamond" panose="02020404030301010803" pitchFamily="18" charset="0"/>
                          <a:cs typeface="Garamond" panose="02020404030301010803" pitchFamily="18" charset="0"/>
                        </a:rPr>
                        <a:t>全球证据架构</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动态证据综合（全球公共产品）</a:t>
                      </a:r>
                    </a:p>
                    <a:p>
                      <a:pPr marL="171450" marR="0" indent="-171450" algn="l" defTabSz="914400" rtl="0" fontAlgn="auto">
                        <a:lnSpc>
                          <a:spcPts val="1650"/>
                        </a:lnSpc>
                        <a:spcBef>
                          <a:spcPts val="0"/>
                        </a:spcBef>
                        <a:spcAft>
                          <a:spcPts val="0"/>
                        </a:spcAft>
                        <a:buClrTx/>
                        <a:buSzTx/>
                        <a:buFont typeface="Arial" panose="020B0604020202020204" pitchFamily="34" charset="0"/>
                        <a:buChar char="•"/>
                        <a:defRPr/>
                      </a:pPr>
                      <a:r>
                        <a:rPr lang="en-CA" sz="1100" b="0">
                          <a:solidFill>
                            <a:srgbClr val="254776"/>
                          </a:solidFill>
                          <a:latin typeface="Helvetica" pitchFamily="2" charset="0"/>
                          <a:ea typeface="Garamond" panose="02020404030301010803" pitchFamily="18" charset="0"/>
                          <a:cs typeface="Garamond" panose="02020404030301010803" pitchFamily="18" charset="0"/>
                        </a:rPr>
                        <a:t>在数据分析、建模和指南中可能存在的动态证据产品（见相应部分章节</a:t>
                      </a:r>
                      <a:r>
                        <a:rPr lang="zh-CN" altLang="en-US" sz="1100" b="0">
                          <a:solidFill>
                            <a:srgbClr val="254776"/>
                          </a:solidFill>
                          <a:latin typeface="Helvetica" pitchFamily="2" charset="0"/>
                          <a:ea typeface="Garamond" panose="02020404030301010803" pitchFamily="18" charset="0"/>
                          <a:cs typeface="Garamond" panose="02020404030301010803" pitchFamily="18" charset="0"/>
                        </a:rPr>
                        <a:t>）</a:t>
                      </a:r>
                      <a:endParaRPr lang="en-CA" sz="1100" b="0">
                        <a:solidFill>
                          <a:srgbClr val="254776"/>
                        </a:solidFill>
                        <a:latin typeface="Helvetica" pitchFamily="2" charset="0"/>
                        <a:ea typeface="Garamond" panose="02020404030301010803" pitchFamily="18" charset="0"/>
                        <a:cs typeface="Garamond" panose="02020404030301010803" pitchFamily="18" charset="0"/>
                      </a:endParaRPr>
                    </a:p>
                  </a:txBody>
                  <a:tcPr marL="20229" marR="20229"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pSp>
        <p:nvGrpSpPr>
          <p:cNvPr id="58" name="Group 57"/>
          <p:cNvGrpSpPr/>
          <p:nvPr/>
        </p:nvGrpSpPr>
        <p:grpSpPr>
          <a:xfrm flipH="1">
            <a:off x="6001539" y="4279721"/>
            <a:ext cx="188921" cy="288000"/>
            <a:chOff x="5706073" y="0"/>
            <a:chExt cx="188921" cy="288000"/>
          </a:xfrm>
        </p:grpSpPr>
        <p:cxnSp>
          <p:nvCxnSpPr>
            <p:cNvPr id="59" name="Straight Arrow Connector 58"/>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68" name="Rounded Rectangular Callout 67"/>
          <p:cNvSpPr/>
          <p:nvPr/>
        </p:nvSpPr>
        <p:spPr>
          <a:xfrm>
            <a:off x="267335" y="4919345"/>
            <a:ext cx="1519555" cy="1343660"/>
          </a:xfrm>
          <a:prstGeom prst="wedgeRoundRectCallout">
            <a:avLst>
              <a:gd name="adj1" fmla="val 74715"/>
              <a:gd name="adj2" fmla="val -21851"/>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050" i="1" dirty="0">
                <a:solidFill>
                  <a:srgbClr val="254776"/>
                </a:solidFill>
              </a:rPr>
              <a:t>        </a:t>
            </a:r>
            <a:r>
              <a:rPr lang="en-CA" sz="1050" i="1" dirty="0" err="1">
                <a:solidFill>
                  <a:srgbClr val="254776"/>
                </a:solidFill>
              </a:rPr>
              <a:t>我们需要用生活经验和原住民的认知方式补充这些证据形式</a:t>
            </a:r>
            <a:endParaRPr lang="en-CA" sz="1050" i="1" dirty="0">
              <a:solidFill>
                <a:srgbClr val="254776"/>
              </a:solidFill>
            </a:endParaRPr>
          </a:p>
        </p:txBody>
      </p:sp>
      <p:sp>
        <p:nvSpPr>
          <p:cNvPr id="69" name="Rounded Rectangular Callout 68"/>
          <p:cNvSpPr/>
          <p:nvPr/>
        </p:nvSpPr>
        <p:spPr>
          <a:xfrm>
            <a:off x="308610" y="3723005"/>
            <a:ext cx="2556000" cy="1080135"/>
          </a:xfrm>
          <a:prstGeom prst="wedgeRoundRectCallout">
            <a:avLst>
              <a:gd name="adj1" fmla="val 64352"/>
              <a:gd name="adj2" fmla="val 36569"/>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zh-CN" altLang="en-US" sz="1050" i="1" dirty="0">
                <a:solidFill>
                  <a:srgbClr val="254776"/>
                </a:solidFill>
              </a:rPr>
              <a:t>       </a:t>
            </a:r>
            <a:r>
              <a:rPr lang="en-CA" sz="1050" i="1" dirty="0" err="1">
                <a:solidFill>
                  <a:srgbClr val="254776"/>
                </a:solidFill>
              </a:rPr>
              <a:t>我们在使用数据分析方面做得相当好</a:t>
            </a:r>
            <a:r>
              <a:rPr lang="zh-CN" altLang="en-US" sz="1050" i="1" dirty="0">
                <a:solidFill>
                  <a:srgbClr val="254776"/>
                </a:solidFill>
              </a:rPr>
              <a:t>，</a:t>
            </a:r>
            <a:r>
              <a:rPr lang="en-CA" sz="1050" i="1" dirty="0" err="1">
                <a:solidFill>
                  <a:srgbClr val="254776"/>
                </a:solidFill>
              </a:rPr>
              <a:t>评价也做得比较好</a:t>
            </a:r>
            <a:r>
              <a:rPr lang="zh-CN" altLang="en-US" sz="1050" i="1" dirty="0">
                <a:solidFill>
                  <a:srgbClr val="254776"/>
                </a:solidFill>
              </a:rPr>
              <a:t>（</a:t>
            </a:r>
            <a:r>
              <a:rPr lang="en-CA" sz="1050" i="1" dirty="0" err="1">
                <a:solidFill>
                  <a:srgbClr val="254776"/>
                </a:solidFill>
              </a:rPr>
              <a:t>尽管我们仍然没有用它来推动持续学习和改进</a:t>
            </a:r>
            <a:r>
              <a:rPr lang="zh-CN" altLang="en-US" sz="1050" i="1" dirty="0">
                <a:solidFill>
                  <a:srgbClr val="254776"/>
                </a:solidFill>
              </a:rPr>
              <a:t>），</a:t>
            </a:r>
            <a:r>
              <a:rPr lang="en-CA" sz="1050" i="1" dirty="0" err="1">
                <a:solidFill>
                  <a:srgbClr val="254776"/>
                </a:solidFill>
              </a:rPr>
              <a:t>但在使用其他形式证据方面表现较差</a:t>
            </a:r>
            <a:endParaRPr lang="en-CA" sz="1050" i="1" dirty="0">
              <a:solidFill>
                <a:srgbClr val="254776"/>
              </a:solidFill>
            </a:endParaRPr>
          </a:p>
        </p:txBody>
      </p:sp>
      <p:sp>
        <p:nvSpPr>
          <p:cNvPr id="72" name="Rounded Rectangular Callout 71"/>
          <p:cNvSpPr/>
          <p:nvPr/>
        </p:nvSpPr>
        <p:spPr>
          <a:xfrm>
            <a:off x="276860" y="2526665"/>
            <a:ext cx="2448560" cy="1080135"/>
          </a:xfrm>
          <a:prstGeom prst="wedgeRoundRectCallout">
            <a:avLst>
              <a:gd name="adj1" fmla="val 59427"/>
              <a:gd name="adj2" fmla="val -1056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050" i="1" dirty="0">
                <a:solidFill>
                  <a:srgbClr val="254776"/>
                </a:solidFill>
              </a:rPr>
              <a:t>        </a:t>
            </a:r>
            <a:r>
              <a:rPr lang="en-CA" sz="1050" i="1" dirty="0" err="1">
                <a:solidFill>
                  <a:srgbClr val="254776"/>
                </a:solidFill>
              </a:rPr>
              <a:t>我们在差旅和费用报销方面较为透明</a:t>
            </a:r>
            <a:r>
              <a:rPr lang="zh-CN" altLang="en-US" sz="1050" i="1" dirty="0">
                <a:solidFill>
                  <a:srgbClr val="254776"/>
                </a:solidFill>
              </a:rPr>
              <a:t>；</a:t>
            </a:r>
            <a:r>
              <a:rPr lang="en-CA" sz="1050" i="1" dirty="0" err="1">
                <a:solidFill>
                  <a:srgbClr val="254776"/>
                </a:solidFill>
              </a:rPr>
              <a:t>使用证据的透明化承诺将改变我们的组织文化</a:t>
            </a:r>
            <a:endParaRPr lang="en-CA" sz="1050" i="1" dirty="0">
              <a:solidFill>
                <a:srgbClr val="254776"/>
              </a:solidFill>
            </a:endParaRPr>
          </a:p>
        </p:txBody>
      </p:sp>
      <p:sp>
        <p:nvSpPr>
          <p:cNvPr id="74" name="Rounded Rectangular Callout 73"/>
          <p:cNvSpPr/>
          <p:nvPr/>
        </p:nvSpPr>
        <p:spPr>
          <a:xfrm>
            <a:off x="10405271" y="4032388"/>
            <a:ext cx="1539225" cy="1664701"/>
          </a:xfrm>
          <a:prstGeom prst="wedgeRoundRectCallout">
            <a:avLst>
              <a:gd name="adj1" fmla="val -67534"/>
              <a:gd name="adj2" fmla="val 1892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050" i="1" dirty="0" err="1">
                <a:solidFill>
                  <a:srgbClr val="254776"/>
                </a:solidFill>
              </a:rPr>
              <a:t>        </a:t>
            </a:r>
            <a:r>
              <a:rPr lang="en-CA" sz="1050" i="1" dirty="0" err="1">
                <a:solidFill>
                  <a:srgbClr val="254776"/>
                </a:solidFill>
              </a:rPr>
              <a:t>我们偶尔会碰到高质量的动态证据综合</a:t>
            </a:r>
            <a:r>
              <a:rPr lang="zh-CN" altLang="en-US" sz="1050" i="1" dirty="0">
                <a:solidFill>
                  <a:srgbClr val="254776"/>
                </a:solidFill>
              </a:rPr>
              <a:t>，</a:t>
            </a:r>
            <a:r>
              <a:rPr lang="en-CA" sz="1050" i="1" dirty="0" err="1">
                <a:solidFill>
                  <a:srgbClr val="254776"/>
                </a:solidFill>
              </a:rPr>
              <a:t>但大多数情况下我们依据不规范的</a:t>
            </a:r>
            <a:r>
              <a:rPr lang="zh-CN" altLang="en-US" sz="1050" i="1" dirty="0">
                <a:solidFill>
                  <a:srgbClr val="254776"/>
                </a:solidFill>
              </a:rPr>
              <a:t>“</a:t>
            </a:r>
            <a:r>
              <a:rPr lang="en-CA" sz="1050" i="1" dirty="0" err="1">
                <a:solidFill>
                  <a:srgbClr val="254776"/>
                </a:solidFill>
              </a:rPr>
              <a:t>文献综述</a:t>
            </a:r>
            <a:r>
              <a:rPr lang="zh-CN" altLang="en-US" sz="1050" i="1" dirty="0">
                <a:solidFill>
                  <a:srgbClr val="254776"/>
                </a:solidFill>
              </a:rPr>
              <a:t>”</a:t>
            </a:r>
            <a:r>
              <a:rPr lang="en-CA" sz="1050" i="1" dirty="0" err="1">
                <a:solidFill>
                  <a:srgbClr val="254776"/>
                </a:solidFill>
              </a:rPr>
              <a:t>来补充我们从某个国内研究中了解到的情况</a:t>
            </a:r>
            <a:endParaRPr lang="en-CA" sz="1050" i="1" dirty="0">
              <a:solidFill>
                <a:srgbClr val="254776"/>
              </a:solidFill>
            </a:endParaRPr>
          </a:p>
        </p:txBody>
      </p:sp>
      <p:sp>
        <p:nvSpPr>
          <p:cNvPr id="76" name="Rounded Rectangular Callout 75"/>
          <p:cNvSpPr/>
          <p:nvPr/>
        </p:nvSpPr>
        <p:spPr>
          <a:xfrm>
            <a:off x="9476941" y="2581115"/>
            <a:ext cx="2626752" cy="1327739"/>
          </a:xfrm>
          <a:prstGeom prst="wedgeRoundRectCallout">
            <a:avLst>
              <a:gd name="adj1" fmla="val -62460"/>
              <a:gd name="adj2" fmla="val -748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050" i="1" dirty="0" err="1">
                <a:solidFill>
                  <a:srgbClr val="254776"/>
                </a:solidFill>
              </a:rPr>
              <a:t>        </a:t>
            </a:r>
            <a:r>
              <a:rPr lang="en-CA" sz="1050" i="1" dirty="0" err="1">
                <a:solidFill>
                  <a:srgbClr val="254776"/>
                </a:solidFill>
              </a:rPr>
              <a:t>我们主要依靠内部员工和一些管理咨询公司</a:t>
            </a:r>
            <a:r>
              <a:rPr lang="zh-CN" altLang="en-US" sz="1050" i="1" dirty="0">
                <a:solidFill>
                  <a:srgbClr val="254776"/>
                </a:solidFill>
              </a:rPr>
              <a:t>，</a:t>
            </a:r>
            <a:r>
              <a:rPr lang="en-CA" sz="1050" i="1" dirty="0" err="1">
                <a:solidFill>
                  <a:srgbClr val="254776"/>
                </a:solidFill>
              </a:rPr>
              <a:t>我们并没有机制向一流的、以服务为导向的证据支持机构提出正确的问题</a:t>
            </a:r>
            <a:r>
              <a:rPr lang="zh-CN" altLang="en-US" sz="1050" i="1" dirty="0">
                <a:solidFill>
                  <a:srgbClr val="254776"/>
                </a:solidFill>
              </a:rPr>
              <a:t>，</a:t>
            </a:r>
            <a:r>
              <a:rPr lang="en-CA" sz="1050" i="1" dirty="0" err="1">
                <a:solidFill>
                  <a:srgbClr val="254776"/>
                </a:solidFill>
              </a:rPr>
              <a:t>并将他们的见解纳入政策和方案中</a:t>
            </a:r>
            <a:endParaRPr lang="en-CA" sz="1050" i="1" dirty="0">
              <a:solidFill>
                <a:srgbClr val="254776"/>
              </a:solidFill>
            </a:endParaRPr>
          </a:p>
        </p:txBody>
      </p:sp>
      <p:sp>
        <p:nvSpPr>
          <p:cNvPr id="77" name="Rounded Rectangular Callout 76"/>
          <p:cNvSpPr/>
          <p:nvPr/>
        </p:nvSpPr>
        <p:spPr>
          <a:xfrm>
            <a:off x="9488546" y="1377581"/>
            <a:ext cx="2581467" cy="1080000"/>
          </a:xfrm>
          <a:prstGeom prst="wedgeRoundRectCallout">
            <a:avLst>
              <a:gd name="adj1" fmla="val -62486"/>
              <a:gd name="adj2" fmla="val -32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050" i="1" dirty="0" err="1">
                <a:solidFill>
                  <a:srgbClr val="254776"/>
                </a:solidFill>
              </a:rPr>
              <a:t>        </a:t>
            </a:r>
            <a:r>
              <a:rPr lang="en-CA" sz="1050" i="1" dirty="0" err="1">
                <a:solidFill>
                  <a:srgbClr val="254776"/>
                </a:solidFill>
              </a:rPr>
              <a:t>我们在政府拥有若干前沿的工作组</a:t>
            </a:r>
            <a:r>
              <a:rPr lang="zh-CN" altLang="en-US" sz="1050" i="1" dirty="0">
                <a:solidFill>
                  <a:srgbClr val="254776"/>
                </a:solidFill>
              </a:rPr>
              <a:t>，</a:t>
            </a:r>
            <a:r>
              <a:rPr lang="en-CA" sz="1050" i="1" dirty="0" err="1">
                <a:solidFill>
                  <a:srgbClr val="254776"/>
                </a:solidFill>
              </a:rPr>
              <a:t>但总体而言我们的政策能力空洞化</a:t>
            </a:r>
            <a:r>
              <a:rPr lang="zh-CN" altLang="en-US" sz="1050" i="1" dirty="0">
                <a:solidFill>
                  <a:srgbClr val="254776"/>
                </a:solidFill>
              </a:rPr>
              <a:t>，</a:t>
            </a:r>
            <a:r>
              <a:rPr lang="en-CA" sz="1050" i="1" dirty="0" err="1">
                <a:solidFill>
                  <a:srgbClr val="254776"/>
                </a:solidFill>
              </a:rPr>
              <a:t>无法跟上证据使用的最新进展</a:t>
            </a:r>
            <a:endParaRPr lang="en-CA" sz="1050" i="1" dirty="0">
              <a:solidFill>
                <a:srgbClr val="254776"/>
              </a:solidFill>
            </a:endParaRPr>
          </a:p>
        </p:txBody>
      </p:sp>
      <p:grpSp>
        <p:nvGrpSpPr>
          <p:cNvPr id="78" name="Group 77"/>
          <p:cNvGrpSpPr/>
          <p:nvPr/>
        </p:nvGrpSpPr>
        <p:grpSpPr>
          <a:xfrm rot="16200000" flipH="1">
            <a:off x="7403650" y="5549104"/>
            <a:ext cx="173233" cy="145420"/>
            <a:chOff x="5830099" y="0"/>
            <a:chExt cx="64895" cy="288001"/>
          </a:xfrm>
        </p:grpSpPr>
        <p:cxnSp>
          <p:nvCxnSpPr>
            <p:cNvPr id="79" name="Straight Arrow Connector 78"/>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flipV="1">
              <a:off x="5830099" y="6"/>
              <a:ext cx="0" cy="287995"/>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cxnSp>
        <p:nvCxnSpPr>
          <p:cNvPr id="36" name="Straight Arrow Connector 35"/>
          <p:cNvCxnSpPr/>
          <p:nvPr/>
        </p:nvCxnSpPr>
        <p:spPr>
          <a:xfrm flipV="1">
            <a:off x="6572398" y="26497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5633049" y="2649793"/>
            <a:ext cx="0" cy="230494"/>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nvGrpSpPr>
          <p:cNvPr id="8" name="Group 7"/>
          <p:cNvGrpSpPr/>
          <p:nvPr/>
        </p:nvGrpSpPr>
        <p:grpSpPr>
          <a:xfrm rot="10800000" flipH="1">
            <a:off x="6000031" y="1957017"/>
            <a:ext cx="188921" cy="288000"/>
            <a:chOff x="5706073" y="0"/>
            <a:chExt cx="188921" cy="288000"/>
          </a:xfrm>
        </p:grpSpPr>
        <p:cxnSp>
          <p:nvCxnSpPr>
            <p:cNvPr id="9" name="Straight Arrow Connector 8"/>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grpSp>
        <p:nvGrpSpPr>
          <p:cNvPr id="13" name="Group 12"/>
          <p:cNvGrpSpPr/>
          <p:nvPr/>
        </p:nvGrpSpPr>
        <p:grpSpPr>
          <a:xfrm flipH="1">
            <a:off x="6000031" y="3310496"/>
            <a:ext cx="188921" cy="288000"/>
            <a:chOff x="5706073" y="0"/>
            <a:chExt cx="188921" cy="288000"/>
          </a:xfrm>
        </p:grpSpPr>
        <p:cxnSp>
          <p:nvCxnSpPr>
            <p:cNvPr id="14" name="Straight Arrow Connector 13"/>
            <p:cNvCxnSpPr/>
            <p:nvPr/>
          </p:nvCxnSpPr>
          <p:spPr>
            <a:xfrm>
              <a:off x="5894994"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V="1">
              <a:off x="5706073" y="0"/>
              <a:ext cx="0" cy="288000"/>
            </a:xfrm>
            <a:prstGeom prst="straightConnector1">
              <a:avLst/>
            </a:prstGeom>
            <a:ln w="50800">
              <a:solidFill>
                <a:srgbClr val="254776"/>
              </a:solidFill>
              <a:tailEnd type="triangle"/>
            </a:ln>
          </p:spPr>
          <p:style>
            <a:lnRef idx="1">
              <a:schemeClr val="dk1"/>
            </a:lnRef>
            <a:fillRef idx="0">
              <a:schemeClr val="dk1"/>
            </a:fillRef>
            <a:effectRef idx="0">
              <a:schemeClr val="dk1"/>
            </a:effectRef>
            <a:fontRef idx="minor">
              <a:schemeClr val="tx1"/>
            </a:fontRef>
          </p:style>
        </p:cxnSp>
      </p:grpSp>
      <p:sp>
        <p:nvSpPr>
          <p:cNvPr id="4" name="Title 1"/>
          <p:cNvSpPr txBox="1"/>
          <p:nvPr/>
        </p:nvSpPr>
        <p:spPr>
          <a:xfrm>
            <a:off x="263115" y="143510"/>
            <a:ext cx="9577070" cy="793115"/>
          </a:xfrm>
          <a:prstGeom prst="rect">
            <a:avLst/>
          </a:prstGeom>
        </p:spPr>
        <p:txBody>
          <a:bodyPr vert="horz" lIns="91440" tIns="45720" rIns="91440" bIns="45720" rtlCol="0" anchor="ctr">
            <a:no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lvl="0" algn="l" defTabSz="914400" hangingPunct="0">
              <a:spcBef>
                <a:spcPts val="0"/>
              </a:spcBef>
              <a:buNone/>
              <a:defRPr/>
            </a:pPr>
            <a:r>
              <a:rPr lang="en-CA" b="1" kern="0" dirty="0">
                <a:solidFill>
                  <a:srgbClr val="234776"/>
                </a:solidFill>
                <a:latin typeface="+mn-lt"/>
                <a:cs typeface="+mn-lt"/>
                <a:sym typeface="Arial" panose="020B0604020202020204"/>
              </a:rPr>
              <a:t>1.1 </a:t>
            </a:r>
            <a:r>
              <a:rPr lang="en-CA" b="1" kern="0" dirty="0" err="1">
                <a:solidFill>
                  <a:srgbClr val="234776"/>
                </a:solidFill>
                <a:latin typeface="+mn-lt"/>
                <a:cs typeface="+mn-lt"/>
                <a:sym typeface="Arial" panose="020B0604020202020204"/>
              </a:rPr>
              <a:t>以下浅绿色部分呈现了我们寻找的证据支持系统潜在特征</a:t>
            </a:r>
            <a:r>
              <a:rPr lang="en-US" altLang="zh-CN" b="1" kern="0" dirty="0">
                <a:solidFill>
                  <a:srgbClr val="234776"/>
                </a:solidFill>
                <a:latin typeface="+mn-lt"/>
                <a:cs typeface="+mn-lt"/>
                <a:sym typeface="Arial" panose="020B0604020202020204"/>
              </a:rPr>
              <a:t>…</a:t>
            </a:r>
            <a:endParaRPr lang="en-CA" b="1" kern="0" dirty="0">
              <a:solidFill>
                <a:srgbClr val="234776"/>
              </a:solidFill>
              <a:latin typeface="+mn-lt"/>
              <a:cs typeface="+mn-lt"/>
              <a:sym typeface="Arial" panose="020B0604020202020204"/>
            </a:endParaRPr>
          </a:p>
        </p:txBody>
      </p:sp>
      <p:sp>
        <p:nvSpPr>
          <p:cNvPr id="5" name="Rectangle 4"/>
          <p:cNvSpPr/>
          <p:nvPr/>
        </p:nvSpPr>
        <p:spPr>
          <a:xfrm>
            <a:off x="824419" y="693420"/>
            <a:ext cx="8114665" cy="521970"/>
          </a:xfrm>
          <a:prstGeom prst="rect">
            <a:avLst/>
          </a:prstGeom>
        </p:spPr>
        <p:txBody>
          <a:bodyPr wrap="square">
            <a:spAutoFit/>
          </a:bodyPr>
          <a:lstStyle/>
          <a:p>
            <a:pPr lvl="0" defTabSz="914400" hangingPunct="0">
              <a:defRPr/>
            </a:pPr>
            <a:r>
              <a:rPr lang="en-US" altLang="zh-CN" sz="1400" kern="0" dirty="0">
                <a:solidFill>
                  <a:srgbClr val="254776"/>
                </a:solidFill>
                <a:latin typeface="Arial" panose="020B0604020202020204"/>
                <a:cs typeface="Arial" panose="020B0604020202020204" pitchFamily="34" charset="0"/>
                <a:sym typeface="Arial" panose="020B0604020202020204"/>
              </a:rPr>
              <a:t>…</a:t>
            </a:r>
            <a:r>
              <a:rPr lang="en-US" altLang="en-CA" sz="1400" kern="0" dirty="0" err="1">
                <a:solidFill>
                  <a:srgbClr val="254776"/>
                </a:solidFill>
                <a:latin typeface="Arial" panose="020B0604020202020204"/>
                <a:cs typeface="Arial" panose="020B0604020202020204" pitchFamily="34" charset="0"/>
                <a:sym typeface="Arial" panose="020B0604020202020204"/>
              </a:rPr>
              <a:t>评论框罗列了一些我们听到的案例</a:t>
            </a:r>
            <a:r>
              <a:rPr lang="zh-CN" altLang="en-US" sz="1400" kern="0" dirty="0">
                <a:solidFill>
                  <a:srgbClr val="254776"/>
                </a:solidFill>
                <a:latin typeface="Arial" panose="020B0604020202020204"/>
                <a:cs typeface="Arial" panose="020B0604020202020204" pitchFamily="34" charset="0"/>
                <a:sym typeface="Arial" panose="020B0604020202020204"/>
              </a:rPr>
              <a:t>（</a:t>
            </a:r>
            <a:r>
              <a:rPr lang="en-US" altLang="en-CA" sz="1400" kern="0" dirty="0" err="1">
                <a:solidFill>
                  <a:srgbClr val="254776"/>
                </a:solidFill>
                <a:latin typeface="Arial" panose="020B0604020202020204"/>
                <a:cs typeface="Arial" panose="020B0604020202020204" pitchFamily="34" charset="0"/>
                <a:sym typeface="Arial" panose="020B0604020202020204"/>
              </a:rPr>
              <a:t>简而言之，多数国家几乎没有证据支持系统的理想特征</a:t>
            </a:r>
            <a:r>
              <a:rPr lang="zh-CN" altLang="en-US" sz="1400" kern="0" dirty="0">
                <a:solidFill>
                  <a:srgbClr val="254776"/>
                </a:solidFill>
                <a:latin typeface="Arial" panose="020B0604020202020204"/>
                <a:cs typeface="Arial" panose="020B0604020202020204" pitchFamily="34" charset="0"/>
                <a:sym typeface="Arial" panose="020B0604020202020204"/>
              </a:rPr>
              <a:t>，</a:t>
            </a:r>
            <a:r>
              <a:rPr lang="en-US" altLang="en-CA" sz="1400" kern="0" dirty="0" err="1">
                <a:solidFill>
                  <a:srgbClr val="254776"/>
                </a:solidFill>
                <a:latin typeface="Arial" panose="020B0604020202020204"/>
                <a:cs typeface="Arial" panose="020B0604020202020204" pitchFamily="34" charset="0"/>
                <a:sym typeface="Arial" panose="020B0604020202020204"/>
              </a:rPr>
              <a:t>更没有以最佳方式运作的证据支持系统</a:t>
            </a:r>
            <a:r>
              <a:rPr lang="zh-CN" altLang="en-US" sz="1400" kern="0" dirty="0">
                <a:solidFill>
                  <a:srgbClr val="254776"/>
                </a:solidFill>
                <a:latin typeface="Arial" panose="020B0604020202020204"/>
                <a:cs typeface="Arial" panose="020B0604020202020204" pitchFamily="34" charset="0"/>
                <a:sym typeface="Arial" panose="020B0604020202020204"/>
              </a:rPr>
              <a:t>，</a:t>
            </a:r>
            <a:r>
              <a:rPr lang="en-US" altLang="en-CA" sz="1400" kern="0" dirty="0" err="1">
                <a:solidFill>
                  <a:srgbClr val="254776"/>
                </a:solidFill>
                <a:latin typeface="Arial" panose="020B0604020202020204"/>
                <a:cs typeface="Arial" panose="020B0604020202020204" pitchFamily="34" charset="0"/>
                <a:sym typeface="Arial" panose="020B0604020202020204"/>
              </a:rPr>
              <a:t>尤其在危机出现的时候</a:t>
            </a:r>
            <a:r>
              <a:rPr lang="zh-CN" altLang="en-US" sz="1400" kern="0" dirty="0">
                <a:solidFill>
                  <a:srgbClr val="254776"/>
                </a:solidFill>
                <a:latin typeface="Arial" panose="020B0604020202020204"/>
                <a:cs typeface="Arial" panose="020B0604020202020204" pitchFamily="34" charset="0"/>
                <a:sym typeface="Arial" panose="020B0604020202020204"/>
              </a:rPr>
              <a:t>）</a:t>
            </a:r>
            <a:endParaRPr lang="en-US" altLang="en-CA" sz="1400" kern="0" dirty="0">
              <a:solidFill>
                <a:srgbClr val="254776"/>
              </a:solidFill>
              <a:latin typeface="Arial" panose="020B0604020202020204"/>
              <a:cs typeface="Arial" panose="020B0604020202020204" pitchFamily="34" charset="0"/>
              <a:sym typeface="Arial" panose="020B0604020202020204"/>
            </a:endParaRPr>
          </a:p>
        </p:txBody>
      </p:sp>
      <p:sp>
        <p:nvSpPr>
          <p:cNvPr id="6" name="TextBox 2"/>
          <p:cNvSpPr txBox="1"/>
          <p:nvPr>
            <p:custDataLst>
              <p:tags r:id="rId4"/>
            </p:custDataLst>
          </p:nvPr>
        </p:nvSpPr>
        <p:spPr>
          <a:xfrm>
            <a:off x="9039231" y="1004612"/>
            <a:ext cx="1771639"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r>
              <a:rPr lang="en-US" sz="1050" i="1" dirty="0">
                <a:solidFill>
                  <a:srgbClr val="254776"/>
                </a:solidFill>
              </a:rPr>
              <a:t>注: 完整版详见2023更新版</a:t>
            </a:r>
          </a:p>
        </p:txBody>
      </p:sp>
      <p:pic>
        <p:nvPicPr>
          <p:cNvPr id="39" name="Picture 5" descr="Graphical user interface, text&#10;&#10;Description automatically generated"/>
          <p:cNvPicPr>
            <a:picLocks noChangeAspect="1"/>
          </p:cNvPicPr>
          <p:nvPr/>
        </p:nvPicPr>
        <p:blipFill>
          <a:blip r:embed="rId8"/>
          <a:stretch>
            <a:fillRect/>
          </a:stretch>
        </p:blipFill>
        <p:spPr>
          <a:xfrm>
            <a:off x="147906" y="6413321"/>
            <a:ext cx="1594826" cy="373423"/>
          </a:xfrm>
          <a:prstGeom prst="rect">
            <a:avLst/>
          </a:prstGeom>
        </p:spPr>
      </p:pic>
      <p:sp>
        <p:nvSpPr>
          <p:cNvPr id="23" name="TextBox 2"/>
          <p:cNvSpPr txBox="1"/>
          <p:nvPr>
            <p:custDataLst>
              <p:tags r:id="rId5"/>
            </p:custDataLst>
          </p:nvPr>
        </p:nvSpPr>
        <p:spPr>
          <a:xfrm>
            <a:off x="10404475" y="6058535"/>
            <a:ext cx="1664970" cy="637540"/>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TABLE_ENDDRAG_ORIGIN_RECT" val="188*58"/>
  <p:tag name="TABLE_ENDDRAG_RECT" val="606*378*188*58"/>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0317517a-d8f2-477d-89d1-f98f8ac7cadf}"/>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6c15edf4-7de9-4039-aa91-852f324574b3}"/>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Words>
  <Application>Microsoft Macintosh PowerPoint</Application>
  <PresentationFormat>Widescreen</PresentationFormat>
  <Paragraphs>65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Courier New</vt:lpstr>
      <vt:lpstr>Helvetica</vt:lpstr>
      <vt:lpstr>Roboto</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513</cp:revision>
  <cp:lastPrinted>2023-02-25T01:53:00Z</cp:lastPrinted>
  <dcterms:created xsi:type="dcterms:W3CDTF">2023-02-25T01:53:00Z</dcterms:created>
  <dcterms:modified xsi:type="dcterms:W3CDTF">2023-04-03T12:59:05Z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