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1113" r:id="rId2"/>
    <p:sldId id="1129" r:id="rId3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6096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4" userDrawn="1">
          <p15:clr>
            <a:srgbClr val="A4A3A4"/>
          </p15:clr>
        </p15:guide>
        <p15:guide id="2" pos="388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宋旭萍" initials="SXP" lastIdx="6" clrIdx="0"/>
  <p:cmAuthor id="2" name="Xuan Yu" initials="XY" lastIdx="6" clrIdx="1"/>
  <p:cmAuthor id="3" name="Qi" initials="QW" lastIdx="12" clrIdx="2"/>
  <p:cmAuthor id="4" name="The city of momery" initials="T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B5BED1"/>
    <a:srgbClr val="FFFFFF"/>
    <a:srgbClr val="8DD2E5"/>
    <a:srgbClr val="99CC66"/>
    <a:srgbClr val="CC76A6"/>
    <a:srgbClr val="FEB714"/>
    <a:srgbClr val="FFC057"/>
    <a:srgbClr val="6AA855"/>
    <a:srgbClr val="6FC0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5" autoAdjust="0"/>
    <p:restoredTop sz="88980" autoAdjust="0"/>
  </p:normalViewPr>
  <p:slideViewPr>
    <p:cSldViewPr snapToGrid="0" snapToObjects="1" showGuides="1">
      <p:cViewPr varScale="1">
        <p:scale>
          <a:sx n="113" d="100"/>
          <a:sy n="113" d="100"/>
        </p:scale>
        <p:origin x="1544" y="184"/>
      </p:cViewPr>
      <p:guideLst>
        <p:guide orient="horz" pos="2254"/>
        <p:guide pos="38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10" d="100"/>
        <a:sy n="11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2023/4/3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E9F3A7FF-300E-B84F-A2D0-CDCDE713DCB9}" type="datetimeFigureOut">
              <a:rPr lang="en-US" smtClean="0"/>
              <a:t>4/3/23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7C11621C-3EA7-C342-A130-13C6D43C8C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096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192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8288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438400" algn="l" defTabSz="1219200" rtl="0" eaLnBrk="1" latinLnBrk="0" hangingPunct="1">
      <a:defRPr sz="16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/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5">
                <a:solidFill>
                  <a:srgbClr val="464F55"/>
                </a:solidFill>
              </a:defRPr>
            </a:lvl1pPr>
            <a:lvl2pPr marL="457200" indent="0">
              <a:buNone/>
              <a:defRPr sz="1465"/>
            </a:lvl2pPr>
            <a:lvl3pPr marL="914400" indent="0">
              <a:buNone/>
              <a:defRPr sz="1465"/>
            </a:lvl3pPr>
            <a:lvl4pPr marL="1371600" indent="0">
              <a:buNone/>
              <a:defRPr sz="1465"/>
            </a:lvl4pPr>
            <a:lvl5pPr marL="1828800" indent="0">
              <a:buNone/>
              <a:defRPr sz="1465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picture containing blur, blurry&#10;&#10;Description automatically generated"/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>
            <a:fillRect/>
          </a:stretch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>
            <a:fillRect/>
          </a:stretch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/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/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/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/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A picture containing text, sign&#10;&#10;Description automatically generated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/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/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/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CB33EA-91D6-F140-A440-0A130B2A34D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/>
  <p:txStyles>
    <p:titleStyle>
      <a:lvl1pPr marL="0" marR="0" indent="0" algn="l" defTabSz="4572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defRPr sz="2400" b="0" i="0" kern="1200">
          <a:solidFill>
            <a:srgbClr val="254776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857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panose="020B0604020202020204" pitchFamily="34" charset="0"/>
          <a:ea typeface="+mn-ea"/>
          <a:cs typeface="+mn-cs"/>
        </a:defRPr>
      </a:lvl1pPr>
      <a:lvl2pPr marL="647065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0297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1684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433195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12" Type="http://schemas.openxmlformats.org/officeDocument/2006/relationships/image" Target="../media/image12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3.xml"/><Relationship Id="rId11" Type="http://schemas.openxmlformats.org/officeDocument/2006/relationships/image" Target="../media/image11.png"/><Relationship Id="rId5" Type="http://schemas.openxmlformats.org/officeDocument/2006/relationships/tags" Target="../tags/tag6.xml"/><Relationship Id="rId10" Type="http://schemas.openxmlformats.org/officeDocument/2006/relationships/image" Target="../media/image10.png"/><Relationship Id="rId4" Type="http://schemas.openxmlformats.org/officeDocument/2006/relationships/tags" Target="../tags/tag5.xml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emf"/><Relationship Id="rId10" Type="http://schemas.openxmlformats.org/officeDocument/2006/relationships/image" Target="../media/image19.png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18.png"/><Relationship Id="rId1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 rot="10800000">
            <a:off x="7287544" y="4676714"/>
            <a:ext cx="1716048" cy="319995"/>
            <a:chOff x="101017" y="2582243"/>
            <a:chExt cx="1716048" cy="319995"/>
          </a:xfrm>
        </p:grpSpPr>
        <p:pic>
          <p:nvPicPr>
            <p:cNvPr id="81" name="Picture 80"/>
            <p:cNvPicPr>
              <a:picLocks noChangeAspect="1"/>
            </p:cNvPicPr>
            <p:nvPr/>
          </p:nvPicPr>
          <p:blipFill rotWithShape="1">
            <a:blip r:embed="rId8"/>
            <a:srcRect r="29907"/>
            <a:stretch>
              <a:fillRect/>
            </a:stretch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82" name="Picture 81"/>
            <p:cNvPicPr>
              <a:picLocks noChangeAspect="1"/>
            </p:cNvPicPr>
            <p:nvPr/>
          </p:nvPicPr>
          <p:blipFill rotWithShape="1">
            <a:blip r:embed="rId8"/>
            <a:srcRect r="29907"/>
            <a:stretch>
              <a:fillRect/>
            </a:stretch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pSp>
        <p:nvGrpSpPr>
          <p:cNvPr id="64" name="Group 63"/>
          <p:cNvGrpSpPr/>
          <p:nvPr/>
        </p:nvGrpSpPr>
        <p:grpSpPr>
          <a:xfrm>
            <a:off x="2633124" y="4680272"/>
            <a:ext cx="1716048" cy="319995"/>
            <a:chOff x="101017" y="2582243"/>
            <a:chExt cx="1716048" cy="319995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 rotWithShape="1">
            <a:blip r:embed="rId8"/>
            <a:srcRect r="29907"/>
            <a:stretch>
              <a:fillRect/>
            </a:stretch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66" name="Picture 65"/>
            <p:cNvPicPr>
              <a:picLocks noChangeAspect="1"/>
            </p:cNvPicPr>
            <p:nvPr/>
          </p:nvPicPr>
          <p:blipFill rotWithShape="1">
            <a:blip r:embed="rId8"/>
            <a:srcRect r="29907"/>
            <a:stretch>
              <a:fillRect/>
            </a:stretch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pSp>
        <p:nvGrpSpPr>
          <p:cNvPr id="56" name="Group 55"/>
          <p:cNvGrpSpPr/>
          <p:nvPr/>
        </p:nvGrpSpPr>
        <p:grpSpPr>
          <a:xfrm rot="10800000">
            <a:off x="7317033" y="2177725"/>
            <a:ext cx="1716048" cy="319995"/>
            <a:chOff x="101017" y="2582243"/>
            <a:chExt cx="1716048" cy="319995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 rotWithShape="1">
            <a:blip r:embed="rId8"/>
            <a:srcRect r="29907"/>
            <a:stretch>
              <a:fillRect/>
            </a:stretch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 rotWithShape="1">
            <a:blip r:embed="rId8"/>
            <a:srcRect r="29907"/>
            <a:stretch>
              <a:fillRect/>
            </a:stretch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aphicFrame>
        <p:nvGraphicFramePr>
          <p:cNvPr id="67" name="Table 66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2617497" y="4679697"/>
          <a:ext cx="1842709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0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证据形式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CA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数据分析</a:t>
                      </a:r>
                      <a:endParaRPr lang="en-CA" sz="105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7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CA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评价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CA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定性见解</a:t>
                      </a:r>
                      <a:endParaRPr lang="en-CA" sz="105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9" name="Table 5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7351835" y="2187654"/>
          <a:ext cx="1842709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0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证据形式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建模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CA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评价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定性见解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5" name="Table 74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7317033" y="4679697"/>
          <a:ext cx="2280606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3867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3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0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证据形式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CA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行为/实施研究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CA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定性见解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900" b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2617497" y="2177725"/>
            <a:ext cx="1716048" cy="319995"/>
            <a:chOff x="101017" y="2582243"/>
            <a:chExt cx="1716048" cy="319995"/>
          </a:xfrm>
        </p:grpSpPr>
        <p:pic>
          <p:nvPicPr>
            <p:cNvPr id="51" name="Picture 50"/>
            <p:cNvPicPr>
              <a:picLocks noChangeAspect="1"/>
            </p:cNvPicPr>
            <p:nvPr/>
          </p:nvPicPr>
          <p:blipFill rotWithShape="1">
            <a:blip r:embed="rId8"/>
            <a:srcRect r="29907"/>
            <a:stretch>
              <a:fillRect/>
            </a:stretch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 rotWithShape="1">
            <a:blip r:embed="rId8"/>
            <a:srcRect r="29907"/>
            <a:stretch>
              <a:fillRect/>
            </a:stretch>
          </p:blipFill>
          <p:spPr>
            <a:xfrm>
              <a:off x="101017" y="2582243"/>
              <a:ext cx="1716048" cy="319995"/>
            </a:xfrm>
            <a:prstGeom prst="rect">
              <a:avLst/>
            </a:prstGeom>
          </p:spPr>
        </p:pic>
      </p:grpSp>
      <p:graphicFrame>
        <p:nvGraphicFramePr>
          <p:cNvPr id="15" name="Table 14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2604171" y="2187654"/>
          <a:ext cx="1842709" cy="1423627"/>
        </p:xfrm>
        <a:graphic>
          <a:graphicData uri="http://schemas.openxmlformats.org/drawingml/2006/table">
            <a:tbl>
              <a:tblPr firstRow="1" firstCol="1" bandRow="1"/>
              <a:tblGrid>
                <a:gridCol w="312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0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6221">
                <a:tc gridSpan="2">
                  <a:txBody>
                    <a:bodyPr/>
                    <a:lstStyle/>
                    <a:p>
                      <a:pPr marL="0" marR="0" lvl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300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 证据形式</a:t>
                      </a:r>
                    </a:p>
                  </a:txBody>
                  <a:tcPr marL="105352" marR="105352" marT="52676" marB="5267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CA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数据分析</a:t>
                      </a:r>
                      <a:endParaRPr lang="en-CA" altLang="zh-CN" sz="1050" b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700" b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CA" sz="105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建模</a:t>
                      </a: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85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30667" marR="3066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050" b="0" dirty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</a:t>
                      </a:r>
                      <a:r>
                        <a:rPr lang="en-CA" sz="105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定性见解</a:t>
                      </a:r>
                      <a:endParaRPr lang="en-CA" sz="105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667" marR="3066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40" name="Straight Connector 39"/>
          <p:cNvCxnSpPr/>
          <p:nvPr/>
        </p:nvCxnSpPr>
        <p:spPr>
          <a:xfrm>
            <a:off x="2861244" y="2615802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319020" y="1737360"/>
            <a:ext cx="1693545" cy="30162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noAutofit/>
          </a:bodyPr>
          <a:lstStyle/>
          <a:p>
            <a:pPr algn="r">
              <a:buClrTx/>
              <a:buSzTx/>
              <a:buNone/>
            </a:pPr>
            <a:r>
              <a:rPr lang="en-CA" sz="1400" b="1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理解问题及原因</a:t>
            </a:r>
            <a:endParaRPr lang="en-CA" sz="1400" b="1" dirty="0">
              <a:solidFill>
                <a:srgbClr val="254776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414246" y="1742137"/>
            <a:ext cx="1832626" cy="3067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400" b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选择解决问题的方案</a:t>
            </a:r>
            <a:endParaRPr lang="en-CA" sz="1400" b="1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416871" y="4279976"/>
            <a:ext cx="1797685" cy="3067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r">
              <a:buClrTx/>
              <a:buSzTx/>
              <a:buNone/>
            </a:pPr>
            <a:r>
              <a:rPr lang="en-CA" sz="1400" b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确认实施考虑的因素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>
          <a:xfrm>
            <a:off x="4201789" y="1952264"/>
            <a:ext cx="3166807" cy="3254774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2018030" y="4270375"/>
            <a:ext cx="2007870" cy="30226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noAutofit/>
          </a:bodyPr>
          <a:lstStyle/>
          <a:p>
            <a:pPr algn="r"/>
            <a:r>
              <a:rPr lang="en-CA" sz="1400" b="1" dirty="0" err="1">
                <a:solidFill>
                  <a:srgbClr val="25477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监测实施和评估的效果</a:t>
            </a:r>
            <a:endParaRPr lang="en-CA" sz="1400" b="1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>
          <a:xfrm>
            <a:off x="2687406" y="2500778"/>
            <a:ext cx="344006" cy="344006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>
          <a:xfrm>
            <a:off x="2687406" y="2866958"/>
            <a:ext cx="344006" cy="344006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>
          <a:xfrm>
            <a:off x="2687406" y="3243869"/>
            <a:ext cx="344006" cy="344006"/>
          </a:xfrm>
          <a:prstGeom prst="rect">
            <a:avLst/>
          </a:prstGeom>
        </p:spPr>
      </p:pic>
      <p:cxnSp>
        <p:nvCxnSpPr>
          <p:cNvPr id="60" name="Straight Connector 59"/>
          <p:cNvCxnSpPr/>
          <p:nvPr/>
        </p:nvCxnSpPr>
        <p:spPr>
          <a:xfrm>
            <a:off x="7608908" y="2612885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1" name="Picture 60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>
          <a:xfrm>
            <a:off x="7435070" y="2497861"/>
            <a:ext cx="344006" cy="344006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7435070" y="2864041"/>
            <a:ext cx="344006" cy="344006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>
          <a:xfrm>
            <a:off x="7435070" y="3240952"/>
            <a:ext cx="344006" cy="344006"/>
          </a:xfrm>
          <a:prstGeom prst="rect">
            <a:avLst/>
          </a:prstGeom>
        </p:spPr>
      </p:pic>
      <p:cxnSp>
        <p:nvCxnSpPr>
          <p:cNvPr id="68" name="Straight Connector 67"/>
          <p:cNvCxnSpPr/>
          <p:nvPr/>
        </p:nvCxnSpPr>
        <p:spPr>
          <a:xfrm>
            <a:off x="2874570" y="5115432"/>
            <a:ext cx="1" cy="787920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9" name="Picture 68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>
          <a:xfrm>
            <a:off x="2700732" y="5000408"/>
            <a:ext cx="344006" cy="344006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2700732" y="5366588"/>
            <a:ext cx="344006" cy="344006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>
          <a:xfrm>
            <a:off x="2700732" y="5743499"/>
            <a:ext cx="344006" cy="344006"/>
          </a:xfrm>
          <a:prstGeom prst="rect">
            <a:avLst/>
          </a:prstGeom>
        </p:spPr>
      </p:pic>
      <p:cxnSp>
        <p:nvCxnSpPr>
          <p:cNvPr id="76" name="Straight Connector 75"/>
          <p:cNvCxnSpPr/>
          <p:nvPr/>
        </p:nvCxnSpPr>
        <p:spPr>
          <a:xfrm flipH="1">
            <a:off x="7572271" y="5112515"/>
            <a:ext cx="1835" cy="475909"/>
          </a:xfrm>
          <a:prstGeom prst="line">
            <a:avLst/>
          </a:prstGeom>
          <a:ln w="19050">
            <a:solidFill>
              <a:srgbClr val="254776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7" name="Picture 76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>
          <a:xfrm>
            <a:off x="7400268" y="4997491"/>
            <a:ext cx="344006" cy="344006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>
          <a:xfrm>
            <a:off x="7400268" y="5391510"/>
            <a:ext cx="344006" cy="344006"/>
          </a:xfrm>
          <a:prstGeom prst="rect">
            <a:avLst/>
          </a:prstGeom>
        </p:spPr>
      </p:pic>
      <p:sp>
        <p:nvSpPr>
          <p:cNvPr id="2" name="Title 14"/>
          <p:cNvSpPr txBox="1"/>
          <p:nvPr/>
        </p:nvSpPr>
        <p:spPr>
          <a:xfrm>
            <a:off x="410733" y="297102"/>
            <a:ext cx="8619154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 sz="2400" b="0" i="0" kern="1200">
                <a:solidFill>
                  <a:srgbClr val="254776"/>
                </a:solidFill>
                <a:latin typeface="Arial" panose="020B0604020202020204" pitchFamily="34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kumimoji="0" lang="en-CA" sz="2400" b="1" i="0" u="none" strike="noStrike" kern="0" cap="none" spc="0" normalizeH="0" baseline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0.1 </a:t>
            </a:r>
            <a:r>
              <a:rPr lang="en-CA" sz="2400" b="1" kern="0" dirty="0">
                <a:solidFill>
                  <a:srgbClr val="234776"/>
                </a:solidFill>
                <a:latin typeface="+mn-lt"/>
                <a:cs typeface="+mn-lt"/>
              </a:rPr>
              <a:t>用正确的证据形式组合响应决策者的问题</a:t>
            </a:r>
            <a:br>
              <a:rPr lang="en-CA" sz="2000" dirty="0">
                <a:solidFill>
                  <a:srgbClr val="0F447C"/>
                </a:solidFill>
                <a:latin typeface="+mn-lt"/>
                <a:cs typeface="+mn-lt"/>
              </a:rPr>
            </a:br>
            <a:br>
              <a:rPr lang="en-CA" sz="400" dirty="0">
                <a:solidFill>
                  <a:srgbClr val="0F447C"/>
                </a:solidFill>
                <a:latin typeface="+mn-lt"/>
                <a:cs typeface="+mn-lt"/>
              </a:rPr>
            </a:br>
            <a:r>
              <a:rPr lang="en-CA" sz="400" dirty="0">
                <a:solidFill>
                  <a:srgbClr val="0F447C"/>
                </a:solidFill>
                <a:latin typeface="+mn-lt"/>
                <a:cs typeface="+mn-lt"/>
              </a:rPr>
              <a:t>                                </a:t>
            </a:r>
            <a:r>
              <a:rPr lang="en-CA" sz="1515" dirty="0">
                <a:solidFill>
                  <a:srgbClr val="0F447C"/>
                </a:solidFill>
                <a:latin typeface="+mn-lt"/>
                <a:cs typeface="+mn-lt"/>
              </a:rPr>
              <a:t> </a:t>
            </a:r>
            <a:r>
              <a:rPr lang="en-CA" sz="1400" b="1" kern="0" dirty="0">
                <a:solidFill>
                  <a:srgbClr val="234776"/>
                </a:solidFill>
                <a:latin typeface="+mn-lt"/>
                <a:cs typeface="+mn-lt"/>
              </a:rPr>
              <a:t>并将国内证据形式与决策过程中的正确步骤相匹配</a:t>
            </a:r>
            <a:br>
              <a:rPr lang="en-CA" sz="1400" b="1" kern="0" dirty="0">
                <a:solidFill>
                  <a:srgbClr val="234776"/>
                </a:solidFill>
                <a:latin typeface="+mn-lt"/>
                <a:cs typeface="+mn-lt"/>
              </a:rPr>
            </a:br>
            <a:endParaRPr lang="en-CA" sz="1400" b="1" kern="0" dirty="0">
              <a:solidFill>
                <a:srgbClr val="234776"/>
              </a:solidFill>
              <a:latin typeface="+mn-lt"/>
              <a:cs typeface="+mn-lt"/>
              <a:sym typeface="Arial" panose="020B060402020202020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89243" y="1023000"/>
            <a:ext cx="17716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i="1" dirty="0">
                <a:solidFill>
                  <a:srgbClr val="254776"/>
                </a:solidFill>
              </a:rPr>
              <a:t>注</a:t>
            </a:r>
            <a:r>
              <a:rPr lang="en-US" sz="1050" i="1" dirty="0">
                <a:solidFill>
                  <a:srgbClr val="254776"/>
                </a:solidFill>
              </a:rPr>
              <a:t>: </a:t>
            </a:r>
            <a:r>
              <a:rPr lang="zh-CN" altLang="en-US" sz="1050" i="1" dirty="0">
                <a:solidFill>
                  <a:srgbClr val="254776"/>
                </a:solidFill>
              </a:rPr>
              <a:t>完整版详见</a:t>
            </a:r>
            <a:r>
              <a:rPr lang="en-US" altLang="zh-CN" sz="1050" i="1" dirty="0">
                <a:solidFill>
                  <a:srgbClr val="254776"/>
                </a:solidFill>
              </a:rPr>
              <a:t>2023</a:t>
            </a:r>
            <a:r>
              <a:rPr lang="zh-CN" altLang="en-US" sz="1050" i="1" dirty="0">
                <a:solidFill>
                  <a:srgbClr val="254776"/>
                </a:solidFill>
              </a:rPr>
              <a:t>更新版</a:t>
            </a:r>
            <a:endParaRPr lang="en-US" sz="1050" i="1" dirty="0">
              <a:solidFill>
                <a:srgbClr val="254776"/>
              </a:solidFill>
            </a:endParaRPr>
          </a:p>
        </p:txBody>
      </p:sp>
      <p:sp>
        <p:nvSpPr>
          <p:cNvPr id="23" name="TextBox 2"/>
          <p:cNvSpPr txBox="1"/>
          <p:nvPr>
            <p:custDataLst>
              <p:tags r:id="rId5"/>
            </p:custDataLst>
          </p:nvPr>
        </p:nvSpPr>
        <p:spPr>
          <a:xfrm>
            <a:off x="8254365" y="6325235"/>
            <a:ext cx="3815080" cy="4552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© 2023麦克马斯特大学. 保留所有版权. 本报告采用创作共享署名-非商业性使用-4.0国际许可证授权. 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4"/>
          <p:cNvSpPr>
            <a:spLocks noGrp="1"/>
          </p:cNvSpPr>
          <p:nvPr>
            <p:ph type="title"/>
          </p:nvPr>
        </p:nvSpPr>
        <p:spPr>
          <a:xfrm>
            <a:off x="409094" y="400527"/>
            <a:ext cx="8324326" cy="772930"/>
          </a:xfrm>
        </p:spPr>
        <p:txBody>
          <a:bodyPr>
            <a:noAutofit/>
          </a:bodyPr>
          <a:lstStyle/>
          <a:p>
            <a:pPr defTabSz="914400" hangingPunct="0">
              <a:spcBef>
                <a:spcPts val="0"/>
              </a:spcBef>
              <a:defRPr/>
            </a:pPr>
            <a:r>
              <a:rPr kumimoji="0" lang="en-CA" b="1" i="0" u="none" strike="noStrike" kern="0" cap="none" spc="0" normalizeH="0" baseline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0.1 </a:t>
            </a:r>
            <a:r>
              <a:rPr lang="zh-CN" altLang="en-US" sz="1800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（</a:t>
            </a:r>
            <a:r>
              <a:rPr lang="en-CA" sz="1800" b="1" kern="0" dirty="0" err="1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续</a:t>
            </a:r>
            <a:r>
              <a:rPr lang="zh-CN" altLang="en-US" sz="1800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）</a:t>
            </a:r>
            <a:r>
              <a:rPr lang="en-CA" sz="1800" b="1" kern="0" dirty="0">
                <a:solidFill>
                  <a:srgbClr val="234776"/>
                </a:solidFill>
                <a:latin typeface="+mn-lt"/>
                <a:cs typeface="+mn-lt"/>
                <a:sym typeface="Arial" panose="020B0604020202020204"/>
              </a:rPr>
              <a:t> </a:t>
            </a:r>
            <a:r>
              <a:rPr lang="en-CA" b="1" kern="0" dirty="0">
                <a:solidFill>
                  <a:srgbClr val="234776"/>
                </a:solidFill>
                <a:latin typeface="+mn-lt"/>
                <a:cs typeface="+mn-lt"/>
              </a:rPr>
              <a:t>用正确的证据形式组合响应决策者的问题</a:t>
            </a:r>
            <a:br>
              <a:rPr lang="en-CA" b="1" kern="0" dirty="0">
                <a:solidFill>
                  <a:srgbClr val="234776"/>
                </a:solidFill>
                <a:latin typeface="+mn-lt"/>
                <a:cs typeface="+mn-lt"/>
              </a:rPr>
            </a:br>
            <a:r>
              <a:rPr lang="en-US" altLang="en-CA" b="1" kern="0" dirty="0">
                <a:solidFill>
                  <a:srgbClr val="234776"/>
                </a:solidFill>
                <a:latin typeface="+mn-lt"/>
                <a:cs typeface="+mn-lt"/>
              </a:rPr>
              <a:t>       </a:t>
            </a:r>
            <a:r>
              <a:rPr lang="en-CA" sz="1400" b="1" kern="0" dirty="0">
                <a:solidFill>
                  <a:srgbClr val="234776"/>
                </a:solidFill>
                <a:latin typeface="+mn-lt"/>
                <a:cs typeface="+mn-lt"/>
              </a:rPr>
              <a:t>并将国内证据形式与决策过程中的正确步骤相匹配</a:t>
            </a:r>
            <a:br>
              <a:rPr lang="en-CA" sz="1400" b="1" kern="0" dirty="0">
                <a:solidFill>
                  <a:srgbClr val="234776"/>
                </a:solidFill>
                <a:latin typeface="+mn-lt"/>
                <a:cs typeface="+mn-lt"/>
              </a:rPr>
            </a:br>
            <a:br>
              <a:rPr lang="en-CA" sz="400" dirty="0">
                <a:solidFill>
                  <a:srgbClr val="0F447C"/>
                </a:solidFill>
                <a:latin typeface="+mn-lt"/>
                <a:cs typeface="+mn-lt"/>
              </a:rPr>
            </a:br>
            <a:r>
              <a:rPr lang="en-CA" sz="400" dirty="0">
                <a:solidFill>
                  <a:srgbClr val="0F447C"/>
                </a:solidFill>
                <a:latin typeface="+mn-lt"/>
                <a:cs typeface="+mn-lt"/>
              </a:rPr>
              <a:t>                                   </a:t>
            </a:r>
            <a:r>
              <a:rPr lang="en-US" altLang="en-CA" sz="400" dirty="0">
                <a:solidFill>
                  <a:srgbClr val="0F447C"/>
                </a:solidFill>
                <a:latin typeface="+mn-lt"/>
                <a:cs typeface="+mn-lt"/>
              </a:rPr>
              <a:t>    </a:t>
            </a:r>
            <a:endParaRPr kumimoji="0" lang="en-US" i="0" u="none" strike="noStrike" kern="0" cap="none" spc="0" normalizeH="0" baseline="0" noProof="0" dirty="0">
              <a:ln>
                <a:noFill/>
              </a:ln>
              <a:solidFill>
                <a:srgbClr val="234776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+mn-lt"/>
              <a:sym typeface="Wingdings" panose="05000000000000000000" pitchFamily="2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89243" y="1023000"/>
            <a:ext cx="17716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50" i="1" dirty="0">
                <a:solidFill>
                  <a:srgbClr val="254776"/>
                </a:solidFill>
              </a:rPr>
              <a:t>注</a:t>
            </a:r>
            <a:r>
              <a:rPr lang="en-US" sz="1050" i="1" dirty="0">
                <a:solidFill>
                  <a:srgbClr val="254776"/>
                </a:solidFill>
              </a:rPr>
              <a:t>: </a:t>
            </a:r>
            <a:r>
              <a:rPr lang="zh-CN" altLang="en-US" sz="1050" i="1" dirty="0">
                <a:solidFill>
                  <a:srgbClr val="254776"/>
                </a:solidFill>
              </a:rPr>
              <a:t>完整版详见</a:t>
            </a:r>
            <a:r>
              <a:rPr lang="en-US" altLang="zh-CN" sz="1050" i="1" dirty="0">
                <a:solidFill>
                  <a:srgbClr val="254776"/>
                </a:solidFill>
              </a:rPr>
              <a:t>2023</a:t>
            </a:r>
            <a:r>
              <a:rPr lang="zh-CN" altLang="en-US" sz="1050" i="1" dirty="0">
                <a:solidFill>
                  <a:srgbClr val="254776"/>
                </a:solidFill>
              </a:rPr>
              <a:t>更新版</a:t>
            </a:r>
            <a:endParaRPr lang="en-US" sz="1050" i="1" dirty="0">
              <a:solidFill>
                <a:srgbClr val="254776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893693" y="2146996"/>
          <a:ext cx="10484128" cy="1919665"/>
        </p:xfrm>
        <a:graphic>
          <a:graphicData uri="http://schemas.openxmlformats.org/drawingml/2006/table">
            <a:tbl>
              <a:tblPr firstRow="1" firstCol="1" bandRow="1"/>
              <a:tblGrid>
                <a:gridCol w="1588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2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70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05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62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869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优势</a:t>
                      </a:r>
                      <a:endParaRPr lang="en-US" sz="14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证据形式</a:t>
                      </a:r>
                      <a:endParaRPr lang="en-US" sz="14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 i="0" dirty="0" err="1">
                          <a:solidFill>
                            <a:srgbClr val="254776"/>
                          </a:solidFill>
                          <a:latin typeface="Helvetica" pitchFamily="2" charset="0"/>
                        </a:rPr>
                        <a:t>可发挥最大价值的步骤</a:t>
                      </a:r>
                      <a:endParaRPr lang="en-US" sz="1400" dirty="0">
                        <a:solidFill>
                          <a:srgbClr val="254776"/>
                        </a:solidFill>
                        <a:latin typeface="Helvetica" pitchFamily="2" charset="0"/>
                      </a:endParaRPr>
                    </a:p>
                  </a:txBody>
                  <a:tcPr marL="24669" marR="24669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973">
                <a:tc rowSpan="5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200" b="0" i="0" u="none" strike="noStrike" cap="none" spc="0" baseline="0" dirty="0">
                          <a:solidFill>
                            <a:srgbClr val="254776"/>
                          </a:solidFill>
                          <a:effectLst/>
                          <a:latin typeface="Helvetica" pitchFamily="2" charset="0"/>
                          <a:ea typeface="Times New Roman" panose="02020603050405020304" charset="0"/>
                          <a:cs typeface="Times New Roman" panose="02020603050405020304" charset="0"/>
                          <a:sym typeface="Arial" panose="020B0604020202020204"/>
                        </a:rPr>
                        <a:t>国内证据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1300" b="0" i="0" u="none" strike="noStrike" cap="none" spc="0" baseline="0" dirty="0">
                        <a:solidFill>
                          <a:srgbClr val="254776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Arial" panose="020B0604020202020204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10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数据分析</a:t>
                      </a:r>
                      <a:endParaRPr lang="en-CA" sz="11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CA" sz="110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建模</a:t>
                      </a:r>
                      <a:endParaRPr lang="en-CA" sz="1000" b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+mj-lt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评价</a:t>
                      </a:r>
                      <a:endParaRPr lang="en-CA" sz="1000" b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en-CA" sz="1100" b="0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行为/实施研究</a:t>
                      </a: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9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26617" marR="26617" marT="0" marB="0">
                    <a:lnL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CC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5B2">
                        <a:alpha val="50196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CA" sz="1100" b="0" dirty="0" err="1">
                          <a:solidFill>
                            <a:srgbClr val="254776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定性见解</a:t>
                      </a:r>
                      <a:endParaRPr lang="en-CA" sz="11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CA" sz="1000" b="0" dirty="0">
                        <a:solidFill>
                          <a:srgbClr val="254776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6617" marR="26617" marT="0" marB="0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2530974" y="2905338"/>
            <a:ext cx="731352" cy="73135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>
          <a:xfrm>
            <a:off x="3440543" y="3441354"/>
            <a:ext cx="299148" cy="29914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>
          <a:xfrm>
            <a:off x="3440543" y="2461839"/>
            <a:ext cx="299148" cy="29914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>
          <a:xfrm>
            <a:off x="3440543" y="3110317"/>
            <a:ext cx="299148" cy="29914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>
          <a:xfrm>
            <a:off x="3440543" y="2782925"/>
            <a:ext cx="299148" cy="299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email"/>
          <a:srcRect/>
          <a:stretch>
            <a:fillRect/>
          </a:stretch>
        </p:blipFill>
        <p:spPr>
          <a:xfrm>
            <a:off x="3440543" y="3763650"/>
            <a:ext cx="299148" cy="299148"/>
          </a:xfrm>
          <a:prstGeom prst="rect">
            <a:avLst/>
          </a:prstGeom>
        </p:spPr>
      </p:pic>
      <p:graphicFrame>
        <p:nvGraphicFramePr>
          <p:cNvPr id="20" name="Table 6"/>
          <p:cNvGraphicFramePr>
            <a:graphicFrameLocks noGrp="1"/>
          </p:cNvGraphicFramePr>
          <p:nvPr/>
        </p:nvGraphicFramePr>
        <p:xfrm>
          <a:off x="5417873" y="2473870"/>
          <a:ext cx="5959948" cy="1596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89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99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340"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2275" marR="42275" marT="42275" marB="42275" anchor="ctr">
                    <a:lnL w="12700" cap="flat" cmpd="sng" algn="ctr">
                      <a:solidFill>
                        <a:srgbClr val="C3C7C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2" name="Oval 21"/>
          <p:cNvSpPr/>
          <p:nvPr/>
        </p:nvSpPr>
        <p:spPr>
          <a:xfrm>
            <a:off x="2528352" y="2902408"/>
            <a:ext cx="721895" cy="724766"/>
          </a:xfrm>
          <a:prstGeom prst="ellipse">
            <a:avLst/>
          </a:prstGeom>
          <a:noFill/>
          <a:ln w="66675">
            <a:solidFill>
              <a:srgbClr val="99C2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11" cstate="email"/>
          <a:srcRect/>
          <a:stretch>
            <a:fillRect/>
          </a:stretch>
        </p:blipFill>
        <p:spPr>
          <a:xfrm>
            <a:off x="6021906" y="2461839"/>
            <a:ext cx="284688" cy="30143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email"/>
          <a:srcRect/>
          <a:stretch>
            <a:fillRect/>
          </a:stretch>
        </p:blipFill>
        <p:spPr>
          <a:xfrm>
            <a:off x="6021906" y="2781782"/>
            <a:ext cx="284688" cy="301434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 cstate="email"/>
          <a:srcRect/>
          <a:stretch>
            <a:fillRect/>
          </a:stretch>
        </p:blipFill>
        <p:spPr>
          <a:xfrm>
            <a:off x="6021906" y="3752473"/>
            <a:ext cx="284688" cy="30143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2" cstate="email"/>
          <a:srcRect/>
          <a:stretch>
            <a:fillRect/>
          </a:stretch>
        </p:blipFill>
        <p:spPr>
          <a:xfrm>
            <a:off x="7519805" y="3108031"/>
            <a:ext cx="284687" cy="30143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2" cstate="email"/>
          <a:srcRect/>
          <a:stretch>
            <a:fillRect/>
          </a:stretch>
        </p:blipFill>
        <p:spPr>
          <a:xfrm>
            <a:off x="7519805" y="2781782"/>
            <a:ext cx="284687" cy="30143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2" cstate="email"/>
          <a:srcRect/>
          <a:stretch>
            <a:fillRect/>
          </a:stretch>
        </p:blipFill>
        <p:spPr>
          <a:xfrm>
            <a:off x="7519805" y="3752473"/>
            <a:ext cx="284687" cy="30143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3" cstate="email"/>
          <a:srcRect/>
          <a:stretch>
            <a:fillRect/>
          </a:stretch>
        </p:blipFill>
        <p:spPr>
          <a:xfrm>
            <a:off x="8997801" y="3752473"/>
            <a:ext cx="284687" cy="30143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3" cstate="email"/>
          <a:srcRect/>
          <a:stretch>
            <a:fillRect/>
          </a:stretch>
        </p:blipFill>
        <p:spPr>
          <a:xfrm>
            <a:off x="8997801" y="3427996"/>
            <a:ext cx="284687" cy="30143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4" cstate="email"/>
          <a:srcRect/>
          <a:stretch>
            <a:fillRect/>
          </a:stretch>
        </p:blipFill>
        <p:spPr>
          <a:xfrm>
            <a:off x="10489622" y="3108031"/>
            <a:ext cx="284686" cy="30143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4" cstate="email"/>
          <a:srcRect/>
          <a:stretch>
            <a:fillRect/>
          </a:stretch>
        </p:blipFill>
        <p:spPr>
          <a:xfrm>
            <a:off x="10489622" y="2461839"/>
            <a:ext cx="284686" cy="30143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4" cstate="email"/>
          <a:srcRect/>
          <a:stretch>
            <a:fillRect/>
          </a:stretch>
        </p:blipFill>
        <p:spPr>
          <a:xfrm>
            <a:off x="10495699" y="3752473"/>
            <a:ext cx="284686" cy="301433"/>
          </a:xfrm>
          <a:prstGeom prst="rect">
            <a:avLst/>
          </a:prstGeom>
        </p:spPr>
      </p:pic>
      <p:sp>
        <p:nvSpPr>
          <p:cNvPr id="23" name="TextBox 2"/>
          <p:cNvSpPr txBox="1"/>
          <p:nvPr>
            <p:custDataLst>
              <p:tags r:id="rId2"/>
            </p:custDataLst>
          </p:nvPr>
        </p:nvSpPr>
        <p:spPr>
          <a:xfrm>
            <a:off x="8254365" y="6325235"/>
            <a:ext cx="3815080" cy="45529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© 2023麦克马斯特大学. 保留所有版权. 本报告采用创作共享署名-非商业性使用-4.0国际许可证授权. 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28d3c66f-aac6-46be-8795-09f3c9d69491"/>
  <p:tag name="COMMONDATA" val="eyJoZGlkIjoiMmVjMGY4ODk2ZmU0ODU4YjMwZWY5ODZkYjNiM2VlM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a994e697-d443-488d-ad3f-b3ce7ea5840b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a98417fa-6eec-4dc3-a25a-4f7467834cd1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0c6cc4d3-c97d-42a2-8f4f-d8ee24f52321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02aa30e4-6471-4ca6-9543-536f04012253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619c5b18-c936-4ccc-845a-e30931eb9caa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115</Words>
  <Application>Microsoft Macintosh PowerPoint</Application>
  <PresentationFormat>Widescreen</PresentationFormat>
  <Paragraphs>34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Courier New</vt:lpstr>
      <vt:lpstr>Helvetica</vt:lpstr>
      <vt:lpstr>Roboto</vt:lpstr>
      <vt:lpstr>McMaster Brighter World Theme</vt:lpstr>
      <vt:lpstr>PowerPoint Presentation</vt:lpstr>
      <vt:lpstr>0.1 （续） 用正确的证据形式组合响应决策者的问题        并将国内证据形式与决策过程中的正确步骤相匹配                                         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514</cp:revision>
  <cp:lastPrinted>2023-02-25T01:53:00Z</cp:lastPrinted>
  <dcterms:created xsi:type="dcterms:W3CDTF">2023-02-25T01:53:00Z</dcterms:created>
  <dcterms:modified xsi:type="dcterms:W3CDTF">2023-04-03T12:55:47Z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DECED48E400A483B84833A4BB4ED8B59</vt:lpwstr>
  </property>
  <property fmtid="{D5CDD505-2E9C-101B-9397-08002B2CF9AE}" pid="3" name="KSOProductBuildVer">
    <vt:lpwstr>2052-11.1.0.13703</vt:lpwstr>
  </property>
</Properties>
</file>