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13" r:id="rId2"/>
    <p:sldId id="1129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1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11.png"/><Relationship Id="rId5" Type="http://schemas.openxmlformats.org/officeDocument/2006/relationships/tags" Target="../tags/tag6.xml"/><Relationship Id="rId10" Type="http://schemas.openxmlformats.org/officeDocument/2006/relationships/image" Target="../media/image10.png"/><Relationship Id="rId4" Type="http://schemas.openxmlformats.org/officeDocument/2006/relationships/tags" Target="../tags/tag5.xm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emf"/><Relationship Id="rId10" Type="http://schemas.openxmlformats.org/officeDocument/2006/relationships/image" Target="../media/image1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rot="10800000">
            <a:off x="7287544" y="4676714"/>
            <a:ext cx="1716048" cy="319995"/>
            <a:chOff x="101017" y="2582243"/>
            <a:chExt cx="1716048" cy="319995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2633124" y="4680272"/>
            <a:ext cx="1716048" cy="319995"/>
            <a:chOff x="101017" y="2582243"/>
            <a:chExt cx="1716048" cy="319995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 rot="10800000">
            <a:off x="7317033" y="2177725"/>
            <a:ext cx="1716048" cy="319995"/>
            <a:chOff x="101017" y="2582243"/>
            <a:chExt cx="1716048" cy="319995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67" name="Table 6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617497" y="4679697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CA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数据分析</a:t>
                      </a:r>
                      <a:endParaRPr lang="en-CA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7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评价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CA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定性见解</a:t>
                      </a:r>
                      <a:endParaRPr lang="en-CA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351835" y="2187654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建模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评价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定性见解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317033" y="4679697"/>
          <a:ext cx="2280606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8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行为/实施研究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定性见解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900" b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2617497" y="2177725"/>
            <a:ext cx="1716048" cy="319995"/>
            <a:chOff x="101017" y="2582243"/>
            <a:chExt cx="1716048" cy="319995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8"/>
            <a:srcRect r="29907"/>
            <a:stretch>
              <a:fillRect/>
            </a:stretch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604171" y="2187654"/>
          <a:ext cx="1842709" cy="142362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30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 证据形式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数据分析</a:t>
                      </a:r>
                      <a:endParaRPr lang="en-CA" altLang="zh-CN" sz="1050" b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700" b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05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建模</a:t>
                      </a: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050" b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CA" sz="105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定性见解</a:t>
                      </a:r>
                      <a:endParaRPr lang="en-CA" sz="105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2861244" y="2615802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19020" y="1737360"/>
            <a:ext cx="1693545" cy="3016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noAutofit/>
          </a:bodyPr>
          <a:lstStyle/>
          <a:p>
            <a:pPr algn="r">
              <a:buClrTx/>
              <a:buSzTx/>
              <a:buNone/>
            </a:pPr>
            <a:r>
              <a:rPr lang="en-CA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理解问题及原因</a:t>
            </a:r>
            <a:endParaRPr lang="en-CA" sz="1400" b="1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14246" y="1742137"/>
            <a:ext cx="1832626" cy="306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b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选择解决问题的方案</a:t>
            </a:r>
            <a:endParaRPr lang="en-CA" sz="1400" b="1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16871" y="4279976"/>
            <a:ext cx="1797685" cy="306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>
              <a:buClrTx/>
              <a:buSzTx/>
              <a:buNone/>
            </a:pPr>
            <a:r>
              <a:rPr lang="en-CA" sz="1400" b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确认实施考虑的因素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4201789" y="1952264"/>
            <a:ext cx="3166807" cy="325477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018030" y="4270375"/>
            <a:ext cx="2007870" cy="302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noAutofit/>
          </a:bodyPr>
          <a:lstStyle/>
          <a:p>
            <a:pPr algn="r"/>
            <a:r>
              <a:rPr lang="en-CA" sz="1400" b="1" dirty="0" err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监测实施和评估的效果</a:t>
            </a:r>
            <a:endParaRPr lang="en-CA" sz="14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687406" y="2500778"/>
            <a:ext cx="344006" cy="34400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2687406" y="2866958"/>
            <a:ext cx="344006" cy="34400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2687406" y="3243869"/>
            <a:ext cx="344006" cy="344006"/>
          </a:xfrm>
          <a:prstGeom prst="rect">
            <a:avLst/>
          </a:prstGeom>
        </p:spPr>
      </p:pic>
      <p:cxnSp>
        <p:nvCxnSpPr>
          <p:cNvPr id="60" name="Straight Connector 59"/>
          <p:cNvCxnSpPr/>
          <p:nvPr/>
        </p:nvCxnSpPr>
        <p:spPr>
          <a:xfrm>
            <a:off x="7608908" y="2612885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7435070" y="2497861"/>
            <a:ext cx="344006" cy="34400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7435070" y="2864041"/>
            <a:ext cx="344006" cy="34400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7435070" y="3240952"/>
            <a:ext cx="344006" cy="344006"/>
          </a:xfrm>
          <a:prstGeom prst="rect">
            <a:avLst/>
          </a:prstGeom>
        </p:spPr>
      </p:pic>
      <p:cxnSp>
        <p:nvCxnSpPr>
          <p:cNvPr id="68" name="Straight Connector 67"/>
          <p:cNvCxnSpPr/>
          <p:nvPr/>
        </p:nvCxnSpPr>
        <p:spPr>
          <a:xfrm>
            <a:off x="2874570" y="5115432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2700732" y="5000408"/>
            <a:ext cx="344006" cy="34400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2700732" y="5366588"/>
            <a:ext cx="344006" cy="34400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2700732" y="5743499"/>
            <a:ext cx="344006" cy="344006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 flipH="1">
            <a:off x="7572271" y="5112515"/>
            <a:ext cx="1835" cy="475909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7" name="Picture 7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7400268" y="4997491"/>
            <a:ext cx="344006" cy="344006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7400268" y="5391510"/>
            <a:ext cx="344006" cy="344006"/>
          </a:xfrm>
          <a:prstGeom prst="rect">
            <a:avLst/>
          </a:prstGeom>
        </p:spPr>
      </p:pic>
      <p:sp>
        <p:nvSpPr>
          <p:cNvPr id="2" name="Title 14"/>
          <p:cNvSpPr txBox="1"/>
          <p:nvPr/>
        </p:nvSpPr>
        <p:spPr>
          <a:xfrm>
            <a:off x="410733" y="297102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n-CA" sz="2400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0.1 </a:t>
            </a:r>
            <a:r>
              <a:rPr lang="en-CA" sz="2400" b="1" kern="0" dirty="0">
                <a:solidFill>
                  <a:srgbClr val="234776"/>
                </a:solidFill>
                <a:latin typeface="+mn-lt"/>
                <a:cs typeface="+mn-lt"/>
              </a:rPr>
              <a:t>用正确的证据形式组合响应决策者的问题</a:t>
            </a:r>
            <a:br>
              <a:rPr lang="en-CA" sz="2000" dirty="0">
                <a:solidFill>
                  <a:srgbClr val="0F447C"/>
                </a:solidFill>
                <a:latin typeface="+mn-lt"/>
                <a:cs typeface="+mn-lt"/>
              </a:rPr>
            </a:br>
            <a:br>
              <a:rPr lang="en-CA" sz="400" dirty="0">
                <a:solidFill>
                  <a:srgbClr val="0F447C"/>
                </a:solidFill>
                <a:latin typeface="+mn-lt"/>
                <a:cs typeface="+mn-lt"/>
              </a:rPr>
            </a:br>
            <a:r>
              <a:rPr lang="en-CA" sz="400" dirty="0">
                <a:solidFill>
                  <a:srgbClr val="0F447C"/>
                </a:solidFill>
                <a:latin typeface="+mn-lt"/>
                <a:cs typeface="+mn-lt"/>
              </a:rPr>
              <a:t>                                </a:t>
            </a:r>
            <a:r>
              <a:rPr lang="en-CA" sz="1515" dirty="0">
                <a:solidFill>
                  <a:srgbClr val="0F447C"/>
                </a:solidFill>
                <a:latin typeface="+mn-lt"/>
                <a:cs typeface="+mn-lt"/>
              </a:rPr>
              <a:t> </a:t>
            </a:r>
            <a:r>
              <a:rPr lang="en-CA" sz="1400" b="1" kern="0" dirty="0">
                <a:solidFill>
                  <a:srgbClr val="234776"/>
                </a:solidFill>
                <a:latin typeface="+mn-lt"/>
                <a:cs typeface="+mn-lt"/>
              </a:rPr>
              <a:t>并将国内证据形式与决策过程中的正确步骤相匹配</a:t>
            </a:r>
            <a:br>
              <a:rPr lang="en-CA" sz="1400" b="1" kern="0" dirty="0">
                <a:solidFill>
                  <a:srgbClr val="234776"/>
                </a:solidFill>
                <a:latin typeface="+mn-lt"/>
                <a:cs typeface="+mn-lt"/>
              </a:rPr>
            </a:br>
            <a:endParaRPr lang="en-CA" sz="1400" b="1" kern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9243" y="102300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23" name="TextBox 2"/>
          <p:cNvSpPr txBox="1"/>
          <p:nvPr>
            <p:custDataLst>
              <p:tags r:id="rId5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4"/>
          <p:cNvSpPr>
            <a:spLocks noGrp="1"/>
          </p:cNvSpPr>
          <p:nvPr>
            <p:ph type="title"/>
          </p:nvPr>
        </p:nvSpPr>
        <p:spPr>
          <a:xfrm>
            <a:off x="409094" y="400527"/>
            <a:ext cx="8324326" cy="772930"/>
          </a:xfrm>
        </p:spPr>
        <p:txBody>
          <a:bodyPr>
            <a:noAutofit/>
          </a:bodyPr>
          <a:lstStyle/>
          <a:p>
            <a:pPr defTabSz="914400" hangingPunct="0">
              <a:spcBef>
                <a:spcPts val="0"/>
              </a:spcBef>
              <a:defRPr/>
            </a:pPr>
            <a:r>
              <a:rPr kumimoji="0" lang="en-CA" b="1" i="0" u="none" strike="noStrike" kern="0" cap="none" spc="0" normalizeH="0" baseline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0.1 </a:t>
            </a:r>
            <a:r>
              <a:rPr lang="zh-CN" altLang="en-US" sz="18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（</a:t>
            </a:r>
            <a:r>
              <a:rPr lang="en-CA" sz="1800" b="1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续</a:t>
            </a:r>
            <a:r>
              <a:rPr lang="zh-CN" altLang="en-US" sz="18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）</a:t>
            </a:r>
            <a:r>
              <a:rPr lang="en-CA" sz="18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 </a:t>
            </a: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用正确的证据形式组合响应决策者的问题</a:t>
            </a:r>
            <a:b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</a:br>
            <a:r>
              <a:rPr lang="en-US" altLang="en-CA" b="1" kern="0" dirty="0">
                <a:solidFill>
                  <a:srgbClr val="234776"/>
                </a:solidFill>
                <a:latin typeface="+mn-lt"/>
                <a:cs typeface="+mn-lt"/>
              </a:rPr>
              <a:t>       </a:t>
            </a:r>
            <a:r>
              <a:rPr lang="en-CA" sz="1400" b="1" kern="0" dirty="0">
                <a:solidFill>
                  <a:srgbClr val="234776"/>
                </a:solidFill>
                <a:latin typeface="+mn-lt"/>
                <a:cs typeface="+mn-lt"/>
              </a:rPr>
              <a:t>并将国内证据形式与决策过程中的正确步骤相匹配</a:t>
            </a:r>
            <a:br>
              <a:rPr lang="en-CA" sz="1400" b="1" kern="0" dirty="0">
                <a:solidFill>
                  <a:srgbClr val="234776"/>
                </a:solidFill>
                <a:latin typeface="+mn-lt"/>
                <a:cs typeface="+mn-lt"/>
              </a:rPr>
            </a:br>
            <a:br>
              <a:rPr lang="en-CA" sz="400" dirty="0">
                <a:solidFill>
                  <a:srgbClr val="0F447C"/>
                </a:solidFill>
                <a:latin typeface="+mn-lt"/>
                <a:cs typeface="+mn-lt"/>
              </a:rPr>
            </a:br>
            <a:r>
              <a:rPr lang="en-CA" sz="400" dirty="0">
                <a:solidFill>
                  <a:srgbClr val="0F447C"/>
                </a:solidFill>
                <a:latin typeface="+mn-lt"/>
                <a:cs typeface="+mn-lt"/>
              </a:rPr>
              <a:t>                                   </a:t>
            </a:r>
            <a:r>
              <a:rPr lang="en-US" altLang="en-CA" sz="400" dirty="0">
                <a:solidFill>
                  <a:srgbClr val="0F447C"/>
                </a:solidFill>
                <a:latin typeface="+mn-lt"/>
                <a:cs typeface="+mn-lt"/>
              </a:rPr>
              <a:t>    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+mn-lt"/>
              <a:ea typeface="Calibri" panose="020F0502020204030204" pitchFamily="34" charset="0"/>
              <a:cs typeface="+mn-lt"/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89243" y="102300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93693" y="2146996"/>
          <a:ext cx="10484128" cy="1919665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6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优势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证据形式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可发挥最大价值的步骤</a:t>
                      </a:r>
                      <a:endParaRPr lang="en-US" sz="14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73"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cap="none" spc="0" baseline="0" dirty="0">
                          <a:solidFill>
                            <a:srgbClr val="254776"/>
                          </a:solidFill>
                          <a:effectLst/>
                          <a:latin typeface="Helvetica" pitchFamily="2" charset="0"/>
                          <a:ea typeface="Times New Roman" panose="02020603050405020304" charset="0"/>
                          <a:cs typeface="Times New Roman" panose="02020603050405020304" charset="0"/>
                          <a:sym typeface="Arial" panose="020B0604020202020204"/>
                        </a:rPr>
                        <a:t>国内证据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3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数据分析</a:t>
                      </a:r>
                      <a:endParaRPr lang="en-CA" sz="11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建模</a:t>
                      </a:r>
                      <a:endParaRPr lang="en-CA" sz="1000" b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评价</a:t>
                      </a:r>
                      <a:endParaRPr lang="en-CA" sz="1000" b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行为/实施研究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定性见解</a:t>
                      </a:r>
                      <a:endParaRPr lang="en-CA" sz="11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530974" y="2905338"/>
            <a:ext cx="731352" cy="7313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440543" y="3441354"/>
            <a:ext cx="299148" cy="2991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40543" y="2461839"/>
            <a:ext cx="299148" cy="2991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3440543" y="3110317"/>
            <a:ext cx="299148" cy="2991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3440543" y="2782925"/>
            <a:ext cx="299148" cy="299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3440543" y="3763650"/>
            <a:ext cx="299148" cy="299148"/>
          </a:xfrm>
          <a:prstGeom prst="rect">
            <a:avLst/>
          </a:prstGeom>
        </p:spPr>
      </p:pic>
      <p:graphicFrame>
        <p:nvGraphicFramePr>
          <p:cNvPr id="20" name="Table 6"/>
          <p:cNvGraphicFramePr>
            <a:graphicFrameLocks noGrp="1"/>
          </p:cNvGraphicFramePr>
          <p:nvPr/>
        </p:nvGraphicFramePr>
        <p:xfrm>
          <a:off x="5417873" y="2473870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2528352" y="2902408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6021906" y="2461839"/>
            <a:ext cx="284688" cy="3014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6021906" y="2781782"/>
            <a:ext cx="284688" cy="30143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6021906" y="3752473"/>
            <a:ext cx="284688" cy="30143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7519805" y="3108031"/>
            <a:ext cx="284687" cy="30143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7519805" y="2781782"/>
            <a:ext cx="284687" cy="30143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7519805" y="3752473"/>
            <a:ext cx="284687" cy="30143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>
            <a:off x="8997801" y="3752473"/>
            <a:ext cx="284687" cy="301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>
            <a:off x="8997801" y="3427996"/>
            <a:ext cx="284687" cy="301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>
          <a:xfrm>
            <a:off x="10489622" y="3108031"/>
            <a:ext cx="284686" cy="301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>
          <a:xfrm>
            <a:off x="10489622" y="2461839"/>
            <a:ext cx="284686" cy="3014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>
          <a:xfrm>
            <a:off x="10495699" y="3752473"/>
            <a:ext cx="284686" cy="301433"/>
          </a:xfrm>
          <a:prstGeom prst="rect">
            <a:avLst/>
          </a:prstGeom>
        </p:spPr>
      </p:pic>
      <p:sp>
        <p:nvSpPr>
          <p:cNvPr id="23" name="TextBox 2"/>
          <p:cNvSpPr txBox="1"/>
          <p:nvPr>
            <p:custDataLst>
              <p:tags r:id="rId2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994e697-d443-488d-ad3f-b3ce7ea5840b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98417fa-6eec-4dc3-a25a-4f7467834cd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c6cc4d3-c97d-42a2-8f4f-d8ee24f52321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2aa30e4-6471-4ca6-9543-536f04012253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19c5b18-c936-4ccc-845a-e30931eb9caa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Macintosh PowerPoint</Application>
  <PresentationFormat>Widescreen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Helvetica</vt:lpstr>
      <vt:lpstr>Roboto</vt:lpstr>
      <vt:lpstr>McMaster Brighter World Theme</vt:lpstr>
      <vt:lpstr>PowerPoint Presentation</vt:lpstr>
      <vt:lpstr>0.1 （续） 用正确的证据形式组合响应决策者的问题        并将国内证据形式与决策过程中的正确步骤相匹配                                         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2023-04-03T12:55:47Z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