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7"/>
  </p:notesMasterIdLst>
  <p:sldIdLst>
    <p:sldId id="1095" r:id="rId5"/>
    <p:sldId id="1096" r:id="rId6"/>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87" autoAdjust="0"/>
    <p:restoredTop sz="9570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256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01170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4E0EEC3-CA7E-7EF7-A173-B16DE7AB221C}"/>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318654" y="1896710"/>
            <a:ext cx="9292485" cy="1932625"/>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318654" y="3862208"/>
            <a:ext cx="9129130" cy="2256248"/>
          </a:xfrm>
          <a:prstGeom prst="rect">
            <a:avLst/>
          </a:prstGeom>
        </p:spPr>
      </p:pic>
      <p:sp>
        <p:nvSpPr>
          <p:cNvPr id="2" name="Rectangle 1">
            <a:extLst>
              <a:ext uri="{FF2B5EF4-FFF2-40B4-BE49-F238E27FC236}">
                <a16:creationId xmlns:a16="http://schemas.microsoft.com/office/drawing/2014/main" id="{27E83533-C984-888C-E6F3-25E2A4A2A242}"/>
              </a:ext>
            </a:extLst>
          </p:cNvPr>
          <p:cNvSpPr/>
          <p:nvPr/>
        </p:nvSpPr>
        <p:spPr>
          <a:xfrm rot="16200000">
            <a:off x="4968215" y="1630298"/>
            <a:ext cx="4862945"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C7CB5D3-6B0E-397C-7ED4-062B0FDB7E7B}"/>
              </a:ext>
            </a:extLst>
          </p:cNvPr>
          <p:cNvSpPr txBox="1"/>
          <p:nvPr/>
        </p:nvSpPr>
        <p:spPr>
          <a:xfrm>
            <a:off x="116856" y="1416759"/>
            <a:ext cx="11955695" cy="338554"/>
          </a:xfrm>
          <a:prstGeom prst="rect">
            <a:avLst/>
          </a:prstGeom>
          <a:noFill/>
        </p:spPr>
        <p:txBody>
          <a:bodyPr wrap="square">
            <a:spAutoFit/>
          </a:bodyPr>
          <a:lstStyle/>
          <a:p>
            <a:pPr marL="177800" lvl="0" algn="ctr">
              <a:defRPr/>
            </a:pPr>
            <a:r>
              <a:rPr lang="ar-LB" sz="1600" dirty="0">
                <a:solidFill>
                  <a:srgbClr val="254776"/>
                </a:solidFill>
                <a:latin typeface="Arial" panose="020B0604020202020204" pitchFamily="34" charset="0"/>
              </a:rPr>
              <a:t>يمكن تصنيف 20 من أصل 24 توصية من توصيات لجنة الأدلة ضمن أولويات التنفيذ الثلاث</a:t>
            </a:r>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2055095"/>
            <a:ext cx="9324055" cy="3416320"/>
          </a:xfrm>
          <a:prstGeom prst="rect">
            <a:avLst/>
          </a:prstGeom>
          <a:noFill/>
        </p:spPr>
        <p:txBody>
          <a:bodyPr wrap="square">
            <a:spAutoFit/>
          </a:bodyPr>
          <a:lstStyle/>
          <a:p>
            <a:pPr marL="177800" algn="r" rtl="1">
              <a:defRPr/>
            </a:pPr>
            <a:r>
              <a:rPr lang="ar-LB" sz="1200" b="1" dirty="0">
                <a:solidFill>
                  <a:srgbClr val="254776"/>
                </a:solidFill>
                <a:latin typeface="Arial" panose="020B0604020202020204" pitchFamily="34" charset="0"/>
              </a:rPr>
              <a:t>صنّاع السياسات الحكومية </a:t>
            </a:r>
            <a:r>
              <a:rPr lang="ar-LB" sz="1200" dirty="0">
                <a:solidFill>
                  <a:srgbClr val="254776"/>
                </a:solidFill>
                <a:latin typeface="Arial" panose="020B0604020202020204" pitchFamily="34" charset="0"/>
              </a:rPr>
              <a:t>- دعت أربع توصيات إلى أنظمة دعم الأدلة المحلية الملائمة للغرض [5] ، وموظفي دعم الأدلة والشراكات [6]، والمستشارين العلميين [7]، والهيئات الاستشارية [8]</a:t>
            </a:r>
          </a:p>
          <a:p>
            <a:pPr marL="177800" algn="r" rtl="1">
              <a:defRPr/>
            </a:pPr>
            <a:endParaRPr lang="en-CA" sz="800" dirty="0">
              <a:solidFill>
                <a:srgbClr val="254776"/>
              </a:solidFill>
              <a:latin typeface="Arial" panose="020B0604020202020204" pitchFamily="34" charset="0"/>
              <a:cs typeface="Arial" panose="020B0604020202020204" pitchFamily="34" charset="0"/>
            </a:endParaRPr>
          </a:p>
          <a:p>
            <a:pPr marL="177800" algn="r" rtl="1">
              <a:defRPr/>
            </a:pPr>
            <a:r>
              <a:rPr lang="ar-LB" sz="1200" b="1" dirty="0">
                <a:solidFill>
                  <a:srgbClr val="254776"/>
                </a:solidFill>
                <a:latin typeface="Arial" panose="020B0604020202020204" pitchFamily="34" charset="0"/>
              </a:rPr>
              <a:t>القادة التنظيميون والمهنيون والمواطنون </a:t>
            </a:r>
            <a:r>
              <a:rPr lang="ar-LB" sz="1200" dirty="0">
                <a:solidFill>
                  <a:srgbClr val="254776"/>
                </a:solidFill>
                <a:latin typeface="Arial" panose="020B0604020202020204" pitchFamily="34" charset="0"/>
              </a:rPr>
              <a:t>- دعت إحدى التوصيات إلى أن تساهم كل جمعية تنظيمية مهمة، وهيئة مهنية، ومجموعة المجتمع المدني الموجهة نحو التأثير بشكل فعال في نظامها المحلي لدعم الأدلة العلمية [12]</a:t>
            </a:r>
          </a:p>
          <a:p>
            <a:pPr marL="177800" algn="r" rtl="1">
              <a:defRPr/>
            </a:pPr>
            <a:endParaRPr lang="en-CA" sz="800" dirty="0">
              <a:solidFill>
                <a:srgbClr val="254776"/>
              </a:solidFill>
              <a:latin typeface="Arial" panose="020B0604020202020204" pitchFamily="34" charset="0"/>
              <a:cs typeface="Arial" panose="020B0604020202020204" pitchFamily="34" charset="0"/>
            </a:endParaRPr>
          </a:p>
          <a:p>
            <a:pPr marL="177800" algn="r" rtl="1">
              <a:defRPr/>
            </a:pPr>
            <a:r>
              <a:rPr lang="ar-LB" sz="1200" b="1" dirty="0">
                <a:solidFill>
                  <a:srgbClr val="254776"/>
                </a:solidFill>
                <a:latin typeface="Arial" panose="020B0604020202020204" pitchFamily="34" charset="0"/>
              </a:rPr>
              <a:t>وسطاء الأدلة العلمية</a:t>
            </a:r>
            <a:r>
              <a:rPr lang="ar-LB" sz="1200" dirty="0">
                <a:solidFill>
                  <a:srgbClr val="254776"/>
                </a:solidFill>
                <a:latin typeface="Arial" panose="020B0604020202020204" pitchFamily="34" charset="0"/>
              </a:rPr>
              <a:t>- دعت إحدى التوصيات إلى وسطاء أدلة متخصصين لدعم صناع القرار بأفضل الأدلة وكذلك منتجي الأدلة بالرؤى والفرص لإحداث تأثير بالأدلة [14]، ودعت أخرى إلى المطابقة السريعة والاستجابة للشكل الصحيح من الأدلة على السؤال المطروح [16]</a:t>
            </a:r>
          </a:p>
          <a:p>
            <a:pPr marL="177800" algn="r" rtl="1">
              <a:defRPr/>
            </a:pPr>
            <a:endParaRPr lang="en-CA" sz="1200" dirty="0">
              <a:solidFill>
                <a:srgbClr val="254776"/>
              </a:solidFill>
              <a:latin typeface="Arial" panose="020B0604020202020204" pitchFamily="34" charset="0"/>
              <a:cs typeface="Arial" panose="020B0604020202020204" pitchFamily="34" charset="0"/>
            </a:endParaRPr>
          </a:p>
          <a:p>
            <a:pPr marL="177800" algn="r" rtl="1">
              <a:defRPr/>
            </a:pPr>
            <a:endParaRPr lang="en-CA" sz="1600" dirty="0">
              <a:solidFill>
                <a:srgbClr val="254776"/>
              </a:solidFill>
              <a:latin typeface="Arial" panose="020B0604020202020204" pitchFamily="34" charset="0"/>
              <a:cs typeface="Arial" panose="020B0604020202020204" pitchFamily="34" charset="0"/>
            </a:endParaRPr>
          </a:p>
          <a:p>
            <a:pPr marL="177800" algn="r" rtl="1">
              <a:defRPr/>
            </a:pPr>
            <a:br>
              <a:rPr lang="ar-LB" sz="800" dirty="0">
                <a:solidFill>
                  <a:srgbClr val="254776"/>
                </a:solidFill>
                <a:latin typeface="Arial" panose="020B0604020202020204" pitchFamily="34" charset="0"/>
              </a:rPr>
            </a:br>
            <a:r>
              <a:rPr lang="ar-LB" sz="1200" b="1" dirty="0">
                <a:solidFill>
                  <a:srgbClr val="254776"/>
                </a:solidFill>
                <a:latin typeface="Arial" panose="020B0604020202020204" pitchFamily="34" charset="0"/>
              </a:rPr>
              <a:t>صناع السياسات الحكومية</a:t>
            </a:r>
            <a:r>
              <a:rPr lang="ar-LB" sz="1200" dirty="0">
                <a:solidFill>
                  <a:srgbClr val="254776"/>
                </a:solidFill>
                <a:latin typeface="Arial" panose="020B0604020202020204" pitchFamily="34" charset="0"/>
              </a:rPr>
              <a:t> - دعت إحدى التوصيات إلى بناء قاعدة أدلة أكثر تنوعًا [9]</a:t>
            </a:r>
          </a:p>
          <a:p>
            <a:pPr marL="177800" algn="r" rtl="1">
              <a:defRPr/>
            </a:pPr>
            <a:endParaRPr lang="en-CA" sz="800" b="1" dirty="0">
              <a:solidFill>
                <a:srgbClr val="254776"/>
              </a:solidFill>
              <a:latin typeface="Arial" panose="020B0604020202020204" pitchFamily="34" charset="0"/>
              <a:cs typeface="Arial" panose="020B0604020202020204" pitchFamily="34" charset="0"/>
            </a:endParaRPr>
          </a:p>
          <a:p>
            <a:pPr marL="177800" algn="r" rtl="1">
              <a:defRPr/>
            </a:pPr>
            <a:r>
              <a:rPr lang="ar-LB" sz="1200" b="1" dirty="0">
                <a:solidFill>
                  <a:srgbClr val="254776"/>
                </a:solidFill>
                <a:latin typeface="Arial" panose="020B0604020202020204" pitchFamily="34" charset="0"/>
              </a:rPr>
              <a:t>منتجو الأدلة الموجهة نحو التأثير </a:t>
            </a:r>
            <a:r>
              <a:rPr lang="ar-LB" sz="1200" dirty="0">
                <a:solidFill>
                  <a:srgbClr val="254776"/>
                </a:solidFill>
                <a:latin typeface="Arial" panose="020B0604020202020204" pitchFamily="34" charset="0"/>
              </a:rPr>
              <a:t>- دعت خمس توصيات إلى:</a:t>
            </a:r>
            <a:r>
              <a:rPr lang="en-US" sz="1200" dirty="0">
                <a:solidFill>
                  <a:srgbClr val="254776"/>
                </a:solidFill>
                <a:latin typeface="Arial" panose="020B0604020202020204" pitchFamily="34" charset="0"/>
                <a:cs typeface="Arial" panose="020B0604020202020204" pitchFamily="34" charset="0"/>
              </a:rPr>
              <a:t> </a:t>
            </a:r>
            <a:r>
              <a:rPr lang="ar-LB" sz="1200" dirty="0">
                <a:solidFill>
                  <a:srgbClr val="254776"/>
                </a:solidFill>
                <a:latin typeface="Arial" panose="020B0604020202020204" pitchFamily="34" charset="0"/>
              </a:rPr>
              <a:t>1) سد الثغرات والالتزام بالمعايير [17] ؛ 2) الرد أو الإحالة أو العمل مع الآخرين [18] ؛ 3) التعلم من مجموعات الأدلة في القطاعات الأخرى [19]. 4) أن تكون على استعداد للتوجه نحو حالات الطوارئ العالمية [20] ؛ و 5) جعل الأدلة مفهومة [21]. ودعت التوصية السادسة المؤسسات الأكاديمية إلى تحفيز أعضاء هيئة التدريس على المساهمة في أنظمة دعم الأدلة المحلية الخاصة بهم وفي المنافع العامة العالمية المتعلقة بالأدلة [22]</a:t>
            </a:r>
          </a:p>
          <a:p>
            <a:pPr marL="463550" indent="-285750" algn="r" rtl="1">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177800" algn="r" rtl="1">
              <a:defRPr/>
            </a:pPr>
            <a:r>
              <a:rPr lang="ar-LB" sz="1200" b="1" dirty="0">
                <a:solidFill>
                  <a:srgbClr val="254776"/>
                </a:solidFill>
                <a:latin typeface="Arial" panose="020B0604020202020204" pitchFamily="34" charset="0"/>
              </a:rPr>
              <a:t>المموّلون</a:t>
            </a:r>
            <a:r>
              <a:rPr lang="ar-LB" sz="1200" dirty="0">
                <a:solidFill>
                  <a:srgbClr val="254776"/>
                </a:solidFill>
                <a:latin typeface="Arial" panose="020B0604020202020204" pitchFamily="34" charset="0"/>
              </a:rPr>
              <a:t> - دعت إحدى التوصيات إلى إنفاق "أذكى" ، وبشكل مثالي أكثر، على دعم الأدلة، لا سيما على أنظمة دعم الأدلة المحلية، مع تخصيص بعض التمويل للمنافع العامة العالمية المرتبطة بالأدلة العلمية [24]</a:t>
            </a:r>
          </a:p>
        </p:txBody>
      </p:sp>
      <p:sp>
        <p:nvSpPr>
          <p:cNvPr id="7" name="TextBox 6">
            <a:extLst>
              <a:ext uri="{FF2B5EF4-FFF2-40B4-BE49-F238E27FC236}">
                <a16:creationId xmlns:a16="http://schemas.microsoft.com/office/drawing/2014/main" id="{058C07AB-497F-1D55-0534-2FF39E01F443}"/>
              </a:ext>
            </a:extLst>
          </p:cNvPr>
          <p:cNvSpPr txBox="1"/>
          <p:nvPr/>
        </p:nvSpPr>
        <p:spPr>
          <a:xfrm>
            <a:off x="618519" y="2458387"/>
            <a:ext cx="1732416" cy="769441"/>
          </a:xfrm>
          <a:prstGeom prst="rect">
            <a:avLst/>
          </a:prstGeom>
          <a:noFill/>
        </p:spPr>
        <p:txBody>
          <a:bodyPr wrap="square">
            <a:spAutoFit/>
          </a:bodyPr>
          <a:lstStyle/>
          <a:p>
            <a:pPr algn="ctr"/>
            <a:r>
              <a:rPr lang="ar-LB" sz="1100" b="1" dirty="0">
                <a:solidFill>
                  <a:srgbClr val="254776"/>
                </a:solidFill>
              </a:rPr>
              <a:t>صياغة</a:t>
            </a:r>
          </a:p>
          <a:p>
            <a:pPr algn="ctr"/>
            <a:r>
              <a:rPr lang="ar-LB" sz="1100" b="1" dirty="0">
                <a:solidFill>
                  <a:srgbClr val="254776"/>
                </a:solidFill>
              </a:rPr>
              <a:t>وتعزيز </a:t>
            </a:r>
          </a:p>
          <a:p>
            <a:pPr algn="ctr"/>
            <a:r>
              <a:rPr lang="ar-LB" sz="1100" b="1" dirty="0">
                <a:solidFill>
                  <a:srgbClr val="254776"/>
                </a:solidFill>
              </a:rPr>
              <a:t>الأنظمة المحلية لدعم الأدلة العلمية</a:t>
            </a:r>
          </a:p>
        </p:txBody>
      </p:sp>
      <p:sp>
        <p:nvSpPr>
          <p:cNvPr id="12" name="TextBox 11">
            <a:extLst>
              <a:ext uri="{FF2B5EF4-FFF2-40B4-BE49-F238E27FC236}">
                <a16:creationId xmlns:a16="http://schemas.microsoft.com/office/drawing/2014/main" id="{B983F9D5-5BFA-ABBC-DF56-51EEBA9B0EBC}"/>
              </a:ext>
            </a:extLst>
          </p:cNvPr>
          <p:cNvSpPr txBox="1"/>
          <p:nvPr/>
        </p:nvSpPr>
        <p:spPr>
          <a:xfrm>
            <a:off x="604664" y="4521479"/>
            <a:ext cx="1732416" cy="600164"/>
          </a:xfrm>
          <a:prstGeom prst="rect">
            <a:avLst/>
          </a:prstGeom>
          <a:noFill/>
        </p:spPr>
        <p:txBody>
          <a:bodyPr wrap="square">
            <a:spAutoFit/>
          </a:bodyPr>
          <a:lstStyle/>
          <a:p>
            <a:pPr algn="ctr"/>
            <a:r>
              <a:rPr lang="ar-LB" sz="1100" b="1" dirty="0">
                <a:solidFill>
                  <a:srgbClr val="254776"/>
                </a:solidFill>
              </a:rPr>
              <a:t>هذا بالإضافة إلى</a:t>
            </a:r>
          </a:p>
          <a:p>
            <a:pPr algn="ctr"/>
            <a:r>
              <a:rPr lang="ar-LB" sz="1100" b="1" dirty="0">
                <a:solidFill>
                  <a:srgbClr val="254776"/>
                </a:solidFill>
              </a:rPr>
              <a:t>تطوير ورفع مستوى</a:t>
            </a:r>
          </a:p>
          <a:p>
            <a:pPr algn="ctr"/>
            <a:r>
              <a:rPr lang="ar-LB" sz="1100" b="1" dirty="0">
                <a:solidFill>
                  <a:srgbClr val="254776"/>
                </a:solidFill>
              </a:rPr>
              <a:t>هندسة الأدلة العالمية</a:t>
            </a:r>
          </a:p>
        </p:txBody>
      </p:sp>
      <p:sp>
        <p:nvSpPr>
          <p:cNvPr id="13" name="Slide Number">
            <a:extLst>
              <a:ext uri="{FF2B5EF4-FFF2-40B4-BE49-F238E27FC236}">
                <a16:creationId xmlns:a16="http://schemas.microsoft.com/office/drawing/2014/main" id="{8942E9B7-39B6-F835-3644-71DEEFAB96C2}"/>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1</a:t>
            </a:fld>
            <a:endParaRPr lang="en-CA" sz="2000" dirty="0">
              <a:solidFill>
                <a:srgbClr val="0F447C"/>
              </a:solidFill>
            </a:endParaRPr>
          </a:p>
        </p:txBody>
      </p:sp>
      <p:sp>
        <p:nvSpPr>
          <p:cNvPr id="4" name="Title 14">
            <a:extLst>
              <a:ext uri="{FF2B5EF4-FFF2-40B4-BE49-F238E27FC236}">
                <a16:creationId xmlns:a16="http://schemas.microsoft.com/office/drawing/2014/main" id="{B35D7CCD-2443-29DB-3FE1-42D97B757428}"/>
              </a:ext>
            </a:extLst>
          </p:cNvPr>
          <p:cNvSpPr txBox="1">
            <a:spLocks/>
          </p:cNvSpPr>
          <p:nvPr/>
        </p:nvSpPr>
        <p:spPr>
          <a:xfrm>
            <a:off x="318654" y="96931"/>
            <a:ext cx="8619154"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الملحق الثاني</a:t>
            </a:r>
            <a:endParaRPr lang="en-CA" kern="0" dirty="0">
              <a:solidFill>
                <a:srgbClr val="FF0000"/>
              </a:solidFill>
              <a:latin typeface="Arial"/>
              <a:cs typeface="Arial" panose="020B0604020202020204" pitchFamily="34" charset="0"/>
              <a:sym typeface="Arial"/>
            </a:endParaRPr>
          </a:p>
        </p:txBody>
      </p:sp>
      <p:sp>
        <p:nvSpPr>
          <p:cNvPr id="5" name="TextBox 2">
            <a:extLst>
              <a:ext uri="{FF2B5EF4-FFF2-40B4-BE49-F238E27FC236}">
                <a16:creationId xmlns:a16="http://schemas.microsoft.com/office/drawing/2014/main" id="{570EC19B-73F8-244A-2CE7-5BBDBA6B7047}"/>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3907343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447741" y="1370424"/>
            <a:ext cx="9083886" cy="1918390"/>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477082" y="3427688"/>
            <a:ext cx="9054548" cy="1920926"/>
          </a:xfrm>
          <a:prstGeom prst="rect">
            <a:avLst/>
          </a:prstGeom>
        </p:spPr>
      </p:pic>
      <p:sp>
        <p:nvSpPr>
          <p:cNvPr id="5" name="Rectangle 4">
            <a:extLst>
              <a:ext uri="{FF2B5EF4-FFF2-40B4-BE49-F238E27FC236}">
                <a16:creationId xmlns:a16="http://schemas.microsoft.com/office/drawing/2014/main" id="{2971DF9C-77E2-0A30-C433-0D3B0FD44A82}"/>
              </a:ext>
            </a:extLst>
          </p:cNvPr>
          <p:cNvSpPr/>
          <p:nvPr/>
        </p:nvSpPr>
        <p:spPr>
          <a:xfrm rot="16200000">
            <a:off x="4942906" y="1383352"/>
            <a:ext cx="5439018"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4E0EEC3-CA7E-7EF7-A173-B16DE7AB221C}"/>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1509131"/>
            <a:ext cx="9324055" cy="3693319"/>
          </a:xfrm>
          <a:prstGeom prst="rect">
            <a:avLst/>
          </a:prstGeom>
          <a:noFill/>
        </p:spPr>
        <p:txBody>
          <a:bodyPr wrap="square">
            <a:spAutoFit/>
          </a:bodyPr>
          <a:lstStyle/>
          <a:p>
            <a:pPr marL="177800" lvl="0" algn="r" rtl="1">
              <a:defRPr/>
            </a:pPr>
            <a:endParaRPr lang="en-CA" sz="500" b="1" dirty="0">
              <a:solidFill>
                <a:srgbClr val="254776"/>
              </a:solidFill>
              <a:latin typeface="Arial" panose="020B0604020202020204" pitchFamily="34" charset="0"/>
              <a:cs typeface="Arial" panose="020B0604020202020204" pitchFamily="34" charset="0"/>
            </a:endParaRPr>
          </a:p>
          <a:p>
            <a:pPr marL="177800" lvl="0" algn="r" rtl="1">
              <a:defRPr/>
            </a:pPr>
            <a:endParaRPr lang="en-CA" sz="1200" b="1" dirty="0">
              <a:solidFill>
                <a:srgbClr val="254776"/>
              </a:solidFill>
              <a:latin typeface="Arial" panose="020B0604020202020204" pitchFamily="34" charset="0"/>
              <a:cs typeface="Arial" panose="020B0604020202020204" pitchFamily="34" charset="0"/>
            </a:endParaRPr>
          </a:p>
          <a:p>
            <a:pPr marL="177800" lvl="0" algn="r" rtl="1">
              <a:defRPr/>
            </a:pPr>
            <a:r>
              <a:rPr lang="ar-LB" sz="1200" b="1" dirty="0">
                <a:solidFill>
                  <a:srgbClr val="254776"/>
                </a:solidFill>
                <a:latin typeface="Arial" panose="020B0604020202020204" pitchFamily="34" charset="0"/>
              </a:rPr>
              <a:t>صناع السياسات الحكومية</a:t>
            </a:r>
            <a:r>
              <a:rPr lang="ar-LB" sz="1200" dirty="0">
                <a:solidFill>
                  <a:srgbClr val="254776"/>
                </a:solidFill>
                <a:latin typeface="Arial" panose="020B0604020202020204" pitchFamily="34" charset="0"/>
              </a:rPr>
              <a:t> - دعت إحدى التوصيات إلى تحفيز العلم المفتوح كعامل تمكين أساسي لاستخدام الأدلة العلمية في صنع القرار [10] وأخرى لضمان أن الأنظمة التنظيمية وخطط التحقق المستمرة للذكاء الاصطناعي (</a:t>
            </a:r>
            <a:r>
              <a:rPr lang="en-US" sz="1200" dirty="0">
                <a:solidFill>
                  <a:srgbClr val="254776"/>
                </a:solidFill>
                <a:latin typeface="Arial" panose="020B0604020202020204" pitchFamily="34" charset="0"/>
                <a:cs typeface="Arial" panose="020B0604020202020204" pitchFamily="34" charset="0"/>
              </a:rPr>
              <a:t>AI</a:t>
            </a:r>
            <a:r>
              <a:rPr lang="ar-LB" sz="1200" dirty="0">
                <a:solidFill>
                  <a:srgbClr val="254776"/>
                </a:solidFill>
                <a:latin typeface="Arial" panose="020B0604020202020204" pitchFamily="34" charset="0"/>
              </a:rPr>
              <a:t>) تعمل على تحسين فوائد الذكاء الاصطناعي لأنظمة دعم الأدلة و تقليل أضرارها [11]</a:t>
            </a:r>
          </a:p>
          <a:p>
            <a:pPr marL="177800" lvl="0" algn="r" rtl="1">
              <a:defRPr/>
            </a:pPr>
            <a:endParaRPr lang="ar-LB" sz="1200" b="1" dirty="0">
              <a:solidFill>
                <a:srgbClr val="254776"/>
              </a:solidFill>
              <a:latin typeface="Arial" panose="020B0604020202020204" pitchFamily="34" charset="0"/>
            </a:endParaRPr>
          </a:p>
          <a:p>
            <a:pPr marL="177800" lvl="0" algn="r" rtl="1">
              <a:defRPr/>
            </a:pPr>
            <a:r>
              <a:rPr lang="ar-LB" sz="1200" b="1" dirty="0">
                <a:solidFill>
                  <a:srgbClr val="254776"/>
                </a:solidFill>
                <a:latin typeface="Arial" panose="020B0604020202020204" pitchFamily="34" charset="0"/>
              </a:rPr>
              <a:t>منتجو الأدلة الموجهة نحو التأثير</a:t>
            </a:r>
            <a:r>
              <a:rPr lang="ar-LB" sz="1200" dirty="0">
                <a:solidFill>
                  <a:srgbClr val="254776"/>
                </a:solidFill>
                <a:latin typeface="Arial" panose="020B0604020202020204" pitchFamily="34" charset="0"/>
              </a:rPr>
              <a:t> - دعت إحدى الصحف إلى تحسين الطرق التي تدعم بها استخدام أفضل الأدلة [23]</a:t>
            </a:r>
          </a:p>
          <a:p>
            <a:pPr marL="463550" lvl="0" indent="-285750" algn="r" rtl="1">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9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lvl="0" indent="-285750" algn="r" rtl="1">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lvl="0" algn="r" rtl="1">
              <a:defRPr/>
            </a:pPr>
            <a:r>
              <a:rPr lang="ar-LB" sz="1200" b="1" dirty="0">
                <a:solidFill>
                  <a:srgbClr val="254776"/>
                </a:solidFill>
                <a:latin typeface="Arial" panose="020B0604020202020204" pitchFamily="34" charset="0"/>
              </a:rPr>
              <a:t>القادة التنظيميون والمهنيون والمواطنون</a:t>
            </a:r>
            <a:r>
              <a:rPr lang="ar-LB" sz="1200" dirty="0">
                <a:solidFill>
                  <a:srgbClr val="254776"/>
                </a:solidFill>
                <a:latin typeface="Arial" panose="020B0604020202020204" pitchFamily="34" charset="0"/>
              </a:rPr>
              <a:t> - دعت إحدى التوصيات المواطنين إلى التفكير في الطرق العديدة التي يمكنهم من خلالها استخدام أفضل الأدلة في الحياة اليومية، والنظر في دعم السياسيين (وغيرهم) الذين يمكّنون ذلك [13]</a:t>
            </a:r>
          </a:p>
          <a:p>
            <a:pPr marL="463550" lvl="0" indent="-285750" algn="r" rtl="1">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lvl="0" algn="r" rtl="1">
              <a:defRPr/>
            </a:pPr>
            <a:r>
              <a:rPr lang="ar-LB" sz="1200" b="1" dirty="0">
                <a:solidFill>
                  <a:srgbClr val="254776"/>
                </a:solidFill>
                <a:latin typeface="Arial" panose="020B0604020202020204" pitchFamily="34" charset="0"/>
              </a:rPr>
              <a:t>وسطاء الأدلة</a:t>
            </a:r>
            <a:r>
              <a:rPr lang="ar-LB" sz="1200" dirty="0">
                <a:solidFill>
                  <a:srgbClr val="254776"/>
                </a:solidFill>
                <a:latin typeface="Arial" panose="020B0604020202020204" pitchFamily="34" charset="0"/>
              </a:rPr>
              <a:t> - دعت توصية واحدة بشأن منصات الأخبار ووسائل التواصل الاجتماعي لبناء علاقات مع وسطاء الأدلة المتخصصين الذين يمكنهم المساعدة في الاستفادة من مصادر أفضل الأدلة ومع منتجي الأدلة الذين يمكنهم المساعدة في توصيل الأدلة بشكل فعال وكذلك لضمان تقديم خوارزمياتهم أفضل الأدلة ومكافحتها للتضليل [15]</a:t>
            </a:r>
          </a:p>
          <a:p>
            <a:pPr marL="177800" lvl="0" algn="r" rtl="1">
              <a:defRPr/>
            </a:pPr>
            <a:endParaRPr lang="en-CA" sz="1200" dirty="0">
              <a:solidFill>
                <a:srgbClr val="254776"/>
              </a:solidFill>
              <a:latin typeface="Arial" panose="020B0604020202020204" pitchFamily="34" charset="0"/>
              <a:cs typeface="Arial" panose="020B0604020202020204" pitchFamily="34" charset="0"/>
            </a:endParaRPr>
          </a:p>
          <a:p>
            <a:pPr marL="177800" lvl="0" algn="r" rtl="1">
              <a:defRPr/>
            </a:pPr>
            <a:endParaRPr lang="en-CA" sz="1200" dirty="0">
              <a:solidFill>
                <a:srgbClr val="254776"/>
              </a:solidFill>
              <a:latin typeface="Arial" panose="020B0604020202020204" pitchFamily="34" charset="0"/>
              <a:cs typeface="Arial" panose="020B0604020202020204" pitchFamily="34" charset="0"/>
            </a:endParaRPr>
          </a:p>
          <a:p>
            <a:pPr marL="177800" lvl="0" algn="r" rtl="1">
              <a:defRPr/>
            </a:pPr>
            <a:endParaRPr lang="en-CA" sz="1200" dirty="0">
              <a:solidFill>
                <a:srgbClr val="254776"/>
              </a:solidFill>
              <a:latin typeface="Arial" panose="020B0604020202020204" pitchFamily="34" charset="0"/>
              <a:cs typeface="Arial" panose="020B0604020202020204" pitchFamily="34" charset="0"/>
            </a:endParaRPr>
          </a:p>
          <a:p>
            <a:pPr marL="177800" lvl="0" algn="r" rtl="1">
              <a:defRPr/>
            </a:pPr>
            <a:endParaRPr lang="en-CA" sz="12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2C26060-575D-5DCA-CD95-1FC2CF3AA500}"/>
              </a:ext>
            </a:extLst>
          </p:cNvPr>
          <p:cNvSpPr txBox="1"/>
          <p:nvPr/>
        </p:nvSpPr>
        <p:spPr>
          <a:xfrm>
            <a:off x="1484784" y="5399135"/>
            <a:ext cx="9832768" cy="954107"/>
          </a:xfrm>
          <a:prstGeom prst="rect">
            <a:avLst/>
          </a:prstGeom>
          <a:noFill/>
        </p:spPr>
        <p:txBody>
          <a:bodyPr wrap="square">
            <a:spAutoFit/>
          </a:bodyPr>
          <a:lstStyle/>
          <a:p>
            <a:pPr marL="177800" algn="r" rtl="1">
              <a:defRPr/>
            </a:pPr>
            <a:r>
              <a:rPr lang="ar-LB" sz="1400" dirty="0">
                <a:solidFill>
                  <a:srgbClr val="254776"/>
                </a:solidFill>
                <a:latin typeface="Arial" panose="020B0604020202020204" pitchFamily="34" charset="0"/>
              </a:rPr>
              <a:t>أربع توصيات إضافية ستكون محور الاهتمام في المستقبل ، بما في ذلك:</a:t>
            </a:r>
          </a:p>
          <a:p>
            <a:pPr marL="447675" lvl="1" indent="-271463" algn="r" rtl="1">
              <a:buFont typeface="Arial" panose="020B0604020202020204" pitchFamily="34" charset="0"/>
              <a:buChar char="•"/>
              <a:defRPr/>
            </a:pPr>
            <a:r>
              <a:rPr lang="ar-LB" sz="1400" dirty="0">
                <a:solidFill>
                  <a:srgbClr val="254776"/>
                </a:solidFill>
                <a:latin typeface="Arial" panose="020B0604020202020204" pitchFamily="34" charset="0"/>
              </a:rPr>
              <a:t>توصيتان تستهدفان كل من يمكنه اتخاذ إجراء، إحداهما دعوة للنهوض[1] والثانية معيار جديد مقترح للاستجابة - لطلب الدليل - في أي وقت يتم فيه تقديم مطالبة (على سبيل المثال، هذا التدخل ينجح) [2]</a:t>
            </a:r>
          </a:p>
          <a:p>
            <a:pPr marL="447675" lvl="1" indent="-271463" algn="r" rtl="1">
              <a:buFont typeface="Arial" panose="020B0604020202020204" pitchFamily="34" charset="0"/>
              <a:buChar char="•"/>
              <a:defRPr/>
            </a:pPr>
            <a:r>
              <a:rPr lang="ar-LB" sz="1400" dirty="0">
                <a:solidFill>
                  <a:srgbClr val="254776"/>
                </a:solidFill>
                <a:latin typeface="Arial" panose="020B0604020202020204" pitchFamily="34" charset="0"/>
              </a:rPr>
              <a:t>توصيتان تستهدفان المنظمات متعددة الأطراف، إحداهما تدعو إلى قرار من قبل المنظمات المتعددة الأطراف [3] والثانية تقرير تاريخي [4].</a:t>
            </a:r>
          </a:p>
        </p:txBody>
      </p:sp>
      <p:sp>
        <p:nvSpPr>
          <p:cNvPr id="7" name="TextBox 6">
            <a:extLst>
              <a:ext uri="{FF2B5EF4-FFF2-40B4-BE49-F238E27FC236}">
                <a16:creationId xmlns:a16="http://schemas.microsoft.com/office/drawing/2014/main" id="{3081D8F5-DCDE-A87F-31A7-25EDD5B0688C}"/>
              </a:ext>
            </a:extLst>
          </p:cNvPr>
          <p:cNvSpPr txBox="1"/>
          <p:nvPr/>
        </p:nvSpPr>
        <p:spPr>
          <a:xfrm>
            <a:off x="618576" y="1860315"/>
            <a:ext cx="1732416" cy="938719"/>
          </a:xfrm>
          <a:prstGeom prst="rect">
            <a:avLst/>
          </a:prstGeom>
          <a:noFill/>
        </p:spPr>
        <p:txBody>
          <a:bodyPr wrap="square">
            <a:spAutoFit/>
          </a:bodyPr>
          <a:lstStyle/>
          <a:p>
            <a:pPr algn="ctr"/>
            <a:r>
              <a:rPr lang="ar-LB" sz="1100" b="1" dirty="0">
                <a:solidFill>
                  <a:srgbClr val="254776"/>
                </a:solidFill>
              </a:rPr>
              <a:t>تطوير </a:t>
            </a:r>
            <a:r>
              <a:rPr lang="en-US" sz="1100" b="1" dirty="0">
                <a:solidFill>
                  <a:srgbClr val="254776"/>
                </a:solidFill>
              </a:rPr>
              <a:t> </a:t>
            </a:r>
          </a:p>
          <a:p>
            <a:pPr algn="ctr"/>
            <a:r>
              <a:rPr lang="ar-LB" sz="1100" b="1" dirty="0">
                <a:solidFill>
                  <a:srgbClr val="254776"/>
                </a:solidFill>
              </a:rPr>
              <a:t>ورفع مستوى</a:t>
            </a:r>
            <a:r>
              <a:rPr lang="en-US" sz="1100" b="1" dirty="0">
                <a:solidFill>
                  <a:srgbClr val="254776"/>
                </a:solidFill>
              </a:rPr>
              <a:t> </a:t>
            </a:r>
          </a:p>
          <a:p>
            <a:pPr algn="ctr"/>
            <a:r>
              <a:rPr lang="ar-LB" sz="1100" b="1" dirty="0">
                <a:solidFill>
                  <a:srgbClr val="254776"/>
                </a:solidFill>
              </a:rPr>
              <a:t>هندسة </a:t>
            </a:r>
          </a:p>
          <a:p>
            <a:pPr algn="ctr"/>
            <a:r>
              <a:rPr lang="ar-LB" sz="1100" b="1" dirty="0">
                <a:solidFill>
                  <a:srgbClr val="254776"/>
                </a:solidFill>
              </a:rPr>
              <a:t>الأدلة </a:t>
            </a:r>
          </a:p>
          <a:p>
            <a:pPr algn="ctr"/>
            <a:r>
              <a:rPr lang="ar-LB" sz="1100" b="1" dirty="0">
                <a:solidFill>
                  <a:srgbClr val="254776"/>
                </a:solidFill>
              </a:rPr>
              <a:t>العالمية</a:t>
            </a:r>
          </a:p>
        </p:txBody>
      </p:sp>
      <p:sp>
        <p:nvSpPr>
          <p:cNvPr id="12" name="TextBox 11">
            <a:extLst>
              <a:ext uri="{FF2B5EF4-FFF2-40B4-BE49-F238E27FC236}">
                <a16:creationId xmlns:a16="http://schemas.microsoft.com/office/drawing/2014/main" id="{338C5A11-C12D-F778-1D40-398E4900DBB8}"/>
              </a:ext>
            </a:extLst>
          </p:cNvPr>
          <p:cNvSpPr txBox="1"/>
          <p:nvPr/>
        </p:nvSpPr>
        <p:spPr>
          <a:xfrm>
            <a:off x="792686" y="4074942"/>
            <a:ext cx="1384196" cy="430887"/>
          </a:xfrm>
          <a:prstGeom prst="rect">
            <a:avLst/>
          </a:prstGeom>
          <a:noFill/>
        </p:spPr>
        <p:txBody>
          <a:bodyPr wrap="square">
            <a:spAutoFit/>
          </a:bodyPr>
          <a:lstStyle/>
          <a:p>
            <a:pPr algn="ctr"/>
            <a:r>
              <a:rPr lang="ar-LB" sz="1100" b="1" dirty="0">
                <a:solidFill>
                  <a:srgbClr val="254776"/>
                </a:solidFill>
                <a:latin typeface="Arial" panose="020B0604020202020204" pitchFamily="34" charset="0"/>
              </a:rPr>
              <a:t>جعل الأدلة العلمية</a:t>
            </a:r>
          </a:p>
          <a:p>
            <a:pPr algn="ctr"/>
            <a:r>
              <a:rPr lang="ar-LB" sz="1100" b="1" dirty="0">
                <a:solidFill>
                  <a:srgbClr val="254776"/>
                </a:solidFill>
                <a:latin typeface="Arial" panose="020B0604020202020204" pitchFamily="34" charset="0"/>
              </a:rPr>
              <a:t>في صلب الحياة اليومية</a:t>
            </a:r>
          </a:p>
        </p:txBody>
      </p:sp>
      <p:sp>
        <p:nvSpPr>
          <p:cNvPr id="13" name="Slide Number">
            <a:extLst>
              <a:ext uri="{FF2B5EF4-FFF2-40B4-BE49-F238E27FC236}">
                <a16:creationId xmlns:a16="http://schemas.microsoft.com/office/drawing/2014/main" id="{47A9EA8E-B4B5-6F55-35E9-0533C302D749}"/>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2</a:t>
            </a:fld>
            <a:endParaRPr lang="en-CA" sz="2000" dirty="0">
              <a:solidFill>
                <a:srgbClr val="0F447C"/>
              </a:solidFill>
            </a:endParaRPr>
          </a:p>
        </p:txBody>
      </p:sp>
      <p:sp>
        <p:nvSpPr>
          <p:cNvPr id="2" name="Title 14">
            <a:extLst>
              <a:ext uri="{FF2B5EF4-FFF2-40B4-BE49-F238E27FC236}">
                <a16:creationId xmlns:a16="http://schemas.microsoft.com/office/drawing/2014/main" id="{B35D7CCD-2443-29DB-3FE1-42D97B757428}"/>
              </a:ext>
            </a:extLst>
          </p:cNvPr>
          <p:cNvSpPr txBox="1">
            <a:spLocks/>
          </p:cNvSpPr>
          <p:nvPr/>
        </p:nvSpPr>
        <p:spPr>
          <a:xfrm>
            <a:off x="220971" y="86120"/>
            <a:ext cx="8619154"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الملحق الثاني (تابع)</a:t>
            </a:r>
            <a:endParaRPr lang="en-CA" kern="0" dirty="0">
              <a:solidFill>
                <a:srgbClr val="FF0000"/>
              </a:solidFill>
              <a:latin typeface="Arial"/>
              <a:cs typeface="Arial" panose="020B0604020202020204" pitchFamily="34" charset="0"/>
              <a:sym typeface="Arial"/>
            </a:endParaRPr>
          </a:p>
        </p:txBody>
      </p:sp>
      <p:sp>
        <p:nvSpPr>
          <p:cNvPr id="6" name="TextBox 2">
            <a:extLst>
              <a:ext uri="{FF2B5EF4-FFF2-40B4-BE49-F238E27FC236}">
                <a16:creationId xmlns:a16="http://schemas.microsoft.com/office/drawing/2014/main" id="{7DAF10B5-4E08-8B4B-4F32-2828372EC068}"/>
              </a:ext>
            </a:extLst>
          </p:cNvPr>
          <p:cNvSpPr txBox="1"/>
          <p:nvPr/>
        </p:nvSpPr>
        <p:spPr>
          <a:xfrm>
            <a:off x="9194800" y="1068159"/>
            <a:ext cx="2593494" cy="253916"/>
          </a:xfrm>
          <a:prstGeom prst="rect">
            <a:avLst/>
          </a:prstGeom>
          <a:noFill/>
        </p:spPr>
        <p:txBody>
          <a:bodyPr wrap="squar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472564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610D51-59F7-4F26-ADC4-EEBC9DC165CF}">
  <ds:schemaRef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0408fcbc-2e10-4461-bee0-724c01b46ae9"/>
    <ds:schemaRef ds:uri="http://purl.org/dc/terms/"/>
    <ds:schemaRef ds:uri="599eec1d-e27c-4128-92a4-19001b8afe14"/>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76B9ED40-81AA-4A33-A5F3-A8B1FC8808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39169</TotalTime>
  <Words>575</Words>
  <Application>Microsoft Macintosh PowerPoint</Application>
  <PresentationFormat>Widescreen</PresentationFormat>
  <Paragraphs>53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Courier New</vt:lpstr>
      <vt:lpstr>Helvetica</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ies>
</file>