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7"/>
  </p:notesMasterIdLst>
  <p:sldIdLst>
    <p:sldId id="1083" r:id="rId5"/>
    <p:sldId id="1081" r:id="rId6"/>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87" autoAdjust="0"/>
    <p:restoredTop sz="9570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477310" y="1857474"/>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06852" y="3418224"/>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654422" y="1477295"/>
            <a:ext cx="3140132" cy="4525963"/>
          </a:xfrm>
        </p:spPr>
        <p:txBody>
          <a:bodyPr>
            <a:normAutofit/>
          </a:bodyPr>
          <a:lstStyle/>
          <a:p>
            <a:pPr marL="0" lvl="0" indent="0" algn="r" defTabSz="609585" rtl="1">
              <a:spcAft>
                <a:spcPts val="0"/>
              </a:spcAft>
              <a:buClrTx/>
              <a:buNone/>
              <a:defRPr/>
            </a:pPr>
            <a:r>
              <a:rPr lang="ar-LB" sz="2000" dirty="0">
                <a:solidFill>
                  <a:srgbClr val="254776"/>
                </a:solidFill>
                <a:latin typeface="Arial" panose="020B0604020202020204" pitchFamily="34" charset="0"/>
              </a:rPr>
              <a:t>يتخذ المواطنون العديد من القرارات حيث يمكن أن تكون الأدلة مفيدة، مثل:</a:t>
            </a:r>
            <a:r>
              <a:rPr lang="en-US" sz="2000" dirty="0">
                <a:solidFill>
                  <a:srgbClr val="254776"/>
                </a:solidFill>
                <a:latin typeface="Arial" panose="020B0604020202020204" pitchFamily="34" charset="0"/>
                <a:cs typeface="Arial" panose="020B0604020202020204" pitchFamily="34" charset="0"/>
              </a:rPr>
              <a:t> </a:t>
            </a:r>
          </a:p>
          <a:p>
            <a:pPr marL="450850" lvl="1" indent="0" algn="r" rtl="1">
              <a:buNone/>
              <a:defRPr/>
            </a:pPr>
            <a:endParaRPr lang="ar-LB" dirty="0">
              <a:solidFill>
                <a:srgbClr val="254776"/>
              </a:solidFill>
              <a:latin typeface="Arial" panose="020B0604020202020204" pitchFamily="34" charset="0"/>
              <a:cs typeface="Arial" panose="020B0604020202020204" pitchFamily="34" charset="0"/>
            </a:endParaRPr>
          </a:p>
          <a:p>
            <a:pPr marL="450850" lvl="1" indent="0" algn="r" rtl="1">
              <a:buNone/>
              <a:defRPr/>
            </a:pPr>
            <a:endParaRPr lang="ar-LB" sz="1400" dirty="0">
              <a:solidFill>
                <a:srgbClr val="254776"/>
              </a:solidFill>
              <a:latin typeface="Arial" panose="020B0604020202020204" pitchFamily="34" charset="0"/>
              <a:cs typeface="Arial" panose="020B0604020202020204" pitchFamily="34" charset="0"/>
            </a:endParaRPr>
          </a:p>
          <a:p>
            <a:pPr marL="450850" lvl="1" indent="0" algn="r" rtl="1">
              <a:buNone/>
              <a:defRPr/>
            </a:pPr>
            <a:endParaRPr lang="ar-LB" sz="14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إدارة صحتي وسلامتي ورفاهيتى(وصحة عائلتي)</a:t>
            </a:r>
          </a:p>
          <a:p>
            <a:pPr marL="450850" lvl="1" indent="0" algn="r" rtl="1">
              <a:buNone/>
              <a:defRPr/>
            </a:pPr>
            <a:endParaRPr lang="en-US" sz="16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إنفاق أموالي على المنتجات والخدمات</a:t>
            </a:r>
          </a:p>
          <a:p>
            <a:pPr marL="450850" lvl="1" indent="0" algn="r" rtl="1">
              <a:buNone/>
              <a:defRPr/>
            </a:pPr>
            <a:endParaRPr lang="en-US" sz="20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التطوع بوقتي والتبرع بالمال</a:t>
            </a:r>
          </a:p>
          <a:p>
            <a:pPr algn="r" rtl="1"/>
            <a:endParaRPr lang="en-US"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34142" y="1136454"/>
            <a:ext cx="3890772" cy="923330"/>
          </a:xfrm>
          <a:prstGeom prst="rect">
            <a:avLst/>
          </a:prstGeom>
          <a:noFill/>
        </p:spPr>
        <p:txBody>
          <a:bodyPr wrap="square">
            <a:spAutoFit/>
          </a:bodyPr>
          <a:lstStyle/>
          <a:p>
            <a:pPr marL="177800" lvl="0" algn="ctr">
              <a:defRPr/>
            </a:pPr>
            <a:endParaRPr lang="en-CA" sz="400" b="1" dirty="0">
              <a:solidFill>
                <a:srgbClr val="254776"/>
              </a:solidFill>
              <a:latin typeface="Arial" panose="020B0604020202020204" pitchFamily="34" charset="0"/>
              <a:cs typeface="Arial" panose="020B0604020202020204" pitchFamily="34" charset="0"/>
            </a:endParaRPr>
          </a:p>
          <a:p>
            <a:pPr marL="177800" lvl="0" algn="ctr">
              <a:defRPr/>
            </a:pPr>
            <a:endParaRPr lang="en-CA" sz="1000" b="1" dirty="0">
              <a:solidFill>
                <a:srgbClr val="254776"/>
              </a:solidFill>
              <a:latin typeface="Arial" panose="020B0604020202020204" pitchFamily="34" charset="0"/>
              <a:cs typeface="Arial" panose="020B0604020202020204" pitchFamily="34" charset="0"/>
            </a:endParaRPr>
          </a:p>
          <a:p>
            <a:pPr marL="177800" lvl="0" algn="ctr" rtl="1">
              <a:defRPr/>
            </a:pPr>
            <a:r>
              <a:rPr lang="ar-LB" sz="2800" dirty="0">
                <a:solidFill>
                  <a:srgbClr val="254776"/>
                </a:solidFill>
                <a:latin typeface="Arial" panose="020B0604020202020204" pitchFamily="34" charset="0"/>
              </a:rPr>
              <a:t>التحديات الثلاث</a:t>
            </a:r>
          </a:p>
          <a:p>
            <a:pPr marL="177800" lvl="0" algn="ctr">
              <a:defRPr/>
            </a:pPr>
            <a:endParaRPr lang="en-CA" sz="500" b="1" dirty="0">
              <a:solidFill>
                <a:srgbClr val="254776"/>
              </a:solidFill>
              <a:latin typeface="Arial" panose="020B0604020202020204" pitchFamily="34" charset="0"/>
              <a:cs typeface="Arial" panose="020B0604020202020204" pitchFamily="34" charset="0"/>
            </a:endParaRPr>
          </a:p>
          <a:p>
            <a:pPr marL="717550" lvl="2">
              <a:defRPr/>
            </a:pPr>
            <a:endParaRPr lang="en-US" sz="7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60357" y="3469376"/>
            <a:ext cx="6208558" cy="1123384"/>
          </a:xfrm>
          <a:prstGeom prst="rect">
            <a:avLst/>
          </a:prstGeom>
          <a:noFill/>
          <a:ln>
            <a:noFill/>
          </a:ln>
        </p:spPr>
        <p:txBody>
          <a:bodyPr wrap="square">
            <a:spAutoFit/>
          </a:bodyPr>
          <a:lstStyle/>
          <a:p>
            <a:pPr marL="107965" lvl="1" algn="r" rtl="1">
              <a:defRPr/>
            </a:pPr>
            <a:r>
              <a:rPr lang="ar-LB" sz="1400" dirty="0">
                <a:solidFill>
                  <a:srgbClr val="254776"/>
                </a:solidFill>
                <a:latin typeface="Arial" panose="020B0604020202020204" pitchFamily="34" charset="0"/>
              </a:rPr>
              <a:t>عادة ما نُترك بمفردنا للعثور على الأدلة ولفهمها واستخدامها</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فرصة للبحث عن الأدلة العلمية، بما في ذلك الوقت المستغرق والوصول إلى الإنترنت</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التحفيز على للبحث عن الأدلة العلمية وفهمها</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القدرة على استخدام المنصات الرقمية مثل مواقع الويب ووسائل التواصل الاجتماعي (المعرفة الرقمية)، واختيار المصادر المناسبة لها (المعرفة الإعلامية)  لوضع ما هو معروف في سياق أكبر(مثل التعليم والصحة والمناخ) التمييز بين أفضل الأدلة وغيرها من الأشياء وفهم ما قد يعنيه ذلك بالنسبة لهم (الإلمام  بالأدلة العلمية) أو فهم ما يقرؤونه (المعرفة العامة)</a:t>
            </a:r>
          </a:p>
          <a:p>
            <a:pPr marL="107965" lvl="1" algn="r" rtl="1">
              <a:defRPr/>
            </a:pPr>
            <a:endParaRPr lang="en-US" sz="300" dirty="0">
              <a:solidFill>
                <a:srgbClr val="254776"/>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46835" y="4754946"/>
            <a:ext cx="8022080" cy="1492716"/>
          </a:xfrm>
          <a:prstGeom prst="rect">
            <a:avLst/>
          </a:prstGeom>
          <a:solidFill>
            <a:srgbClr val="FFC000">
              <a:alpha val="10000"/>
            </a:srgbClr>
          </a:solidFill>
        </p:spPr>
        <p:txBody>
          <a:bodyPr wrap="square">
            <a:spAutoFit/>
          </a:bodyPr>
          <a:lstStyle/>
          <a:p>
            <a:pPr marL="107965" lvl="1">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endParaRPr lang="en-US" sz="800" b="1" dirty="0">
              <a:solidFill>
                <a:srgbClr val="254776"/>
              </a:solidFill>
              <a:latin typeface="Arial" panose="020B0604020202020204" pitchFamily="34" charset="0"/>
              <a:cs typeface="Arial" panose="020B0604020202020204" pitchFamily="34" charset="0"/>
            </a:endParaRPr>
          </a:p>
          <a:p>
            <a:pPr marL="107965" lvl="1" algn="r" rtl="1">
              <a:defRPr/>
            </a:pPr>
            <a:r>
              <a:rPr lang="ar-LB" sz="1100" b="1" dirty="0">
                <a:solidFill>
                  <a:srgbClr val="254776"/>
                </a:solidFill>
                <a:latin typeface="Arial" panose="020B0604020202020204" pitchFamily="34" charset="0"/>
              </a:rPr>
              <a:t>الحكومات والشركات والمنظمات غير الحكومية لا تهيّئ الأرضية لتسهيل الأمر علينا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يتم تقديم الخدمات بشكل عام دون دليل للمساعدة في التمييز فيما بينها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تُباع المنتجات بشكل عام في المتاجر وعبر الإنترنت بدون دليل لدعم صحة مزاعمهم (ويمكن بيعها جنبًا إلى جنب مع المنتجات التي أثبتت جدواها)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يتم تقديم المعلومات بشكل عام عبر الإنترنت استنادًا إلى الملف الشخصي وسجل البحث وليس استنادًا إلى أدلة علمية (والقوانين التي تحمينا ضد الإعلان عن المنتجات وبيعها التي قد تكون ضارة أو خطيرة، أو المتعلقة بتقديم ادعاءات كاذبة، لا تنطبق بعد على المعلومات)</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عادةً ما يتم إنشاء القصص والصور المقنعة بواسطة أشخاص لديهم معرفة محدودة بالقراءة والكتابة</a:t>
            </a:r>
          </a:p>
          <a:p>
            <a:pPr marL="287353" lvl="1" indent="-179388" algn="r" rtl="1">
              <a:buFont typeface="Wingdings" panose="05000000000000000000" pitchFamily="2" charset="2"/>
              <a:buChar char="§"/>
              <a:defRPr/>
            </a:pPr>
            <a:endParaRPr lang="en-US" sz="4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5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6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7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852089" y="1644085"/>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31666" y="1886999"/>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7" y="2150644"/>
            <a:ext cx="4099610" cy="738664"/>
          </a:xfrm>
          <a:prstGeom prst="rect">
            <a:avLst/>
          </a:prstGeom>
          <a:noFill/>
        </p:spPr>
        <p:txBody>
          <a:bodyPr wrap="square">
            <a:spAutoFit/>
          </a:bodyPr>
          <a:lstStyle/>
          <a:p>
            <a:pPr marL="177800" lvl="0" algn="r" rtl="1">
              <a:defRPr/>
            </a:pPr>
            <a:r>
              <a:rPr lang="ar-LB" sz="1400" dirty="0">
                <a:solidFill>
                  <a:srgbClr val="254776"/>
                </a:solidFill>
                <a:latin typeface="Arial" panose="020B0604020202020204" pitchFamily="34" charset="0"/>
              </a:rPr>
              <a:t>نحن نعيش في عصر المعلومات الكثيرة والمعلومات الخاطئة الكثيرة أيضًا(المعلومات الخاطئة التي يتم نشرها، بغض النظر عن نية التضليل)</a:t>
            </a: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64807" y="4713461"/>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40690" y="3898206"/>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46426" y="3021800"/>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06852" y="1886999"/>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359674" y="4012582"/>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D125FC70-5EAC-F061-20CA-0CA7F25FECA7}"/>
              </a:ext>
            </a:extLst>
          </p:cNvPr>
          <p:cNvSpPr txBox="1">
            <a:spLocks/>
          </p:cNvSpPr>
          <p:nvPr/>
        </p:nvSpPr>
        <p:spPr>
          <a:xfrm>
            <a:off x="182820" y="14320"/>
            <a:ext cx="7651322" cy="1006368"/>
          </a:xfrm>
          <a:prstGeom prst="rect">
            <a:avLst/>
          </a:prstGeom>
        </p:spPr>
        <p:txBody>
          <a:bodyPr vert="horz" lIns="91440" tIns="45720" rIns="91440" bIns="45720" rtlCol="0" anchor="ctr">
            <a:no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rtl="1"/>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a:t>
            </a:r>
            <a:r>
              <a:rPr lang="ar-SA" kern="0" dirty="0">
                <a:solidFill>
                  <a:srgbClr val="234776"/>
                </a:solidFill>
                <a:latin typeface="Arial"/>
                <a:cs typeface="Arial" panose="020B0604020202020204" pitchFamily="34" charset="0"/>
                <a:sym typeface="Arial"/>
              </a:rPr>
              <a:t> السياق والصعوبات  في وضع الدليل العلمي في صلب الحياة اليومية</a:t>
            </a:r>
            <a:endParaRPr lang="en-CA" dirty="0">
              <a:solidFill>
                <a:srgbClr val="0F447C"/>
              </a:solidFill>
              <a:latin typeface="Helvetica" pitchFamily="2" charset="0"/>
              <a:cs typeface="Arial" panose="020B0604020202020204" pitchFamily="34" charset="0"/>
            </a:endParaRPr>
          </a:p>
        </p:txBody>
      </p:sp>
      <p:sp>
        <p:nvSpPr>
          <p:cNvPr id="5" name="TextBox 2">
            <a:extLst>
              <a:ext uri="{FF2B5EF4-FFF2-40B4-BE49-F238E27FC236}">
                <a16:creationId xmlns:a16="http://schemas.microsoft.com/office/drawing/2014/main" id="{33FC936C-5265-04D1-9277-66E41217F7BC}"/>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805558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A34447-4A7A-4517-1DC1-99CE9A7476E9}"/>
              </a:ext>
            </a:extLst>
          </p:cNvPr>
          <p:cNvSpPr/>
          <p:nvPr/>
        </p:nvSpPr>
        <p:spPr>
          <a:xfrm>
            <a:off x="0" y="619917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Rounded Rectangle 6">
            <a:extLst>
              <a:ext uri="{FF2B5EF4-FFF2-40B4-BE49-F238E27FC236}">
                <a16:creationId xmlns:a16="http://schemas.microsoft.com/office/drawing/2014/main" id="{786BFE96-B986-2816-D41F-F037ADF3C384}"/>
              </a:ext>
            </a:extLst>
          </p:cNvPr>
          <p:cNvSpPr/>
          <p:nvPr/>
        </p:nvSpPr>
        <p:spPr>
          <a:xfrm>
            <a:off x="6202248" y="3157324"/>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0AAA9F26-8570-FB92-3198-311440E6BB2F}"/>
              </a:ext>
            </a:extLst>
          </p:cNvPr>
          <p:cNvSpPr/>
          <p:nvPr/>
        </p:nvSpPr>
        <p:spPr>
          <a:xfrm>
            <a:off x="9208647" y="3157324"/>
            <a:ext cx="2743433" cy="3286604"/>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C55D154D-212E-055D-ACC0-C0FFDE5A1E87}"/>
              </a:ext>
            </a:extLst>
          </p:cNvPr>
          <p:cNvSpPr/>
          <p:nvPr/>
        </p:nvSpPr>
        <p:spPr>
          <a:xfrm>
            <a:off x="269506" y="3171179"/>
            <a:ext cx="2743433" cy="3431217"/>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7" name="Rounded Rectangle 16">
            <a:extLst>
              <a:ext uri="{FF2B5EF4-FFF2-40B4-BE49-F238E27FC236}">
                <a16:creationId xmlns:a16="http://schemas.microsoft.com/office/drawing/2014/main" id="{26AFBAB8-3FB6-7103-EE48-99D81BF44309}"/>
              </a:ext>
            </a:extLst>
          </p:cNvPr>
          <p:cNvSpPr/>
          <p:nvPr/>
        </p:nvSpPr>
        <p:spPr>
          <a:xfrm>
            <a:off x="3228104" y="3157324"/>
            <a:ext cx="2743433" cy="1923838"/>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BC08973-2B0F-8553-722D-77407DFF6044}"/>
              </a:ext>
            </a:extLst>
          </p:cNvPr>
          <p:cNvSpPr txBox="1"/>
          <p:nvPr/>
        </p:nvSpPr>
        <p:spPr>
          <a:xfrm>
            <a:off x="234367" y="2273621"/>
            <a:ext cx="2813711" cy="1438855"/>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ساعد المواطنين في الحكم على ما يطالب به الآخرون أو بشكل عام في العثور على (وتلقي) معلومات موثوقة حول موضوع ما</a:t>
            </a:r>
          </a:p>
          <a:p>
            <a:pPr marL="717550" lvl="1" indent="-269875" algn="ctr">
              <a:lnSpc>
                <a:spcPts val="1480"/>
              </a:lnSpc>
              <a:buFont typeface="Courier New" panose="02070309020205020404" pitchFamily="49" charset="0"/>
              <a:buChar char="o"/>
              <a:defRPr/>
            </a:pPr>
            <a:endParaRPr lang="en-US" sz="1300" dirty="0">
              <a:solidFill>
                <a:srgbClr val="254776"/>
              </a:solidFill>
              <a:latin typeface="Arial" panose="020B0604020202020204" pitchFamily="34" charset="0"/>
              <a:cs typeface="Arial" panose="020B0604020202020204" pitchFamily="34" charset="0"/>
            </a:endParaRP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a:p>
            <a:pPr marL="717550" lvl="1" indent="-269875" algn="ctr">
              <a:lnSpc>
                <a:spcPts val="1480"/>
              </a:lnSpc>
              <a:buFont typeface="Courier New" panose="02070309020205020404" pitchFamily="49" charset="0"/>
              <a:buChar char="o"/>
              <a:defRPr/>
            </a:pPr>
            <a:endPar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216515" y="3375670"/>
            <a:ext cx="2772000" cy="2516073"/>
          </a:xfrm>
          <a:prstGeom prst="rect">
            <a:avLst/>
          </a:prstGeom>
          <a:noFill/>
        </p:spPr>
        <p:txBody>
          <a:bodyPr wrap="square">
            <a:spAutoFit/>
          </a:bodyPr>
          <a:lstStyle/>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الأدوات والتدريب لتطوير مهارات التفكير النقدي (على سبيل المثال ، </a:t>
            </a:r>
            <a:r>
              <a:rPr lang="en-US" sz="1050" dirty="0">
                <a:solidFill>
                  <a:srgbClr val="254776"/>
                </a:solidFill>
                <a:latin typeface="Arial" panose="020B0604020202020204" pitchFamily="34" charset="0"/>
                <a:cs typeface="Arial" panose="020B0604020202020204" pitchFamily="34" charset="0"/>
              </a:rPr>
              <a:t>thatsaclaim.org</a:t>
            </a:r>
            <a:r>
              <a:rPr lang="ar-LB" sz="1050" dirty="0">
                <a:solidFill>
                  <a:srgbClr val="254776"/>
                </a:solidFill>
                <a:latin typeface="Arial" panose="020B0604020202020204" pitchFamily="34" charset="0"/>
              </a:rPr>
              <a:t> وإطار عمل </a:t>
            </a:r>
            <a:r>
              <a:rPr lang="en-US" sz="1050" dirty="0">
                <a:solidFill>
                  <a:srgbClr val="254776"/>
                </a:solidFill>
                <a:latin typeface="Arial" panose="020B0604020202020204" pitchFamily="34" charset="0"/>
                <a:cs typeface="Arial" panose="020B0604020202020204" pitchFamily="34" charset="0"/>
              </a:rPr>
              <a:t>Sense About Science</a:t>
            </a:r>
            <a:r>
              <a:rPr lang="ar-LB" sz="1050" dirty="0">
                <a:solidFill>
                  <a:srgbClr val="254776"/>
                </a:solidFill>
                <a:latin typeface="Arial" panose="020B0604020202020204" pitchFamily="34" charset="0"/>
              </a:rPr>
              <a:t> للمعرفة بالمخاطر)، بما في ذلك في المدارس</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ملخصات مبسطة لأفضل الأدلة العلمية حول مواضيع مختلفة (على سبيل المثال، كامبل وكوكرين) والمواد السمعية والبصرية المصاحبة</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استراتيجيات الصحافة والاتصال العلمي (على سبيل المثال، خدمات التحقق من الحقائق، "التعميم المسبق" لمساعدة الناس في معرفة ما يجب الانتباه إليه من خلال المعلومات المضللة ونظريات المؤامرة ، و "شطائر الحقيقة" لما تقوله الأدلة مباشرة قبل تغطية معلومات مضللة وبعدها)</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حملات لبناء ثقافة يتم فيها فهم الأدلة وتقييمها واستخدامها (أسابيع الأدلة وعلامة التصنيف #</a:t>
            </a:r>
            <a:r>
              <a:rPr lang="en-US" sz="1050" dirty="0" err="1">
                <a:solidFill>
                  <a:srgbClr val="254776"/>
                </a:solidFill>
                <a:latin typeface="Arial" panose="020B0604020202020204" pitchFamily="34" charset="0"/>
                <a:cs typeface="Arial" panose="020B0604020202020204" pitchFamily="34" charset="0"/>
              </a:rPr>
              <a:t>askforevidence</a:t>
            </a:r>
            <a:r>
              <a:rPr lang="ar-LB" sz="1050" dirty="0">
                <a:solidFill>
                  <a:srgbClr val="254776"/>
                </a:solidFill>
                <a:latin typeface="Arial" panose="020B0604020202020204" pitchFamily="34" charset="0"/>
              </a:rPr>
              <a:t>)</a:t>
            </a:r>
            <a:r>
              <a:rPr lang="en-US" sz="1050" dirty="0">
                <a:solidFill>
                  <a:srgbClr val="254776"/>
                </a:solidFill>
                <a:latin typeface="Arial" panose="020B0604020202020204" pitchFamily="34" charset="0"/>
                <a:cs typeface="Arial" panose="020B0604020202020204" pitchFamily="34" charset="0"/>
              </a:rPr>
              <a:t> </a:t>
            </a:r>
          </a:p>
        </p:txBody>
      </p:sp>
      <p:sp>
        <p:nvSpPr>
          <p:cNvPr id="14" name="TextBox 13">
            <a:extLst>
              <a:ext uri="{FF2B5EF4-FFF2-40B4-BE49-F238E27FC236}">
                <a16:creationId xmlns:a16="http://schemas.microsoft.com/office/drawing/2014/main" id="{F47ED7B4-AF08-1546-4E01-9028A9A76040}"/>
              </a:ext>
            </a:extLst>
          </p:cNvPr>
          <p:cNvSpPr txBox="1"/>
          <p:nvPr/>
        </p:nvSpPr>
        <p:spPr>
          <a:xfrm>
            <a:off x="3223343" y="3246813"/>
            <a:ext cx="2772000" cy="127727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مواقع على الإنترنت مثل </a:t>
            </a:r>
            <a:r>
              <a:rPr lang="en-US" sz="1100" dirty="0" err="1">
                <a:solidFill>
                  <a:srgbClr val="254776"/>
                </a:solidFill>
                <a:latin typeface="Arial" panose="020B0604020202020204" pitchFamily="34" charset="0"/>
                <a:cs typeface="Arial" panose="020B0604020202020204" pitchFamily="34" charset="0"/>
              </a:rPr>
              <a:t>Wirecutter</a:t>
            </a:r>
            <a:r>
              <a:rPr lang="ar-LB" sz="1100" dirty="0">
                <a:solidFill>
                  <a:srgbClr val="254776"/>
                </a:solidFill>
                <a:latin typeface="Arial" panose="020B0604020202020204" pitchFamily="34" charset="0"/>
              </a:rPr>
              <a:t> لمنتجات التسوق، و 80000 ساعة للعثور على وظائف قوية التأثير أو فرص تطوعية  التأثير، و </a:t>
            </a:r>
            <a:r>
              <a:rPr lang="en-US" sz="1100" dirty="0" err="1">
                <a:solidFill>
                  <a:srgbClr val="254776"/>
                </a:solidFill>
                <a:latin typeface="Arial" panose="020B0604020202020204" pitchFamily="34" charset="0"/>
                <a:cs typeface="Arial" panose="020B0604020202020204" pitchFamily="34" charset="0"/>
              </a:rPr>
              <a:t>GiveWell</a:t>
            </a:r>
            <a:r>
              <a:rPr lang="ar-LB" sz="1100" dirty="0">
                <a:solidFill>
                  <a:srgbClr val="254776"/>
                </a:solidFill>
                <a:latin typeface="Arial" panose="020B0604020202020204" pitchFamily="34" charset="0"/>
              </a:rPr>
              <a:t> للتبرع للجمعيات الخيرية التي تحقق أقصى استفادة من كل دولار تتلقاها</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أدوات، مثل وسائل اتخاذ القرار التي تساعد في العمل من خلال الخيارات في ضوء إيجابياتها وسلبياتها</a:t>
            </a:r>
          </a:p>
        </p:txBody>
      </p:sp>
      <p:sp>
        <p:nvSpPr>
          <p:cNvPr id="28" name="TextBox 27">
            <a:extLst>
              <a:ext uri="{FF2B5EF4-FFF2-40B4-BE49-F238E27FC236}">
                <a16:creationId xmlns:a16="http://schemas.microsoft.com/office/drawing/2014/main" id="{A478677C-AE84-7B1F-8804-778353CAAA10}"/>
              </a:ext>
            </a:extLst>
          </p:cNvPr>
          <p:cNvSpPr txBox="1"/>
          <p:nvPr/>
        </p:nvSpPr>
        <p:spPr>
          <a:xfrm>
            <a:off x="6201819" y="3246813"/>
            <a:ext cx="2772000" cy="127727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يمكن تقديم أسئلة الموقع إلى المنظمات التي تمول الأبحاث</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عمليات تحديد الأولويات التي يشارك فيها المواطنون (على سبيل المثال، تحالف جيمس ليند)</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دعم المواطنين ليصبحوا شركاء في فريق بحثي يجري دراسة بحثية جديدة أو في توليف ما هو معروف من جميع الدراسات التي تتناول السؤال نفسه</a:t>
            </a:r>
          </a:p>
        </p:txBody>
      </p:sp>
      <p:sp>
        <p:nvSpPr>
          <p:cNvPr id="30" name="TextBox 29">
            <a:extLst>
              <a:ext uri="{FF2B5EF4-FFF2-40B4-BE49-F238E27FC236}">
                <a16:creationId xmlns:a16="http://schemas.microsoft.com/office/drawing/2014/main" id="{DC046F28-90DD-CC41-914C-C623F20F17A6}"/>
              </a:ext>
            </a:extLst>
          </p:cNvPr>
          <p:cNvSpPr txBox="1"/>
          <p:nvPr/>
        </p:nvSpPr>
        <p:spPr>
          <a:xfrm>
            <a:off x="9263638" y="3246813"/>
            <a:ext cx="2772000" cy="246221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القوانين التي تتطلب أن تكون المنتجات والخدمات والمعلومات قائمة على الأدلة (وتجعل نشر المعلومات المضللة أمرًا غير قانوني)</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المكافآت للشركات التي تعلن عن منتجات وخدمات ومعلومات قائمة على الأدلة العلمية (وعقوبات لمن لا يبني سمعة منتجاته عليها)</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خوارزميات لشركات التكنولوجيا الكبيرة التي تقدم المنتجات والخدمات والمعلومات تستند جزئيًا إلى الأدلة الداعمة (وللحد من انتشار المعلومات المضللة)</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استخدام استراتيجيات "التنبيه" لتوجيه المواطنين نحو الخيارات القائمة على الأدلة العلمية، مع السماح لهم في الوقت نفسه بالاطلاع على الخيارات الأخرى أيضًا (على سبيل المثال، عمليات التسجيل التلقائية، أو مواضع المنتجات، أو الرموز أو "علامات الأدوات")</a:t>
            </a:r>
          </a:p>
        </p:txBody>
      </p:sp>
      <p:sp>
        <p:nvSpPr>
          <p:cNvPr id="11" name="TextBox 10">
            <a:extLst>
              <a:ext uri="{FF2B5EF4-FFF2-40B4-BE49-F238E27FC236}">
                <a16:creationId xmlns:a16="http://schemas.microsoft.com/office/drawing/2014/main" id="{3D7E6534-0DEC-CAC7-31D5-8C3F63F73B0E}"/>
              </a:ext>
            </a:extLst>
          </p:cNvPr>
          <p:cNvSpPr txBox="1"/>
          <p:nvPr/>
        </p:nvSpPr>
        <p:spPr>
          <a:xfrm>
            <a:off x="3454400" y="2273621"/>
            <a:ext cx="2290841" cy="669414"/>
          </a:xfrm>
          <a:prstGeom prst="rect">
            <a:avLst/>
          </a:prstGeom>
          <a:noFill/>
        </p:spPr>
        <p:txBody>
          <a:bodyPr wrap="square">
            <a:spAutoFit/>
          </a:bodyPr>
          <a:lstStyle/>
          <a:p>
            <a:pPr algn="ctr">
              <a:lnSpc>
                <a:spcPts val="1480"/>
              </a:lnSpc>
              <a:defRPr/>
            </a:pPr>
            <a:r>
              <a:rPr lang="ar-LB" sz="1300" dirty="0">
                <a:solidFill>
                  <a:srgbClr val="254776"/>
                </a:solidFill>
                <a:latin typeface="Arial" panose="020B0604020202020204" pitchFamily="34" charset="0"/>
              </a:rPr>
              <a:t>اجعل الأدلة العلمية متاحة للمواطنين عندما يتخذون القرارات</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CA7B490-D6F9-D2CB-90C3-BC29CC06811B}"/>
              </a:ext>
            </a:extLst>
          </p:cNvPr>
          <p:cNvSpPr txBox="1"/>
          <p:nvPr/>
        </p:nvSpPr>
        <p:spPr>
          <a:xfrm>
            <a:off x="6353742" y="2273621"/>
            <a:ext cx="2440444" cy="861774"/>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أشرك المواطنين في طرح الأسئلة والإجابة عنها(ببحث جديد أو بالأدلة الموجودة)</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474485" y="2273621"/>
            <a:ext cx="2211756" cy="477054"/>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اجعل الخيارات المسندة بالأدلة العلمية هي الخيار البديهي أو السهل</a:t>
            </a:r>
          </a:p>
        </p:txBody>
      </p:sp>
      <p:sp>
        <p:nvSpPr>
          <p:cNvPr id="5" name="Slide Number">
            <a:extLst>
              <a:ext uri="{FF2B5EF4-FFF2-40B4-BE49-F238E27FC236}">
                <a16:creationId xmlns:a16="http://schemas.microsoft.com/office/drawing/2014/main" id="{A65643A0-66D1-C5C6-D3E7-AECCC033546F}"/>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2</a:t>
            </a:fld>
            <a:endParaRPr lang="en-CA" sz="2000" dirty="0">
              <a:solidFill>
                <a:srgbClr val="0F447C"/>
              </a:solidFill>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a:alphaModFix amt="20000"/>
          </a:blip>
          <a:stretch>
            <a:fillRect/>
          </a:stretch>
        </p:blipFill>
        <p:spPr>
          <a:xfrm>
            <a:off x="456061" y="1861296"/>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a:alphaModFix amt="20000"/>
          </a:blip>
          <a:stretch>
            <a:fillRect/>
          </a:stretch>
        </p:blipFill>
        <p:spPr>
          <a:xfrm rot="10800000">
            <a:off x="5926280" y="1798501"/>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a:alphaModFix/>
          </a:blip>
          <a:srcRect l="49779" t="3247" r="13029" b="50269"/>
          <a:stretch/>
        </p:blipFill>
        <p:spPr>
          <a:xfrm>
            <a:off x="1439692"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a:alphaModFix/>
          </a:blip>
          <a:srcRect l="49779" t="3247" r="13029" b="50269"/>
          <a:stretch/>
        </p:blipFill>
        <p:spPr>
          <a:xfrm>
            <a:off x="4423709" y="1520880"/>
            <a:ext cx="709316" cy="736780"/>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a:alphaModFix/>
          </a:blip>
          <a:srcRect l="49779" t="3247" r="13029" b="50269"/>
          <a:stretch/>
        </p:blipFill>
        <p:spPr>
          <a:xfrm>
            <a:off x="7407726"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a:alphaModFix/>
          </a:blip>
          <a:srcRect l="49779" t="3247" r="13029" b="50269"/>
          <a:stretch/>
        </p:blipFill>
        <p:spPr>
          <a:xfrm>
            <a:off x="10391744"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223343" y="5281305"/>
            <a:ext cx="2748195"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rtl="1">
              <a:lnSpc>
                <a:spcPts val="1220"/>
              </a:lnSpc>
            </a:pPr>
            <a:r>
              <a:rPr lang="ar-LB" sz="1100" dirty="0">
                <a:solidFill>
                  <a:srgbClr val="254776"/>
                </a:solidFill>
              </a:rPr>
              <a:t>كثيرًا ما أقول لزملائي المواطنين القادة:</a:t>
            </a:r>
            <a:r>
              <a:rPr lang="en-US" sz="1100" dirty="0">
                <a:solidFill>
                  <a:srgbClr val="254776"/>
                </a:solidFill>
              </a:rPr>
              <a:t> </a:t>
            </a:r>
            <a:r>
              <a:rPr lang="ar-LB" sz="1100" dirty="0">
                <a:solidFill>
                  <a:srgbClr val="254776"/>
                </a:solidFill>
              </a:rPr>
              <a:t>يُعد غوغل موقعًا رائعًا،إذ تتم زيارته لاختيار مطعم أو معرفة المزيد عن شخصية عامة؛ إنه يمثل تحديات حقيقية إذا كنت تبحث عن أفضل دليل لاتخاذ قرار مهم.</a:t>
            </a: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194671" y="5281305"/>
            <a:ext cx="2751009"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rtl="1">
              <a:lnSpc>
                <a:spcPts val="1220"/>
              </a:lnSpc>
            </a:pPr>
            <a:r>
              <a:rPr lang="ar-LB" sz="1100" dirty="0">
                <a:solidFill>
                  <a:srgbClr val="254776"/>
                </a:solidFill>
              </a:rPr>
              <a:t>في حين أن هذا النهج يبدو واعدًا، فقد أدرك أولئك الذين يعملون في المنظمات غير الحكومية التي تخدم المواطنين أن تراجع الثقة في الحكومة ورواد الأعمال أدى إلى تزايد المخاوف بشأن هذا النهج بين المواطنين.</a:t>
            </a:r>
          </a:p>
        </p:txBody>
      </p:sp>
      <p:sp>
        <p:nvSpPr>
          <p:cNvPr id="3" name="Title 14">
            <a:extLst>
              <a:ext uri="{FF2B5EF4-FFF2-40B4-BE49-F238E27FC236}">
                <a16:creationId xmlns:a16="http://schemas.microsoft.com/office/drawing/2014/main" id="{DA70F3ED-C9CF-3819-9BB1-731BA82F54FE}"/>
              </a:ext>
            </a:extLst>
          </p:cNvPr>
          <p:cNvSpPr txBox="1">
            <a:spLocks/>
          </p:cNvSpPr>
          <p:nvPr/>
        </p:nvSpPr>
        <p:spPr>
          <a:xfrm>
            <a:off x="113128" y="43612"/>
            <a:ext cx="8832552"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US" b="1" kern="0" dirty="0">
                <a:solidFill>
                  <a:srgbClr val="234776"/>
                </a:solidFill>
                <a:latin typeface="Arial"/>
                <a:cs typeface="Arial" panose="020B0604020202020204" pitchFamily="34" charset="0"/>
                <a:sym typeface="Arial"/>
              </a:rPr>
              <a:t>3</a:t>
            </a:r>
            <a:r>
              <a:rPr kumimoji="0" lang="en-US"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US"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هذه المراحل الأولى لفهم "ما يصلح" في جعل الأدلة العلمية في صلب الحياة اليومية</a:t>
            </a:r>
            <a:endParaRPr lang="en-CA" kern="0" dirty="0">
              <a:solidFill>
                <a:srgbClr val="FF0000"/>
              </a:solidFill>
              <a:latin typeface="Arial"/>
              <a:cs typeface="Arial" panose="020B0604020202020204" pitchFamily="34" charset="0"/>
              <a:sym typeface="Arial"/>
            </a:endParaRPr>
          </a:p>
        </p:txBody>
      </p:sp>
      <p:sp>
        <p:nvSpPr>
          <p:cNvPr id="4" name="TextBox 2">
            <a:extLst>
              <a:ext uri="{FF2B5EF4-FFF2-40B4-BE49-F238E27FC236}">
                <a16:creationId xmlns:a16="http://schemas.microsoft.com/office/drawing/2014/main" id="{F6999921-ADD3-B281-D939-689EBEA617B4}"/>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2488380436"/>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Props1.xml><?xml version="1.0" encoding="utf-8"?>
<ds:datastoreItem xmlns:ds="http://schemas.openxmlformats.org/officeDocument/2006/customXml" ds:itemID="{76B9ED40-81AA-4A33-A5F3-A8B1FC8808E0}">
  <ds:schemaRefs>
    <ds:schemaRef ds:uri="http://schemas.microsoft.com/sharepoint/v3/contenttype/forms"/>
  </ds:schemaRefs>
</ds:datastoreItem>
</file>

<file path=customXml/itemProps2.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610D51-59F7-4F26-ADC4-EEBC9DC165CF}">
  <ds:schemaRefs>
    <ds:schemaRef ds:uri="http://purl.org/dc/dcmitype/"/>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http://purl.org/dc/terms/"/>
    <ds:schemaRef ds:uri="0408fcbc-2e10-4461-bee0-724c01b46ae9"/>
    <ds:schemaRef ds:uri="599eec1d-e27c-4128-92a4-19001b8afe14"/>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39169</TotalTime>
  <Words>751</Words>
  <Application>Microsoft Macintosh PowerPoint</Application>
  <PresentationFormat>Widescreen</PresentationFormat>
  <Paragraphs>52</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Courier New</vt:lpstr>
      <vt:lpstr>Helvetica</vt:lpstr>
      <vt:lpstr>Wingdings</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ies>
</file>