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6"/>
  </p:notesMasterIdLst>
  <p:sldIdLst>
    <p:sldId id="1091" r:id="rId5"/>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 id="{1B4538DD-8686-2F8E-4AF0-15C617F13196}" name="Ileana Ciurea" initials="IC" userId="S::ileana.ciurea@greycell.ca::8948fc58-0a30-4242-8d3b-9074f456e6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687" autoAdjust="0"/>
    <p:restoredTop sz="96327" autoAdjust="0"/>
  </p:normalViewPr>
  <p:slideViewPr>
    <p:cSldViewPr snapToGrid="0" snapToObjects="1">
      <p:cViewPr varScale="1">
        <p:scale>
          <a:sx n="112" d="100"/>
          <a:sy n="112" d="100"/>
        </p:scale>
        <p:origin x="216" y="432"/>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5/3/23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992966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25D838-3B94-9651-B035-7FA90EB5A618}"/>
              </a:ext>
            </a:extLst>
          </p:cNvPr>
          <p:cNvSpPr/>
          <p:nvPr/>
        </p:nvSpPr>
        <p:spPr>
          <a:xfrm>
            <a:off x="0" y="6232422"/>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3" name="Slide Number">
            <a:extLst>
              <a:ext uri="{FF2B5EF4-FFF2-40B4-BE49-F238E27FC236}">
                <a16:creationId xmlns:a16="http://schemas.microsoft.com/office/drawing/2014/main" id="{344B79B7-370D-538B-A617-72D0242169E7}"/>
              </a:ext>
            </a:extLst>
          </p:cNvPr>
          <p:cNvSpPr txBox="1">
            <a:spLocks/>
          </p:cNvSpPr>
          <p:nvPr/>
        </p:nvSpPr>
        <p:spPr>
          <a:xfrm>
            <a:off x="11557828" y="6374995"/>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ctr"/>
            <a:fld id="{86CB4B4D-7CA3-9044-876B-883B54F8677D}" type="slidenum">
              <a:rPr lang="en-CA" sz="2000" smtClean="0">
                <a:solidFill>
                  <a:srgbClr val="0F447C"/>
                </a:solidFill>
              </a:rPr>
              <a:pPr algn="ctr"/>
              <a:t>1</a:t>
            </a:fld>
            <a:endParaRPr lang="en-CA" sz="2000" dirty="0">
              <a:solidFill>
                <a:srgbClr val="0F447C"/>
              </a:solidFill>
            </a:endParaRPr>
          </a:p>
        </p:txBody>
      </p:sp>
      <p:grpSp>
        <p:nvGrpSpPr>
          <p:cNvPr id="5" name="Group 4">
            <a:extLst>
              <a:ext uri="{FF2B5EF4-FFF2-40B4-BE49-F238E27FC236}">
                <a16:creationId xmlns:a16="http://schemas.microsoft.com/office/drawing/2014/main" id="{0CAAD888-E111-F5C8-DC4F-A4B210760CBE}"/>
              </a:ext>
            </a:extLst>
          </p:cNvPr>
          <p:cNvGrpSpPr/>
          <p:nvPr/>
        </p:nvGrpSpPr>
        <p:grpSpPr>
          <a:xfrm>
            <a:off x="164954" y="1455646"/>
            <a:ext cx="3639791" cy="3639791"/>
            <a:chOff x="185974" y="1455646"/>
            <a:chExt cx="3639791" cy="3639791"/>
          </a:xfrm>
        </p:grpSpPr>
        <p:pic>
          <p:nvPicPr>
            <p:cNvPr id="7" name="Picture 6" descr="Icon&#10;&#10;Description automatically generated">
              <a:extLst>
                <a:ext uri="{FF2B5EF4-FFF2-40B4-BE49-F238E27FC236}">
                  <a16:creationId xmlns:a16="http://schemas.microsoft.com/office/drawing/2014/main" id="{DEFD2E9B-ED80-6143-B60C-5C56924D7B49}"/>
                </a:ext>
              </a:extLst>
            </p:cNvPr>
            <p:cNvPicPr>
              <a:picLocks noChangeAspect="1"/>
            </p:cNvPicPr>
            <p:nvPr/>
          </p:nvPicPr>
          <p:blipFill>
            <a:blip r:embed="rId3"/>
            <a:stretch>
              <a:fillRect/>
            </a:stretch>
          </p:blipFill>
          <p:spPr>
            <a:xfrm>
              <a:off x="185974" y="1455646"/>
              <a:ext cx="3639791" cy="3639791"/>
            </a:xfrm>
            <a:prstGeom prst="rect">
              <a:avLst/>
            </a:prstGeom>
          </p:spPr>
        </p:pic>
        <p:sp>
          <p:nvSpPr>
            <p:cNvPr id="8" name="Rectangle 7">
              <a:extLst>
                <a:ext uri="{FF2B5EF4-FFF2-40B4-BE49-F238E27FC236}">
                  <a16:creationId xmlns:a16="http://schemas.microsoft.com/office/drawing/2014/main" id="{78D4D704-5A57-2B31-1043-F54478F85DD2}"/>
                </a:ext>
              </a:extLst>
            </p:cNvPr>
            <p:cNvSpPr/>
            <p:nvPr/>
          </p:nvSpPr>
          <p:spPr>
            <a:xfrm rot="11511933">
              <a:off x="639077" y="1899872"/>
              <a:ext cx="2731496" cy="2731496"/>
            </a:xfrm>
            <a:prstGeom prst="rect">
              <a:avLst/>
            </a:prstGeom>
            <a:noFill/>
          </p:spPr>
          <p:txBody>
            <a:bodyPr wrap="none" lIns="91440" tIns="45720" rIns="91440" bIns="45720">
              <a:prstTxWarp prst="textCircle">
                <a:avLst/>
              </a:prstTxWarp>
              <a:spAutoFit/>
            </a:bodyPr>
            <a:lstStyle/>
            <a:p>
              <a:pPr algn="ctr"/>
              <a:r>
                <a:rPr lang="ar-LB" sz="1200" b="1" dirty="0">
                  <a:ln w="0"/>
                  <a:solidFill>
                    <a:srgbClr val="254776"/>
                  </a:solidFill>
                </a:rPr>
                <a:t>الممولين والمانحين</a:t>
              </a:r>
            </a:p>
          </p:txBody>
        </p:sp>
        <p:grpSp>
          <p:nvGrpSpPr>
            <p:cNvPr id="9" name="Group 8">
              <a:extLst>
                <a:ext uri="{FF2B5EF4-FFF2-40B4-BE49-F238E27FC236}">
                  <a16:creationId xmlns:a16="http://schemas.microsoft.com/office/drawing/2014/main" id="{0F0ECED4-AC0A-4B2D-03F2-D1A21F93FF47}"/>
                </a:ext>
              </a:extLst>
            </p:cNvPr>
            <p:cNvGrpSpPr/>
            <p:nvPr/>
          </p:nvGrpSpPr>
          <p:grpSpPr>
            <a:xfrm>
              <a:off x="2968190" y="2837858"/>
              <a:ext cx="806419" cy="806419"/>
              <a:chOff x="2968190" y="2837858"/>
              <a:chExt cx="806419" cy="806419"/>
            </a:xfrm>
          </p:grpSpPr>
          <p:sp>
            <p:nvSpPr>
              <p:cNvPr id="24" name="Oval 23">
                <a:extLst>
                  <a:ext uri="{FF2B5EF4-FFF2-40B4-BE49-F238E27FC236}">
                    <a16:creationId xmlns:a16="http://schemas.microsoft.com/office/drawing/2014/main" id="{64BB5DC9-1E37-B0B3-7A28-38BC8800C66F}"/>
                  </a:ext>
                </a:extLst>
              </p:cNvPr>
              <p:cNvSpPr/>
              <p:nvPr/>
            </p:nvSpPr>
            <p:spPr>
              <a:xfrm>
                <a:off x="2968190" y="2837858"/>
                <a:ext cx="806419" cy="806419"/>
              </a:xfrm>
              <a:prstGeom prst="ellipse">
                <a:avLst/>
              </a:prstGeom>
              <a:solidFill>
                <a:srgbClr val="CC76A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26" name="TextBox 25">
                <a:extLst>
                  <a:ext uri="{FF2B5EF4-FFF2-40B4-BE49-F238E27FC236}">
                    <a16:creationId xmlns:a16="http://schemas.microsoft.com/office/drawing/2014/main" id="{815100F0-DAAE-C9CC-A431-4D98F124D869}"/>
                  </a:ext>
                </a:extLst>
              </p:cNvPr>
              <p:cNvSpPr txBox="1"/>
              <p:nvPr/>
            </p:nvSpPr>
            <p:spPr>
              <a:xfrm>
                <a:off x="2985767" y="2986316"/>
                <a:ext cx="750056" cy="584775"/>
              </a:xfrm>
              <a:prstGeom prst="rect">
                <a:avLst/>
              </a:prstGeom>
              <a:noFill/>
            </p:spPr>
            <p:txBody>
              <a:bodyPr wrap="square" rtlCol="0">
                <a:spAutoFit/>
              </a:bodyPr>
              <a:lstStyle/>
              <a:p>
                <a:pPr algn="ctr"/>
                <a:r>
                  <a:rPr lang="ar-LB" sz="1600" b="1" dirty="0">
                    <a:solidFill>
                      <a:schemeClr val="bg1"/>
                    </a:solidFill>
                  </a:rPr>
                  <a:t>الدليل الأفضل</a:t>
                </a:r>
                <a:endParaRPr lang="en-US" sz="1600" b="1" dirty="0">
                  <a:solidFill>
                    <a:schemeClr val="bg1"/>
                  </a:solidFill>
                </a:endParaRPr>
              </a:p>
            </p:txBody>
          </p:sp>
        </p:grpSp>
        <p:grpSp>
          <p:nvGrpSpPr>
            <p:cNvPr id="10" name="Group 9">
              <a:extLst>
                <a:ext uri="{FF2B5EF4-FFF2-40B4-BE49-F238E27FC236}">
                  <a16:creationId xmlns:a16="http://schemas.microsoft.com/office/drawing/2014/main" id="{70FF990C-81D0-7B99-3623-20D58D504778}"/>
                </a:ext>
              </a:extLst>
            </p:cNvPr>
            <p:cNvGrpSpPr/>
            <p:nvPr/>
          </p:nvGrpSpPr>
          <p:grpSpPr>
            <a:xfrm>
              <a:off x="911838" y="4036340"/>
              <a:ext cx="806419" cy="806419"/>
              <a:chOff x="2968190" y="2847797"/>
              <a:chExt cx="806419" cy="806419"/>
            </a:xfrm>
          </p:grpSpPr>
          <p:sp>
            <p:nvSpPr>
              <p:cNvPr id="22" name="Oval 21">
                <a:extLst>
                  <a:ext uri="{FF2B5EF4-FFF2-40B4-BE49-F238E27FC236}">
                    <a16:creationId xmlns:a16="http://schemas.microsoft.com/office/drawing/2014/main" id="{6E63FBA9-0B0A-A905-C0F3-F37F30E13A84}"/>
                  </a:ext>
                </a:extLst>
              </p:cNvPr>
              <p:cNvSpPr/>
              <p:nvPr/>
            </p:nvSpPr>
            <p:spPr>
              <a:xfrm>
                <a:off x="2968190" y="2847797"/>
                <a:ext cx="806419" cy="806419"/>
              </a:xfrm>
              <a:prstGeom prst="ellipse">
                <a:avLst/>
              </a:prstGeom>
              <a:solidFill>
                <a:srgbClr val="99CC6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23" name="TextBox 22">
                <a:extLst>
                  <a:ext uri="{FF2B5EF4-FFF2-40B4-BE49-F238E27FC236}">
                    <a16:creationId xmlns:a16="http://schemas.microsoft.com/office/drawing/2014/main" id="{79633036-3857-022F-EA90-8269E159C558}"/>
                  </a:ext>
                </a:extLst>
              </p:cNvPr>
              <p:cNvSpPr txBox="1"/>
              <p:nvPr/>
            </p:nvSpPr>
            <p:spPr>
              <a:xfrm>
                <a:off x="3105142" y="3132044"/>
                <a:ext cx="532518" cy="338554"/>
              </a:xfrm>
              <a:prstGeom prst="rect">
                <a:avLst/>
              </a:prstGeom>
              <a:noFill/>
            </p:spPr>
            <p:txBody>
              <a:bodyPr wrap="none" rtlCol="0">
                <a:spAutoFit/>
              </a:bodyPr>
              <a:lstStyle/>
              <a:p>
                <a:pPr algn="ctr"/>
                <a:r>
                  <a:rPr lang="ar-LB" sz="1600" b="1" dirty="0">
                    <a:solidFill>
                      <a:schemeClr val="bg1"/>
                    </a:solidFill>
                  </a:rPr>
                  <a:t>الآثار</a:t>
                </a:r>
                <a:endParaRPr lang="en-US" sz="1600" b="1" dirty="0">
                  <a:solidFill>
                    <a:schemeClr val="bg1"/>
                  </a:solidFill>
                </a:endParaRPr>
              </a:p>
            </p:txBody>
          </p:sp>
        </p:grpSp>
        <p:grpSp>
          <p:nvGrpSpPr>
            <p:cNvPr id="14" name="Group 13">
              <a:extLst>
                <a:ext uri="{FF2B5EF4-FFF2-40B4-BE49-F238E27FC236}">
                  <a16:creationId xmlns:a16="http://schemas.microsoft.com/office/drawing/2014/main" id="{22A1903C-E275-9551-6AFB-B6F2E39338DD}"/>
                </a:ext>
              </a:extLst>
            </p:cNvPr>
            <p:cNvGrpSpPr/>
            <p:nvPr/>
          </p:nvGrpSpPr>
          <p:grpSpPr>
            <a:xfrm>
              <a:off x="902718" y="1687000"/>
              <a:ext cx="806419" cy="806419"/>
              <a:chOff x="2968190" y="2847797"/>
              <a:chExt cx="806419" cy="806419"/>
            </a:xfrm>
          </p:grpSpPr>
          <p:sp>
            <p:nvSpPr>
              <p:cNvPr id="19" name="Oval 18">
                <a:extLst>
                  <a:ext uri="{FF2B5EF4-FFF2-40B4-BE49-F238E27FC236}">
                    <a16:creationId xmlns:a16="http://schemas.microsoft.com/office/drawing/2014/main" id="{64D41873-6943-DE0C-0744-E33113FD065A}"/>
                  </a:ext>
                </a:extLst>
              </p:cNvPr>
              <p:cNvSpPr/>
              <p:nvPr/>
            </p:nvSpPr>
            <p:spPr>
              <a:xfrm>
                <a:off x="2968190" y="2847797"/>
                <a:ext cx="806419" cy="806419"/>
              </a:xfrm>
              <a:prstGeom prst="ellipse">
                <a:avLst/>
              </a:prstGeom>
              <a:solidFill>
                <a:srgbClr val="8DD2E5"/>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20" name="TextBox 19">
                <a:extLst>
                  <a:ext uri="{FF2B5EF4-FFF2-40B4-BE49-F238E27FC236}">
                    <a16:creationId xmlns:a16="http://schemas.microsoft.com/office/drawing/2014/main" id="{A9AEA530-F5F0-1FD8-7D3F-419E6DF888DD}"/>
                  </a:ext>
                </a:extLst>
              </p:cNvPr>
              <p:cNvSpPr txBox="1"/>
              <p:nvPr/>
            </p:nvSpPr>
            <p:spPr>
              <a:xfrm>
                <a:off x="3136400" y="2890880"/>
                <a:ext cx="470000" cy="707886"/>
              </a:xfrm>
              <a:prstGeom prst="rect">
                <a:avLst/>
              </a:prstGeom>
              <a:noFill/>
            </p:spPr>
            <p:txBody>
              <a:bodyPr wrap="none" rtlCol="0">
                <a:spAutoFit/>
              </a:bodyPr>
              <a:lstStyle/>
              <a:p>
                <a:pPr algn="ctr"/>
                <a:r>
                  <a:rPr lang="en-US" sz="4000" b="1" dirty="0">
                    <a:solidFill>
                      <a:schemeClr val="bg1"/>
                    </a:solidFill>
                  </a:rPr>
                  <a:t>$</a:t>
                </a:r>
              </a:p>
            </p:txBody>
          </p:sp>
        </p:grpSp>
        <p:sp>
          <p:nvSpPr>
            <p:cNvPr id="15" name="Rectangle 14">
              <a:extLst>
                <a:ext uri="{FF2B5EF4-FFF2-40B4-BE49-F238E27FC236}">
                  <a16:creationId xmlns:a16="http://schemas.microsoft.com/office/drawing/2014/main" id="{1BC3886A-1C4E-E6BB-938F-39A5A3ED1757}"/>
                </a:ext>
              </a:extLst>
            </p:cNvPr>
            <p:cNvSpPr/>
            <p:nvPr/>
          </p:nvSpPr>
          <p:spPr>
            <a:xfrm rot="18294229">
              <a:off x="740042" y="1863260"/>
              <a:ext cx="2663343" cy="2663343"/>
            </a:xfrm>
            <a:prstGeom prst="rect">
              <a:avLst/>
            </a:prstGeom>
            <a:noFill/>
          </p:spPr>
          <p:txBody>
            <a:bodyPr wrap="none" lIns="91440" tIns="45720" rIns="91440" bIns="45720">
              <a:prstTxWarp prst="textCircle">
                <a:avLst/>
              </a:prstTxWarp>
              <a:spAutoFit/>
            </a:bodyPr>
            <a:lstStyle/>
            <a:p>
              <a:pPr algn="ctr"/>
              <a:r>
                <a:rPr lang="ar-SA" sz="1200" dirty="0"/>
                <a:t>المنافع العامة العالمية فرق الانتاج</a:t>
              </a:r>
              <a:endParaRPr lang="en-US" sz="800" b="1" cap="none" spc="0" dirty="0">
                <a:ln w="0"/>
                <a:solidFill>
                  <a:srgbClr val="254776"/>
                </a:solidFill>
                <a:effectLst/>
              </a:endParaRPr>
            </a:p>
          </p:txBody>
        </p:sp>
        <p:sp>
          <p:nvSpPr>
            <p:cNvPr id="16" name="Rectangle 15">
              <a:extLst>
                <a:ext uri="{FF2B5EF4-FFF2-40B4-BE49-F238E27FC236}">
                  <a16:creationId xmlns:a16="http://schemas.microsoft.com/office/drawing/2014/main" id="{8587F51E-32A1-49EA-3353-7B311D19FD11}"/>
                </a:ext>
              </a:extLst>
            </p:cNvPr>
            <p:cNvSpPr/>
            <p:nvPr/>
          </p:nvSpPr>
          <p:spPr>
            <a:xfrm rot="18397127">
              <a:off x="684491" y="2020911"/>
              <a:ext cx="2581401" cy="2581401"/>
            </a:xfrm>
            <a:prstGeom prst="rect">
              <a:avLst/>
            </a:prstGeom>
            <a:noFill/>
          </p:spPr>
          <p:txBody>
            <a:bodyPr wrap="none" lIns="91440" tIns="45720" rIns="91440" bIns="45720">
              <a:prstTxWarp prst="textCircle">
                <a:avLst/>
              </a:prstTxWarp>
              <a:spAutoFit/>
            </a:bodyPr>
            <a:lstStyle/>
            <a:p>
              <a:pPr algn="ctr"/>
              <a:endParaRPr lang="en-US" sz="1200" b="1" cap="none" spc="0" dirty="0">
                <a:ln w="0"/>
                <a:solidFill>
                  <a:srgbClr val="254776"/>
                </a:solidFill>
                <a:effectLst/>
              </a:endParaRPr>
            </a:p>
          </p:txBody>
        </p:sp>
        <p:sp>
          <p:nvSpPr>
            <p:cNvPr id="17" name="Rectangle 16">
              <a:extLst>
                <a:ext uri="{FF2B5EF4-FFF2-40B4-BE49-F238E27FC236}">
                  <a16:creationId xmlns:a16="http://schemas.microsoft.com/office/drawing/2014/main" id="{4B873016-2442-4F63-EB26-E9F1C417A2FE}"/>
                </a:ext>
              </a:extLst>
            </p:cNvPr>
            <p:cNvSpPr/>
            <p:nvPr/>
          </p:nvSpPr>
          <p:spPr>
            <a:xfrm rot="20023529">
              <a:off x="654320" y="1911554"/>
              <a:ext cx="2663343" cy="2663343"/>
            </a:xfrm>
            <a:prstGeom prst="rect">
              <a:avLst/>
            </a:prstGeom>
            <a:noFill/>
          </p:spPr>
          <p:txBody>
            <a:bodyPr wrap="none" lIns="91440" tIns="45720" rIns="91440" bIns="45720">
              <a:prstTxWarp prst="textArchDown">
                <a:avLst/>
              </a:prstTxWarp>
              <a:spAutoFit/>
            </a:bodyPr>
            <a:lstStyle/>
            <a:p>
              <a:pPr algn="ctr"/>
              <a:endParaRPr lang="en-US" sz="1200" b="1" cap="none" spc="0" dirty="0">
                <a:ln w="0"/>
                <a:solidFill>
                  <a:srgbClr val="254776"/>
                </a:solidFill>
                <a:effectLst/>
              </a:endParaRPr>
            </a:p>
          </p:txBody>
        </p:sp>
        <p:sp>
          <p:nvSpPr>
            <p:cNvPr id="18" name="Rectangle 17">
              <a:extLst>
                <a:ext uri="{FF2B5EF4-FFF2-40B4-BE49-F238E27FC236}">
                  <a16:creationId xmlns:a16="http://schemas.microsoft.com/office/drawing/2014/main" id="{1B77397F-681F-1940-4F3C-EB5BF8AEF0AF}"/>
                </a:ext>
              </a:extLst>
            </p:cNvPr>
            <p:cNvSpPr/>
            <p:nvPr/>
          </p:nvSpPr>
          <p:spPr>
            <a:xfrm rot="20055027">
              <a:off x="738879" y="2065798"/>
              <a:ext cx="2663343" cy="2663343"/>
            </a:xfrm>
            <a:prstGeom prst="rect">
              <a:avLst/>
            </a:prstGeom>
            <a:noFill/>
          </p:spPr>
          <p:txBody>
            <a:bodyPr wrap="none" lIns="91440" tIns="45720" rIns="91440" bIns="45720">
              <a:prstTxWarp prst="textArchDown">
                <a:avLst/>
              </a:prstTxWarp>
              <a:spAutoFit/>
            </a:bodyPr>
            <a:lstStyle/>
            <a:p>
              <a:pPr algn="ctr"/>
              <a:r>
                <a:rPr lang="ar-LB" sz="1200" b="1" dirty="0">
                  <a:ln w="0"/>
                  <a:solidFill>
                    <a:srgbClr val="254776"/>
                  </a:solidFill>
                </a:rPr>
                <a:t>شبكات دعم الأدلة العلمية</a:t>
              </a:r>
              <a:endParaRPr lang="en-US" sz="1200" b="1" dirty="0">
                <a:ln w="0"/>
                <a:solidFill>
                  <a:srgbClr val="254776"/>
                </a:solidFill>
              </a:endParaRPr>
            </a:p>
          </p:txBody>
        </p:sp>
      </p:grpSp>
      <p:sp>
        <p:nvSpPr>
          <p:cNvPr id="27" name="TextBox 26">
            <a:extLst>
              <a:ext uri="{FF2B5EF4-FFF2-40B4-BE49-F238E27FC236}">
                <a16:creationId xmlns:a16="http://schemas.microsoft.com/office/drawing/2014/main" id="{C5587590-4BA7-56BE-A81D-041808D7AC4F}"/>
              </a:ext>
            </a:extLst>
          </p:cNvPr>
          <p:cNvSpPr txBox="1"/>
          <p:nvPr/>
        </p:nvSpPr>
        <p:spPr>
          <a:xfrm>
            <a:off x="918967" y="2942597"/>
            <a:ext cx="2124374" cy="600164"/>
          </a:xfrm>
          <a:prstGeom prst="rect">
            <a:avLst/>
          </a:prstGeom>
          <a:noFill/>
        </p:spPr>
        <p:txBody>
          <a:bodyPr wrap="square">
            <a:spAutoFit/>
          </a:bodyPr>
          <a:lstStyle/>
          <a:p>
            <a:pPr algn="ctr"/>
            <a:r>
              <a:rPr lang="ar-LB" sz="1600" dirty="0">
                <a:solidFill>
                  <a:srgbClr val="234776"/>
                </a:solidFill>
                <a:sym typeface="Arial"/>
              </a:rPr>
              <a:t>استخدم التمويل كأداة للتغيير</a:t>
            </a:r>
            <a:br>
              <a:rPr lang="ar-LB" sz="1700" b="1" dirty="0">
                <a:solidFill>
                  <a:srgbClr val="234776"/>
                </a:solidFill>
                <a:sym typeface="Arial"/>
              </a:rPr>
            </a:br>
            <a:endParaRPr lang="ar-LB" sz="1700" b="1" dirty="0">
              <a:solidFill>
                <a:srgbClr val="234776"/>
              </a:solidFill>
              <a:sym typeface="Arial"/>
            </a:endParaRPr>
          </a:p>
        </p:txBody>
      </p:sp>
      <p:sp>
        <p:nvSpPr>
          <p:cNvPr id="29" name="Rounded Rectangular Callout 28">
            <a:extLst>
              <a:ext uri="{FF2B5EF4-FFF2-40B4-BE49-F238E27FC236}">
                <a16:creationId xmlns:a16="http://schemas.microsoft.com/office/drawing/2014/main" id="{F311ED22-1A60-B5E9-17DE-ADFC1DC530D5}"/>
              </a:ext>
            </a:extLst>
          </p:cNvPr>
          <p:cNvSpPr/>
          <p:nvPr/>
        </p:nvSpPr>
        <p:spPr>
          <a:xfrm flipH="1">
            <a:off x="403687" y="5085684"/>
            <a:ext cx="3134683" cy="1257778"/>
          </a:xfrm>
          <a:prstGeom prst="wedgeRoundRectCallout">
            <a:avLst>
              <a:gd name="adj1" fmla="val -63899"/>
              <a:gd name="adj2" fmla="val -4442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ar-LB" sz="1100" dirty="0">
                <a:solidFill>
                  <a:srgbClr val="254776"/>
                </a:solidFill>
              </a:rPr>
              <a:t>كمجموعة من الممولين، أطلقنا بعض المشاريع التجريبية الواعدة،  لكننا نعلم أنّ أمامنا طريق طويل لنقطعه في الحد من هدر الأبحاث وفي إيجاد طرق للتعاون مع ممولين آخرين وإشراك منتجي الأدلة الموجهة نحو التأثير</a:t>
            </a:r>
          </a:p>
        </p:txBody>
      </p:sp>
      <p:sp>
        <p:nvSpPr>
          <p:cNvPr id="30" name="TextBox 29">
            <a:extLst>
              <a:ext uri="{FF2B5EF4-FFF2-40B4-BE49-F238E27FC236}">
                <a16:creationId xmlns:a16="http://schemas.microsoft.com/office/drawing/2014/main" id="{260A925E-D47E-9AF0-8682-8470D3D02906}"/>
              </a:ext>
            </a:extLst>
          </p:cNvPr>
          <p:cNvSpPr txBox="1"/>
          <p:nvPr/>
        </p:nvSpPr>
        <p:spPr>
          <a:xfrm>
            <a:off x="3989834" y="1512180"/>
            <a:ext cx="6457449" cy="3816429"/>
          </a:xfrm>
          <a:prstGeom prst="rect">
            <a:avLst/>
          </a:prstGeom>
          <a:noFill/>
        </p:spPr>
        <p:txBody>
          <a:bodyPr wrap="square">
            <a:spAutoFit/>
          </a:bodyPr>
          <a:lstStyle/>
          <a:p>
            <a:pPr lvl="0" algn="r" rtl="1">
              <a:defRPr/>
            </a:pPr>
            <a:r>
              <a:rPr lang="ar-LB" sz="1800" b="1" dirty="0">
                <a:solidFill>
                  <a:srgbClr val="6FC0D3"/>
                </a:solidFill>
                <a:latin typeface="Arial" panose="020B0604020202020204" pitchFamily="34" charset="0"/>
                <a:ea typeface="Calibri" panose="020F0502020204030204" pitchFamily="34" charset="0"/>
              </a:rPr>
              <a:t>الممولون والمانحون</a:t>
            </a:r>
          </a:p>
          <a:p>
            <a:pPr marL="179388" lvl="0" indent="-179388" algn="r" rtl="1">
              <a:buFont typeface="Arial" panose="020B0604020202020204" pitchFamily="34" charset="0"/>
              <a:buChar char="•"/>
              <a:defRPr/>
            </a:pPr>
            <a:r>
              <a:rPr lang="ar-LB" sz="1400" dirty="0">
                <a:solidFill>
                  <a:srgbClr val="254776"/>
                </a:solidFill>
                <a:latin typeface="Arial" panose="020B0604020202020204" pitchFamily="34" charset="0"/>
                <a:ea typeface="Calibri" panose="020F0502020204030204" pitchFamily="34" charset="0"/>
              </a:rPr>
              <a:t>يلتزم المموّلون العالميون والمموّلون الوطنيون والمانحون بشكل جماعي بدعم مجموعة متطورة من مجموعات الأدلة الحية التي تتناول الأسئلة ذات الأولوية بشكل دوري وديناميكي (على سبيل المثال، فرق </a:t>
            </a:r>
            <a:r>
              <a:rPr lang="en-US" sz="1400" dirty="0">
                <a:solidFill>
                  <a:srgbClr val="254776"/>
                </a:solidFill>
                <a:latin typeface="Arial" panose="020B0604020202020204" pitchFamily="34" charset="0"/>
                <a:ea typeface="Calibri" panose="020F0502020204030204" pitchFamily="34" charset="0"/>
                <a:cs typeface="Arial" panose="020B0604020202020204" pitchFamily="34" charset="0"/>
              </a:rPr>
              <a:t>X</a:t>
            </a:r>
            <a:r>
              <a:rPr lang="ar-LB" sz="1400" dirty="0">
                <a:solidFill>
                  <a:srgbClr val="254776"/>
                </a:solidFill>
                <a:latin typeface="Arial" panose="020B0604020202020204" pitchFamily="34" charset="0"/>
                <a:ea typeface="Calibri" panose="020F0502020204030204" pitchFamily="34" charset="0"/>
              </a:rPr>
              <a:t> - موزعة بشكل عادل حول العالم – تعالج أسئلة </a:t>
            </a:r>
            <a:r>
              <a:rPr lang="en-US" sz="1400" dirty="0">
                <a:solidFill>
                  <a:srgbClr val="254776"/>
                </a:solidFill>
                <a:latin typeface="Arial" panose="020B0604020202020204" pitchFamily="34" charset="0"/>
                <a:ea typeface="Calibri" panose="020F0502020204030204" pitchFamily="34" charset="0"/>
                <a:cs typeface="Arial" panose="020B0604020202020204" pitchFamily="34" charset="0"/>
              </a:rPr>
              <a:t>Y</a:t>
            </a:r>
            <a:r>
              <a:rPr lang="ar-LB" sz="1400" dirty="0">
                <a:solidFill>
                  <a:srgbClr val="254776"/>
                </a:solidFill>
                <a:latin typeface="Arial" panose="020B0604020202020204" pitchFamily="34" charset="0"/>
                <a:ea typeface="Calibri" panose="020F0502020204030204" pitchFamily="34" charset="0"/>
              </a:rPr>
              <a:t>)</a:t>
            </a:r>
          </a:p>
          <a:p>
            <a:pPr marL="179388" lvl="0" indent="-179388" algn="r" rtl="1">
              <a:buFont typeface="Arial" panose="020B0604020202020204" pitchFamily="34" charset="0"/>
              <a:buChar char="•"/>
              <a:defRPr/>
            </a:pPr>
            <a:r>
              <a:rPr lang="ar-LB" sz="1400" dirty="0">
                <a:solidFill>
                  <a:srgbClr val="254776"/>
                </a:solidFill>
                <a:latin typeface="Arial" panose="020B0604020202020204" pitchFamily="34" charset="0"/>
                <a:ea typeface="Calibri" panose="020F0502020204030204" pitchFamily="34" charset="0"/>
              </a:rPr>
              <a:t>يمكن أن يتقدم تعاونهم</a:t>
            </a:r>
          </a:p>
          <a:p>
            <a:pPr marL="358775" lvl="1" indent="-176213" algn="r" rtl="1">
              <a:buFont typeface="Courier New" panose="02070309020205020404" pitchFamily="49" charset="0"/>
              <a:buChar char="o"/>
              <a:tabLst>
                <a:tab pos="358775" algn="l"/>
              </a:tabLst>
              <a:defRPr/>
            </a:pPr>
            <a:r>
              <a:rPr lang="ar-LB" sz="1400" dirty="0">
                <a:solidFill>
                  <a:srgbClr val="254776"/>
                </a:solidFill>
                <a:latin typeface="Arial" panose="020B0604020202020204" pitchFamily="34" charset="0"/>
                <a:ea typeface="Calibri" panose="020F0502020204030204" pitchFamily="34" charset="0"/>
                <a:sym typeface="Wingdings" panose="05000000000000000000" pitchFamily="2" charset="2"/>
              </a:rPr>
              <a:t>تبادل المعلومات  تنسيق الأموال المجمعة</a:t>
            </a:r>
          </a:p>
          <a:p>
            <a:pPr marL="179388" lvl="0" indent="-179388" algn="r" rtl="1">
              <a:buFont typeface="Arial" panose="020B0604020202020204" pitchFamily="34" charset="0"/>
              <a:buChar char="•"/>
              <a:defRPr/>
            </a:pPr>
            <a:r>
              <a:rPr lang="ar-LB" sz="1400" dirty="0">
                <a:solidFill>
                  <a:srgbClr val="254776"/>
                </a:solidFill>
                <a:latin typeface="Arial" panose="020B0604020202020204" pitchFamily="34" charset="0"/>
                <a:ea typeface="Calibri" panose="020F0502020204030204" pitchFamily="34" charset="0"/>
              </a:rPr>
              <a:t>يمكنهم إصدار طلبات بمعايير مشتركة للفرق حول:</a:t>
            </a:r>
          </a:p>
          <a:p>
            <a:pPr marL="358775" lvl="1" indent="-179388" algn="r" rtl="1">
              <a:buFont typeface="Courier New" panose="02070309020205020404" pitchFamily="49" charset="0"/>
              <a:buChar char="o"/>
              <a:defRPr/>
            </a:pPr>
            <a:r>
              <a:rPr lang="ar-LB" sz="1400" dirty="0">
                <a:solidFill>
                  <a:srgbClr val="254776"/>
                </a:solidFill>
                <a:latin typeface="Arial" panose="020B0604020202020204" pitchFamily="34" charset="0"/>
                <a:ea typeface="Calibri" panose="020F0502020204030204" pitchFamily="34" charset="0"/>
              </a:rPr>
              <a:t>العمليات (على سبيل المثال، التعلم الآلي؛ مراجعة الجدارة من قبل صناع القرار ووسطاء الأدلة ومنتجيها؛ النشر الفوري للتحديثات عبر الإنترنت)</a:t>
            </a:r>
          </a:p>
          <a:p>
            <a:pPr marL="358775" lvl="1" indent="-179388" algn="r" rtl="1">
              <a:buFont typeface="Courier New" panose="02070309020205020404" pitchFamily="49" charset="0"/>
              <a:buChar char="o"/>
              <a:defRPr/>
            </a:pPr>
            <a:r>
              <a:rPr lang="ar-LB" sz="1400" dirty="0">
                <a:solidFill>
                  <a:srgbClr val="254776"/>
                </a:solidFill>
                <a:latin typeface="Arial" panose="020B0604020202020204" pitchFamily="34" charset="0"/>
                <a:ea typeface="Calibri" panose="020F0502020204030204" pitchFamily="34" charset="0"/>
              </a:rPr>
              <a:t>المنتجات (على سبيل المثال، حقوق الملكية في المقدمة واعتبارات السياق؛ الرسوم البيانية؛ البيانات القابلة للتنزيل؛ النشر مفتوح الوصول)</a:t>
            </a:r>
          </a:p>
          <a:p>
            <a:pPr marL="358775" lvl="1" indent="-179388" algn="r" rtl="1">
              <a:buFont typeface="Courier New" panose="02070309020205020404" pitchFamily="49" charset="0"/>
              <a:buChar char="o"/>
              <a:defRPr/>
            </a:pPr>
            <a:r>
              <a:rPr lang="ar-LB" sz="1400" dirty="0">
                <a:solidFill>
                  <a:srgbClr val="254776"/>
                </a:solidFill>
                <a:latin typeface="Arial" panose="020B0604020202020204" pitchFamily="34" charset="0"/>
                <a:ea typeface="Calibri" panose="020F0502020204030204" pitchFamily="34" charset="0"/>
              </a:rPr>
              <a:t>الشراكات (على سبيل المثال، الإنتاج المشترك مع شبكات دعم الأدلة المحلية والمجموعات المحلية للشركاء المواطنين)</a:t>
            </a:r>
          </a:p>
          <a:p>
            <a:pPr marL="179388" lvl="1" indent="-179388" algn="r" rtl="1">
              <a:buFont typeface="Arial" panose="020B0604020202020204" pitchFamily="34" charset="0"/>
              <a:buChar char="•"/>
              <a:defRPr/>
            </a:pPr>
            <a:r>
              <a:rPr lang="ar-LB" sz="1400" dirty="0">
                <a:solidFill>
                  <a:srgbClr val="254776"/>
                </a:solidFill>
                <a:latin typeface="Arial" panose="020B0604020202020204" pitchFamily="34" charset="0"/>
                <a:ea typeface="Calibri" panose="020F0502020204030204" pitchFamily="34" charset="0"/>
              </a:rPr>
              <a:t>قياس وإدارة أداء الفرق</a:t>
            </a:r>
            <a:r>
              <a:rPr lang="en-US" sz="1400" dirty="0">
                <a:solidFill>
                  <a:srgbClr val="254776"/>
                </a:solidFill>
                <a:latin typeface="Arial" panose="020B0604020202020204" pitchFamily="34" charset="0"/>
                <a:ea typeface="Calibri" panose="020F0502020204030204" pitchFamily="34" charset="0"/>
              </a:rPr>
              <a:t> </a:t>
            </a:r>
            <a:r>
              <a:rPr lang="ar-LB" sz="1400" dirty="0">
                <a:solidFill>
                  <a:srgbClr val="254776"/>
                </a:solidFill>
                <a:latin typeface="Arial" panose="020B0604020202020204" pitchFamily="34" charset="0"/>
                <a:ea typeface="Calibri" panose="020F0502020204030204" pitchFamily="34" charset="0"/>
              </a:rPr>
              <a:t>(على سبيل المثال، الاستجابة للاحتياجات والمرونة في إيجاد طرق لتحسين الجودة وحسن التوقيت، والمشاركة مع شبكات دعم الأدلة المحلية التي تركز على التأثير)</a:t>
            </a:r>
          </a:p>
          <a:p>
            <a:pPr marL="179388" lvl="1" indent="-179388" algn="r" rtl="1">
              <a:buFont typeface="Arial" panose="020B0604020202020204" pitchFamily="34" charset="0"/>
              <a:buChar char="•"/>
              <a:defRPr/>
            </a:pPr>
            <a:r>
              <a:rPr lang="ar-LB" sz="1400" dirty="0">
                <a:solidFill>
                  <a:srgbClr val="254776"/>
                </a:solidFill>
                <a:latin typeface="Arial" panose="020B0604020202020204" pitchFamily="34" charset="0"/>
                <a:ea typeface="Calibri" panose="020F0502020204030204" pitchFamily="34" charset="0"/>
              </a:rPr>
              <a:t>تكملها الهيئات الوطنية التي تمول </a:t>
            </a:r>
            <a:r>
              <a:rPr lang="ar-LB" sz="1400" b="1" dirty="0">
                <a:solidFill>
                  <a:srgbClr val="254776"/>
                </a:solidFill>
                <a:latin typeface="Arial" panose="020B0604020202020204" pitchFamily="34" charset="0"/>
                <a:ea typeface="Calibri" panose="020F0502020204030204" pitchFamily="34" charset="0"/>
              </a:rPr>
              <a:t>شبكات دعم الأدلة المحلية</a:t>
            </a:r>
            <a:r>
              <a:rPr lang="ar-LB" sz="1400" dirty="0">
                <a:solidFill>
                  <a:srgbClr val="254776"/>
                </a:solidFill>
                <a:latin typeface="Arial" panose="020B0604020202020204" pitchFamily="34" charset="0"/>
                <a:ea typeface="Calibri" panose="020F0502020204030204" pitchFamily="34" charset="0"/>
              </a:rPr>
              <a:t> (والممولين والمانحين الدوليين الذين يساعدون في تمويل الشبكات القائمة في البلدان المنخفضة والمتوسطة الدخل)</a:t>
            </a:r>
          </a:p>
        </p:txBody>
      </p:sp>
      <p:sp>
        <p:nvSpPr>
          <p:cNvPr id="4" name="Title 14">
            <a:extLst>
              <a:ext uri="{FF2B5EF4-FFF2-40B4-BE49-F238E27FC236}">
                <a16:creationId xmlns:a16="http://schemas.microsoft.com/office/drawing/2014/main" id="{4B9202D2-E69F-FF0E-C864-69A05EC12EDF}"/>
              </a:ext>
            </a:extLst>
          </p:cNvPr>
          <p:cNvSpPr txBox="1">
            <a:spLocks/>
          </p:cNvSpPr>
          <p:nvPr/>
        </p:nvSpPr>
        <p:spPr>
          <a:xfrm>
            <a:off x="196588" y="107420"/>
            <a:ext cx="8619154" cy="1006368"/>
          </a:xfrm>
          <a:prstGeom prst="rect">
            <a:avLst/>
          </a:prstGeom>
        </p:spPr>
        <p:txBody>
          <a:bodyPr vert="horz" lIns="91440" tIns="45720" rIns="91440" bIns="45720" rtlCol="0" anchor="ctr">
            <a:normAutofit fontScale="85000" lnSpcReduction="10000"/>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algn="r" defTabSz="914400" rtl="1" hangingPunct="0">
              <a:spcBef>
                <a:spcPts val="0"/>
              </a:spcBef>
              <a:defRPr/>
            </a:pPr>
            <a:r>
              <a:rPr lang="en-CA" b="1" kern="0" dirty="0">
                <a:solidFill>
                  <a:srgbClr val="234776"/>
                </a:solidFill>
                <a:latin typeface="Arial"/>
                <a:cs typeface="Arial" panose="020B0604020202020204" pitchFamily="34" charset="0"/>
                <a:sym typeface="Arial"/>
              </a:rPr>
              <a:t>2</a:t>
            </a:r>
            <a:r>
              <a:rPr kumimoji="0" lang="en-CA" b="1" i="0" strike="noStrike" kern="0" cap="none" spc="0" normalizeH="0" baseline="0" noProof="0" dirty="0">
                <a:ln>
                  <a:noFill/>
                </a:ln>
                <a:solidFill>
                  <a:srgbClr val="234776"/>
                </a:solidFill>
                <a:effectLst/>
                <a:uLnTx/>
                <a:uFillTx/>
                <a:latin typeface="Arial"/>
                <a:cs typeface="Arial" panose="020B0604020202020204" pitchFamily="34" charset="0"/>
                <a:sym typeface="Arial"/>
              </a:rPr>
              <a:t>.2</a:t>
            </a:r>
            <a: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ar-SA" i="0" strike="noStrike" kern="0" cap="none" spc="0" normalizeH="0" baseline="0" noProof="0" dirty="0">
                <a:ln>
                  <a:noFill/>
                </a:ln>
                <a:solidFill>
                  <a:srgbClr val="234776"/>
                </a:solidFill>
                <a:effectLst/>
                <a:uLnTx/>
                <a:uFillTx/>
                <a:latin typeface="Arial"/>
                <a:cs typeface="Arial" panose="020B0604020202020204" pitchFamily="34" charset="0"/>
                <a:sym typeface="Arial"/>
              </a:rPr>
              <a:t> أحد النماذج الممكنة لتحسين التناسق: </a:t>
            </a:r>
            <a:br>
              <a:rPr kumimoji="0" lang="en-CA" i="0" strike="noStrike" kern="0" cap="none" spc="0" normalizeH="0" baseline="0" noProof="0" dirty="0">
                <a:ln>
                  <a:noFill/>
                </a:ln>
                <a:solidFill>
                  <a:srgbClr val="234776"/>
                </a:solidFill>
                <a:effectLst/>
                <a:uLnTx/>
                <a:uFillTx/>
                <a:latin typeface="Arial"/>
                <a:cs typeface="Arial" panose="020B0604020202020204" pitchFamily="34" charset="0"/>
                <a:sym typeface="Arial"/>
              </a:rPr>
            </a:br>
            <a:r>
              <a:rPr kumimoji="0" lang="ar-SA" i="0" strike="noStrike" kern="0" cap="none" spc="0" normalizeH="0" baseline="0" noProof="0" dirty="0">
                <a:ln>
                  <a:noFill/>
                </a:ln>
                <a:solidFill>
                  <a:srgbClr val="234776"/>
                </a:solidFill>
                <a:effectLst/>
                <a:uLnTx/>
                <a:uFillTx/>
                <a:latin typeface="Arial"/>
                <a:cs typeface="Arial" panose="020B0604020202020204" pitchFamily="34" charset="0"/>
                <a:sym typeface="Arial"/>
              </a:rPr>
              <a:t> استعمال التمويل كرافعة قوية للتغيير</a:t>
            </a:r>
          </a:p>
          <a:p>
            <a:pPr algn="r" defTabSz="914400" rtl="1" hangingPunct="0">
              <a:spcBef>
                <a:spcPts val="0"/>
              </a:spcBef>
              <a:defRPr/>
            </a:pPr>
            <a:r>
              <a:rPr lang="ar-SA" sz="1800" kern="0" dirty="0">
                <a:solidFill>
                  <a:srgbClr val="234776"/>
                </a:solidFill>
                <a:latin typeface="Arial"/>
                <a:cs typeface="Arial" panose="020B0604020202020204" pitchFamily="34" charset="0"/>
                <a:sym typeface="Arial"/>
              </a:rPr>
              <a:t>(يمكننا معالجة العديد من احتياجات الأدلة المحلية بشكل أفضل فقط من خلال الأموال التي تم توفيرها من الهدر في إجراء البحوث)</a:t>
            </a:r>
            <a:endParaRPr lang="en-CA" sz="1800" kern="0" dirty="0">
              <a:solidFill>
                <a:srgbClr val="FF0000"/>
              </a:solidFill>
              <a:latin typeface="Arial"/>
              <a:cs typeface="Arial" panose="020B0604020202020204" pitchFamily="34" charset="0"/>
              <a:sym typeface="Arial"/>
            </a:endParaRPr>
          </a:p>
        </p:txBody>
      </p:sp>
      <p:sp>
        <p:nvSpPr>
          <p:cNvPr id="6" name="TextBox 2">
            <a:extLst>
              <a:ext uri="{FF2B5EF4-FFF2-40B4-BE49-F238E27FC236}">
                <a16:creationId xmlns:a16="http://schemas.microsoft.com/office/drawing/2014/main" id="{F12B0E52-A854-1632-EBD7-C5102828F469}"/>
              </a:ext>
            </a:extLst>
          </p:cNvPr>
          <p:cNvSpPr txBox="1"/>
          <p:nvPr/>
        </p:nvSpPr>
        <p:spPr>
          <a:xfrm>
            <a:off x="9385072" y="1068159"/>
            <a:ext cx="2403222" cy="253916"/>
          </a:xfrm>
          <a:prstGeom prst="rect">
            <a:avLst/>
          </a:prstGeom>
          <a:noFill/>
        </p:spPr>
        <p:txBody>
          <a:bodyPr wrap="none" rtlCol="0">
            <a:spAutoFit/>
          </a:bodyPr>
          <a:lstStyle>
            <a:defPPr>
              <a:defRPr lang="en-US"/>
            </a:defPPr>
            <a:lvl1pPr marL="0" algn="l" defTabSz="609600" rtl="0" eaLnBrk="1" latinLnBrk="0" hangingPunct="1">
              <a:defRPr sz="2400" kern="1200">
                <a:solidFill>
                  <a:schemeClr val="tx1"/>
                </a:solidFill>
                <a:latin typeface="+mn-lt"/>
                <a:ea typeface="+mn-ea"/>
                <a:cs typeface="+mn-cs"/>
              </a:defRPr>
            </a:lvl1pPr>
            <a:lvl2pPr marL="609600" algn="l" defTabSz="609600" rtl="0" eaLnBrk="1" latinLnBrk="0" hangingPunct="1">
              <a:defRPr sz="2400" kern="1200">
                <a:solidFill>
                  <a:schemeClr val="tx1"/>
                </a:solidFill>
                <a:latin typeface="+mn-lt"/>
                <a:ea typeface="+mn-ea"/>
                <a:cs typeface="+mn-cs"/>
              </a:defRPr>
            </a:lvl2pPr>
            <a:lvl3pPr marL="1219200" algn="l" defTabSz="609600" rtl="0" eaLnBrk="1" latinLnBrk="0" hangingPunct="1">
              <a:defRPr sz="2400" kern="1200">
                <a:solidFill>
                  <a:schemeClr val="tx1"/>
                </a:solidFill>
                <a:latin typeface="+mn-lt"/>
                <a:ea typeface="+mn-ea"/>
                <a:cs typeface="+mn-cs"/>
              </a:defRPr>
            </a:lvl3pPr>
            <a:lvl4pPr marL="1828800" algn="l" defTabSz="609600" rtl="0" eaLnBrk="1" latinLnBrk="0" hangingPunct="1">
              <a:defRPr sz="2400" kern="1200">
                <a:solidFill>
                  <a:schemeClr val="tx1"/>
                </a:solidFill>
                <a:latin typeface="+mn-lt"/>
                <a:ea typeface="+mn-ea"/>
                <a:cs typeface="+mn-cs"/>
              </a:defRPr>
            </a:lvl4pPr>
            <a:lvl5pPr marL="2438400" algn="l" defTabSz="609600" rtl="0" eaLnBrk="1" latinLnBrk="0" hangingPunct="1">
              <a:defRPr sz="2400" kern="1200">
                <a:solidFill>
                  <a:schemeClr val="tx1"/>
                </a:solidFill>
                <a:latin typeface="+mn-lt"/>
                <a:ea typeface="+mn-ea"/>
                <a:cs typeface="+mn-cs"/>
              </a:defRPr>
            </a:lvl5pPr>
            <a:lvl6pPr marL="3048000" algn="l" defTabSz="609600" rtl="0" eaLnBrk="1" latinLnBrk="0" hangingPunct="1">
              <a:defRPr sz="2400" kern="1200">
                <a:solidFill>
                  <a:schemeClr val="tx1"/>
                </a:solidFill>
                <a:latin typeface="+mn-lt"/>
                <a:ea typeface="+mn-ea"/>
                <a:cs typeface="+mn-cs"/>
              </a:defRPr>
            </a:lvl6pPr>
            <a:lvl7pPr marL="3657600" algn="l" defTabSz="609600" rtl="0" eaLnBrk="1" latinLnBrk="0" hangingPunct="1">
              <a:defRPr sz="2400" kern="1200">
                <a:solidFill>
                  <a:schemeClr val="tx1"/>
                </a:solidFill>
                <a:latin typeface="+mn-lt"/>
                <a:ea typeface="+mn-ea"/>
                <a:cs typeface="+mn-cs"/>
              </a:defRPr>
            </a:lvl7pPr>
            <a:lvl8pPr marL="4267200" algn="l" defTabSz="609600" rtl="0" eaLnBrk="1" latinLnBrk="0" hangingPunct="1">
              <a:defRPr sz="2400" kern="1200">
                <a:solidFill>
                  <a:schemeClr val="tx1"/>
                </a:solidFill>
                <a:latin typeface="+mn-lt"/>
                <a:ea typeface="+mn-ea"/>
                <a:cs typeface="+mn-cs"/>
              </a:defRPr>
            </a:lvl8pPr>
            <a:lvl9pPr marL="4876800" algn="l" defTabSz="609600" rtl="0" eaLnBrk="1" latinLnBrk="0" hangingPunct="1">
              <a:defRPr sz="2400" kern="1200">
                <a:solidFill>
                  <a:schemeClr val="tx1"/>
                </a:solidFill>
                <a:latin typeface="+mn-lt"/>
                <a:ea typeface="+mn-ea"/>
                <a:cs typeface="+mn-cs"/>
              </a:defRPr>
            </a:lvl9pPr>
          </a:lstStyle>
          <a:p>
            <a:pPr algn="r" rtl="1"/>
            <a:r>
              <a:rPr lang="ar-SA" sz="1050" i="1" dirty="0">
                <a:solidFill>
                  <a:srgbClr val="254776"/>
                </a:solidFill>
              </a:rPr>
              <a:t>ملاحظة: النسخة الكاملة متوفرة في </a:t>
            </a:r>
            <a:r>
              <a:rPr lang="ar-SA" sz="1050" i="1" dirty="0">
                <a:solidFill>
                  <a:srgbClr val="254777"/>
                </a:solidFill>
                <a:effectLst/>
                <a:latin typeface="Helvetica" pitchFamily="2" charset="0"/>
              </a:rPr>
              <a:t>مستجدات ٢٠٢٣</a:t>
            </a:r>
          </a:p>
        </p:txBody>
      </p:sp>
    </p:spTree>
    <p:extLst>
      <p:ext uri="{BB962C8B-B14F-4D97-AF65-F5344CB8AC3E}">
        <p14:creationId xmlns:p14="http://schemas.microsoft.com/office/powerpoint/2010/main" val="140516453"/>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0" ma:contentTypeDescription="Create a new document." ma:contentTypeScope="" ma:versionID="8811d1ee1f955924d6efa7668c64d987">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d40de2e1756169e64ca3344cc1c16fd"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99eec1d-e27c-4128-92a4-19001b8afe14">
      <Terms xmlns="http://schemas.microsoft.com/office/infopath/2007/PartnerControls"/>
    </lcf76f155ced4ddcb4097134ff3c332f>
    <TaxCatchAll xmlns="0408fcbc-2e10-4461-bee0-724c01b46ae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7498A6E-FC66-43CB-8B3F-54CD3073A0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C610D51-59F7-4F26-ADC4-EEBC9DC165CF}">
  <ds:schemaRefs>
    <ds:schemaRef ds:uri="http://purl.org/dc/terms/"/>
    <ds:schemaRef ds:uri="http://purl.org/dc/elements/1.1/"/>
    <ds:schemaRef ds:uri="http://www.w3.org/XML/1998/namespace"/>
    <ds:schemaRef ds:uri="http://schemas.microsoft.com/office/infopath/2007/PartnerControls"/>
    <ds:schemaRef ds:uri="http://schemas.microsoft.com/office/2006/documentManagement/types"/>
    <ds:schemaRef ds:uri="http://schemas.openxmlformats.org/package/2006/metadata/core-properties"/>
    <ds:schemaRef ds:uri="0408fcbc-2e10-4461-bee0-724c01b46ae9"/>
    <ds:schemaRef ds:uri="http://schemas.microsoft.com/office/2006/metadata/properties"/>
    <ds:schemaRef ds:uri="599eec1d-e27c-4128-92a4-19001b8afe14"/>
    <ds:schemaRef ds:uri="http://purl.org/dc/dcmitype/"/>
  </ds:schemaRefs>
</ds:datastoreItem>
</file>

<file path=customXml/itemProps3.xml><?xml version="1.0" encoding="utf-8"?>
<ds:datastoreItem xmlns:ds="http://schemas.openxmlformats.org/officeDocument/2006/customXml" ds:itemID="{76B9ED40-81AA-4A33-A5F3-A8B1FC8808E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39169</TotalTime>
  <Words>286</Words>
  <Application>Microsoft Macintosh PowerPoint</Application>
  <PresentationFormat>Widescreen</PresentationFormat>
  <Paragraphs>22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Courier New</vt:lpstr>
      <vt:lpstr>Helvetica</vt:lpstr>
      <vt:lpstr>McMaster Brighter World Theme</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345</cp:revision>
  <cp:lastPrinted>2017-06-06T20:04:49Z</cp:lastPrinted>
  <dcterms:created xsi:type="dcterms:W3CDTF">2017-04-21T15:41:45Z</dcterms:created>
  <dcterms:modified xsi:type="dcterms:W3CDTF">2023-05-03T19:11:31Z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0x0101006EB10FA45183884EB94F15345AAEEF19</vt:lpwstr>
  </property>
  <property fmtid="{D5CDD505-2E9C-101B-9397-08002B2CF9AE}" pid="3" name="MediaServiceImageTags">
    <vt:lpwstr/>
  </property>
</Properties>
</file>