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6"/>
  </p:notesMasterIdLst>
  <p:sldIdLst>
    <p:sldId id="1089" r:id="rId5"/>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04155-0BE5-983B-240A-7F579D944F20}" name="Lavis, John" initials="LJ" userId="S::lavisj@mcmaster.ca::8625103c-d98b-4845-814c-6cf45bf9f2ec" providerId="AD"/>
  <p188:author id="{CB079C5A-0D4E-BE37-2D8A-87824B504FDA}" name="Sue Johnston" initials="SJ" userId="26f1e46323adff1d" providerId="Windows Live"/>
  <p188:author id="{1B4538DD-8686-2F8E-4AF0-15C617F13196}" name="Ileana Ciurea" initials="IC" userId="S::ileana.ciurea@greycell.ca::8948fc58-0a30-4242-8d3b-9074f456e69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8DD2E5"/>
    <a:srgbClr val="99CC66"/>
    <a:srgbClr val="CC76A6"/>
    <a:srgbClr val="FEB714"/>
    <a:srgbClr val="FFC057"/>
    <a:srgbClr val="6AA855"/>
    <a:srgbClr val="6FC0D3"/>
    <a:srgbClr val="8DC758"/>
    <a:srgbClr val="99CC6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687" autoAdjust="0"/>
    <p:restoredTop sz="96327" autoAdjust="0"/>
  </p:normalViewPr>
  <p:slideViewPr>
    <p:cSldViewPr snapToGrid="0" snapToObjects="1">
      <p:cViewPr varScale="1">
        <p:scale>
          <a:sx n="112" d="100"/>
          <a:sy n="112" d="100"/>
        </p:scale>
        <p:origin x="216" y="432"/>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5/3/23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820224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25D838-3B94-9651-B035-7FA90EB5A618}"/>
              </a:ext>
            </a:extLst>
          </p:cNvPr>
          <p:cNvSpPr/>
          <p:nvPr/>
        </p:nvSpPr>
        <p:spPr>
          <a:xfrm>
            <a:off x="0" y="6232422"/>
            <a:ext cx="12192000" cy="62557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3" name="Slide Number">
            <a:extLst>
              <a:ext uri="{FF2B5EF4-FFF2-40B4-BE49-F238E27FC236}">
                <a16:creationId xmlns:a16="http://schemas.microsoft.com/office/drawing/2014/main" id="{344B79B7-370D-538B-A617-72D0242169E7}"/>
              </a:ext>
            </a:extLst>
          </p:cNvPr>
          <p:cNvSpPr txBox="1">
            <a:spLocks/>
          </p:cNvSpPr>
          <p:nvPr/>
        </p:nvSpPr>
        <p:spPr>
          <a:xfrm>
            <a:off x="11557828" y="6374995"/>
            <a:ext cx="618565" cy="470648"/>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algn="ctr"/>
            <a:fld id="{86CB4B4D-7CA3-9044-876B-883B54F8677D}" type="slidenum">
              <a:rPr lang="en-CA" sz="2000" smtClean="0">
                <a:solidFill>
                  <a:srgbClr val="0F447C"/>
                </a:solidFill>
              </a:rPr>
              <a:pPr algn="ctr"/>
              <a:t>1</a:t>
            </a:fld>
            <a:endParaRPr lang="en-CA" sz="2000" dirty="0">
              <a:solidFill>
                <a:srgbClr val="0F447C"/>
              </a:solidFill>
            </a:endParaRPr>
          </a:p>
        </p:txBody>
      </p:sp>
      <p:grpSp>
        <p:nvGrpSpPr>
          <p:cNvPr id="32" name="Group 31">
            <a:extLst>
              <a:ext uri="{FF2B5EF4-FFF2-40B4-BE49-F238E27FC236}">
                <a16:creationId xmlns:a16="http://schemas.microsoft.com/office/drawing/2014/main" id="{862AF874-C1B6-6E05-E743-2A9CA7CB5368}"/>
              </a:ext>
            </a:extLst>
          </p:cNvPr>
          <p:cNvGrpSpPr/>
          <p:nvPr/>
        </p:nvGrpSpPr>
        <p:grpSpPr>
          <a:xfrm>
            <a:off x="164954" y="1455646"/>
            <a:ext cx="3639791" cy="3639791"/>
            <a:chOff x="185974" y="1455646"/>
            <a:chExt cx="3639791" cy="3639791"/>
          </a:xfrm>
        </p:grpSpPr>
        <p:pic>
          <p:nvPicPr>
            <p:cNvPr id="33" name="Picture 32" descr="Icon&#10;&#10;Description automatically generated">
              <a:extLst>
                <a:ext uri="{FF2B5EF4-FFF2-40B4-BE49-F238E27FC236}">
                  <a16:creationId xmlns:a16="http://schemas.microsoft.com/office/drawing/2014/main" id="{5C90BB9F-CFBC-C285-C854-3DB89AE15895}"/>
                </a:ext>
              </a:extLst>
            </p:cNvPr>
            <p:cNvPicPr>
              <a:picLocks noChangeAspect="1"/>
            </p:cNvPicPr>
            <p:nvPr/>
          </p:nvPicPr>
          <p:blipFill>
            <a:blip r:embed="rId3"/>
            <a:stretch>
              <a:fillRect/>
            </a:stretch>
          </p:blipFill>
          <p:spPr>
            <a:xfrm>
              <a:off x="185974" y="1455646"/>
              <a:ext cx="3639791" cy="3639791"/>
            </a:xfrm>
            <a:prstGeom prst="rect">
              <a:avLst/>
            </a:prstGeom>
          </p:spPr>
        </p:pic>
        <p:grpSp>
          <p:nvGrpSpPr>
            <p:cNvPr id="34" name="Group 33">
              <a:extLst>
                <a:ext uri="{FF2B5EF4-FFF2-40B4-BE49-F238E27FC236}">
                  <a16:creationId xmlns:a16="http://schemas.microsoft.com/office/drawing/2014/main" id="{BE698B26-EA85-3CE9-F214-3211EBAB0ED1}"/>
                </a:ext>
              </a:extLst>
            </p:cNvPr>
            <p:cNvGrpSpPr/>
            <p:nvPr/>
          </p:nvGrpSpPr>
          <p:grpSpPr>
            <a:xfrm>
              <a:off x="2968190" y="2837858"/>
              <a:ext cx="806419" cy="806419"/>
              <a:chOff x="2968190" y="2837858"/>
              <a:chExt cx="806419" cy="806419"/>
            </a:xfrm>
          </p:grpSpPr>
          <p:sp>
            <p:nvSpPr>
              <p:cNvPr id="42" name="Oval 41">
                <a:extLst>
                  <a:ext uri="{FF2B5EF4-FFF2-40B4-BE49-F238E27FC236}">
                    <a16:creationId xmlns:a16="http://schemas.microsoft.com/office/drawing/2014/main" id="{2CE1EBE3-231A-DC63-4203-5B83B1F16AAF}"/>
                  </a:ext>
                </a:extLst>
              </p:cNvPr>
              <p:cNvSpPr/>
              <p:nvPr/>
            </p:nvSpPr>
            <p:spPr>
              <a:xfrm>
                <a:off x="2968190" y="2837858"/>
                <a:ext cx="806419" cy="806419"/>
              </a:xfrm>
              <a:prstGeom prst="ellipse">
                <a:avLst/>
              </a:prstGeom>
              <a:solidFill>
                <a:srgbClr val="CC76A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0" dirty="0"/>
              </a:p>
            </p:txBody>
          </p:sp>
          <p:sp>
            <p:nvSpPr>
              <p:cNvPr id="43" name="TextBox 42">
                <a:extLst>
                  <a:ext uri="{FF2B5EF4-FFF2-40B4-BE49-F238E27FC236}">
                    <a16:creationId xmlns:a16="http://schemas.microsoft.com/office/drawing/2014/main" id="{BB2CAD24-A3BF-B747-7269-C74B8E8BB39E}"/>
                  </a:ext>
                </a:extLst>
              </p:cNvPr>
              <p:cNvSpPr txBox="1"/>
              <p:nvPr/>
            </p:nvSpPr>
            <p:spPr>
              <a:xfrm>
                <a:off x="2991329" y="3022715"/>
                <a:ext cx="760144" cy="253916"/>
              </a:xfrm>
              <a:prstGeom prst="rect">
                <a:avLst/>
              </a:prstGeom>
              <a:noFill/>
            </p:spPr>
            <p:txBody>
              <a:bodyPr wrap="none" rtlCol="0">
                <a:spAutoFit/>
              </a:bodyPr>
              <a:lstStyle/>
              <a:p>
                <a:pPr algn="ctr"/>
                <a:r>
                  <a:rPr lang="ar-LB" sz="1050" b="1" dirty="0">
                    <a:solidFill>
                      <a:schemeClr val="bg1"/>
                    </a:solidFill>
                  </a:rPr>
                  <a:t>الدليل الأفضل</a:t>
                </a:r>
                <a:endParaRPr lang="en-US" sz="1050" b="1" dirty="0">
                  <a:solidFill>
                    <a:schemeClr val="bg1"/>
                  </a:solidFill>
                </a:endParaRPr>
              </a:p>
            </p:txBody>
          </p:sp>
        </p:grpSp>
        <p:grpSp>
          <p:nvGrpSpPr>
            <p:cNvPr id="35" name="Group 34">
              <a:extLst>
                <a:ext uri="{FF2B5EF4-FFF2-40B4-BE49-F238E27FC236}">
                  <a16:creationId xmlns:a16="http://schemas.microsoft.com/office/drawing/2014/main" id="{7A9D31F9-EC01-50BB-F063-D8C55B7897B2}"/>
                </a:ext>
              </a:extLst>
            </p:cNvPr>
            <p:cNvGrpSpPr/>
            <p:nvPr/>
          </p:nvGrpSpPr>
          <p:grpSpPr>
            <a:xfrm>
              <a:off x="911838" y="4036340"/>
              <a:ext cx="806419" cy="806419"/>
              <a:chOff x="2968190" y="2847797"/>
              <a:chExt cx="806419" cy="806419"/>
            </a:xfrm>
          </p:grpSpPr>
          <p:sp>
            <p:nvSpPr>
              <p:cNvPr id="40" name="Oval 39">
                <a:extLst>
                  <a:ext uri="{FF2B5EF4-FFF2-40B4-BE49-F238E27FC236}">
                    <a16:creationId xmlns:a16="http://schemas.microsoft.com/office/drawing/2014/main" id="{03310AD6-45C3-BFAC-07BE-6A64DB5748E3}"/>
                  </a:ext>
                </a:extLst>
              </p:cNvPr>
              <p:cNvSpPr/>
              <p:nvPr/>
            </p:nvSpPr>
            <p:spPr>
              <a:xfrm>
                <a:off x="2968190" y="2847797"/>
                <a:ext cx="806419" cy="806419"/>
              </a:xfrm>
              <a:prstGeom prst="ellipse">
                <a:avLst/>
              </a:prstGeom>
              <a:solidFill>
                <a:srgbClr val="99CC6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0" dirty="0"/>
              </a:p>
            </p:txBody>
          </p:sp>
          <p:sp>
            <p:nvSpPr>
              <p:cNvPr id="41" name="TextBox 40">
                <a:extLst>
                  <a:ext uri="{FF2B5EF4-FFF2-40B4-BE49-F238E27FC236}">
                    <a16:creationId xmlns:a16="http://schemas.microsoft.com/office/drawing/2014/main" id="{D0B436A4-01DA-2A26-DAE9-51626CBFA710}"/>
                  </a:ext>
                </a:extLst>
              </p:cNvPr>
              <p:cNvSpPr txBox="1"/>
              <p:nvPr/>
            </p:nvSpPr>
            <p:spPr>
              <a:xfrm>
                <a:off x="3165257" y="3132044"/>
                <a:ext cx="412293" cy="253916"/>
              </a:xfrm>
              <a:prstGeom prst="rect">
                <a:avLst/>
              </a:prstGeom>
              <a:noFill/>
            </p:spPr>
            <p:txBody>
              <a:bodyPr wrap="none" rtlCol="0">
                <a:spAutoFit/>
              </a:bodyPr>
              <a:lstStyle/>
              <a:p>
                <a:pPr algn="ctr"/>
                <a:r>
                  <a:rPr lang="ar-LB" sz="1050" b="1" dirty="0">
                    <a:solidFill>
                      <a:schemeClr val="bg1"/>
                    </a:solidFill>
                  </a:rPr>
                  <a:t>الآثار</a:t>
                </a:r>
                <a:endParaRPr lang="en-US" sz="1050" b="1" dirty="0">
                  <a:solidFill>
                    <a:schemeClr val="bg1"/>
                  </a:solidFill>
                </a:endParaRPr>
              </a:p>
            </p:txBody>
          </p:sp>
        </p:grpSp>
        <p:sp>
          <p:nvSpPr>
            <p:cNvPr id="36" name="Rectangle 35">
              <a:extLst>
                <a:ext uri="{FF2B5EF4-FFF2-40B4-BE49-F238E27FC236}">
                  <a16:creationId xmlns:a16="http://schemas.microsoft.com/office/drawing/2014/main" id="{C86A30ED-C0E2-376A-AE84-4B9216B5B36F}"/>
                </a:ext>
              </a:extLst>
            </p:cNvPr>
            <p:cNvSpPr/>
            <p:nvPr/>
          </p:nvSpPr>
          <p:spPr>
            <a:xfrm rot="18380888">
              <a:off x="740042" y="1863260"/>
              <a:ext cx="2663343" cy="2663343"/>
            </a:xfrm>
            <a:prstGeom prst="rect">
              <a:avLst/>
            </a:prstGeom>
            <a:noFill/>
          </p:spPr>
          <p:txBody>
            <a:bodyPr wrap="none" lIns="91440" tIns="45720" rIns="91440" bIns="45720">
              <a:prstTxWarp prst="textCircle">
                <a:avLst/>
              </a:prstTxWarp>
              <a:spAutoFit/>
            </a:bodyPr>
            <a:lstStyle/>
            <a:p>
              <a:pPr algn="ctr"/>
              <a:r>
                <a:rPr lang="ar-LB" sz="1200" b="1" dirty="0">
                  <a:ln w="0"/>
                  <a:solidFill>
                    <a:srgbClr val="254776"/>
                  </a:solidFill>
                </a:rPr>
                <a:t>المنافع العامة العالمية</a:t>
              </a:r>
            </a:p>
          </p:txBody>
        </p:sp>
        <p:sp>
          <p:nvSpPr>
            <p:cNvPr id="37" name="Rectangle 36">
              <a:extLst>
                <a:ext uri="{FF2B5EF4-FFF2-40B4-BE49-F238E27FC236}">
                  <a16:creationId xmlns:a16="http://schemas.microsoft.com/office/drawing/2014/main" id="{D5FC2856-7738-4A61-14A6-6688BBD34CD6}"/>
                </a:ext>
              </a:extLst>
            </p:cNvPr>
            <p:cNvSpPr/>
            <p:nvPr/>
          </p:nvSpPr>
          <p:spPr>
            <a:xfrm rot="18397127">
              <a:off x="684491" y="2020911"/>
              <a:ext cx="2581401" cy="2581401"/>
            </a:xfrm>
            <a:prstGeom prst="rect">
              <a:avLst/>
            </a:prstGeom>
            <a:noFill/>
          </p:spPr>
          <p:txBody>
            <a:bodyPr wrap="none" lIns="91440" tIns="45720" rIns="91440" bIns="45720">
              <a:prstTxWarp prst="textCircle">
                <a:avLst/>
              </a:prstTxWarp>
              <a:spAutoFit/>
            </a:bodyPr>
            <a:lstStyle/>
            <a:p>
              <a:pPr algn="ctr"/>
              <a:r>
                <a:rPr lang="ar-LB" sz="1200" b="1" dirty="0">
                  <a:ln w="0"/>
                  <a:solidFill>
                    <a:srgbClr val="254776"/>
                  </a:solidFill>
                </a:rPr>
                <a:t>فرق </a:t>
              </a:r>
              <a:r>
                <a:rPr lang="ar-LB" sz="1200" dirty="0">
                  <a:ln w="0"/>
                  <a:solidFill>
                    <a:srgbClr val="254776"/>
                  </a:solidFill>
                </a:rPr>
                <a:t>الإنتاج</a:t>
              </a:r>
            </a:p>
          </p:txBody>
        </p:sp>
        <p:sp>
          <p:nvSpPr>
            <p:cNvPr id="38" name="Rectangle 37">
              <a:extLst>
                <a:ext uri="{FF2B5EF4-FFF2-40B4-BE49-F238E27FC236}">
                  <a16:creationId xmlns:a16="http://schemas.microsoft.com/office/drawing/2014/main" id="{8A9D3C3D-B75A-1045-23DB-48C3C1F9CFC7}"/>
                </a:ext>
              </a:extLst>
            </p:cNvPr>
            <p:cNvSpPr/>
            <p:nvPr/>
          </p:nvSpPr>
          <p:spPr>
            <a:xfrm rot="20023529">
              <a:off x="654320" y="1911554"/>
              <a:ext cx="2663343" cy="2663343"/>
            </a:xfrm>
            <a:prstGeom prst="rect">
              <a:avLst/>
            </a:prstGeom>
            <a:noFill/>
          </p:spPr>
          <p:txBody>
            <a:bodyPr wrap="none" lIns="91440" tIns="45720" rIns="91440" bIns="45720">
              <a:prstTxWarp prst="textArchDown">
                <a:avLst/>
              </a:prstTxWarp>
              <a:spAutoFit/>
            </a:bodyPr>
            <a:lstStyle/>
            <a:p>
              <a:pPr algn="ctr"/>
              <a:r>
                <a:rPr lang="ar-LB" sz="1200" b="1" cap="none" spc="0" dirty="0">
                  <a:ln w="0"/>
                  <a:solidFill>
                    <a:srgbClr val="254776"/>
                  </a:solidFill>
                  <a:effectLst/>
                </a:rPr>
                <a:t>شبكات دعم</a:t>
              </a:r>
              <a:endParaRPr lang="en-US" sz="1200" b="1" cap="none" spc="0" dirty="0">
                <a:ln w="0"/>
                <a:solidFill>
                  <a:srgbClr val="254776"/>
                </a:solidFill>
                <a:effectLst/>
              </a:endParaRPr>
            </a:p>
          </p:txBody>
        </p:sp>
        <p:sp>
          <p:nvSpPr>
            <p:cNvPr id="39" name="Rectangle 38">
              <a:extLst>
                <a:ext uri="{FF2B5EF4-FFF2-40B4-BE49-F238E27FC236}">
                  <a16:creationId xmlns:a16="http://schemas.microsoft.com/office/drawing/2014/main" id="{82197E60-6327-5C12-D3AC-862615EC7FEF}"/>
                </a:ext>
              </a:extLst>
            </p:cNvPr>
            <p:cNvSpPr/>
            <p:nvPr/>
          </p:nvSpPr>
          <p:spPr>
            <a:xfrm rot="20055027">
              <a:off x="738879" y="2065798"/>
              <a:ext cx="2663343" cy="2663343"/>
            </a:xfrm>
            <a:prstGeom prst="rect">
              <a:avLst/>
            </a:prstGeom>
            <a:noFill/>
          </p:spPr>
          <p:txBody>
            <a:bodyPr wrap="none" lIns="91440" tIns="45720" rIns="91440" bIns="45720">
              <a:prstTxWarp prst="textArchDown">
                <a:avLst/>
              </a:prstTxWarp>
              <a:spAutoFit/>
            </a:bodyPr>
            <a:lstStyle/>
            <a:p>
              <a:pPr algn="ctr"/>
              <a:r>
                <a:rPr lang="ar-LB" sz="1200" b="1" cap="none" spc="0" dirty="0">
                  <a:ln w="0"/>
                  <a:solidFill>
                    <a:srgbClr val="254776"/>
                  </a:solidFill>
                  <a:effectLst/>
                </a:rPr>
                <a:t>الأدلة العلمية</a:t>
              </a:r>
              <a:endParaRPr lang="en-US" sz="1200" b="1" cap="none" spc="0" dirty="0">
                <a:ln w="0"/>
                <a:solidFill>
                  <a:srgbClr val="254776"/>
                </a:solidFill>
                <a:effectLst/>
              </a:endParaRPr>
            </a:p>
          </p:txBody>
        </p:sp>
      </p:grpSp>
      <p:sp>
        <p:nvSpPr>
          <p:cNvPr id="44" name="TextBox 43">
            <a:extLst>
              <a:ext uri="{FF2B5EF4-FFF2-40B4-BE49-F238E27FC236}">
                <a16:creationId xmlns:a16="http://schemas.microsoft.com/office/drawing/2014/main" id="{B49EAD07-49D9-5108-7C91-158A73749CF1}"/>
              </a:ext>
            </a:extLst>
          </p:cNvPr>
          <p:cNvSpPr txBox="1"/>
          <p:nvPr/>
        </p:nvSpPr>
        <p:spPr>
          <a:xfrm>
            <a:off x="3989753" y="1415674"/>
            <a:ext cx="8231912" cy="1846659"/>
          </a:xfrm>
          <a:prstGeom prst="rect">
            <a:avLst/>
          </a:prstGeom>
          <a:noFill/>
        </p:spPr>
        <p:txBody>
          <a:bodyPr wrap="square">
            <a:spAutoFit/>
          </a:bodyPr>
          <a:lstStyle/>
          <a:p>
            <a:pPr lvl="0" algn="r" rtl="1">
              <a:defRPr/>
            </a:pPr>
            <a:r>
              <a:rPr lang="ar-LB" sz="1800" b="1" dirty="0">
                <a:solidFill>
                  <a:srgbClr val="CC76A6"/>
                </a:solidFill>
                <a:latin typeface="Arial" panose="020B0604020202020204" pitchFamily="34" charset="0"/>
                <a:ea typeface="Calibri" panose="020F0502020204030204" pitchFamily="34" charset="0"/>
              </a:rPr>
              <a:t>فرق إنتاج المنافع العامة العالمية</a:t>
            </a:r>
          </a:p>
          <a:p>
            <a:pPr marL="179388" indent="-179388" algn="r" rtl="1">
              <a:buFont typeface="Arial" panose="020B0604020202020204" pitchFamily="34" charset="0"/>
              <a:buChar char="•"/>
              <a:defRPr/>
            </a:pPr>
            <a:r>
              <a:rPr lang="ar-LB" sz="1200" dirty="0">
                <a:solidFill>
                  <a:srgbClr val="254776"/>
                </a:solidFill>
                <a:latin typeface="Arial" panose="020B0604020202020204" pitchFamily="34" charset="0"/>
                <a:ea typeface="Calibri" panose="020F0502020204030204" pitchFamily="34" charset="0"/>
              </a:rPr>
              <a:t>يلتزم كل طرف بالاستجابة للأولويات العالمية المستجدة بطرق تزيد من التنسيق وتقلل من الازدواجية في إنتاج </a:t>
            </a:r>
            <a:r>
              <a:rPr lang="ar-LB" sz="1200" b="1" dirty="0">
                <a:solidFill>
                  <a:srgbClr val="254776"/>
                </a:solidFill>
                <a:latin typeface="Arial" panose="020B0604020202020204" pitchFamily="34" charset="0"/>
                <a:ea typeface="Calibri" panose="020F0502020204030204" pitchFamily="34" charset="0"/>
              </a:rPr>
              <a:t>توليفات الأدلة الحية</a:t>
            </a:r>
          </a:p>
          <a:p>
            <a:pPr marL="179388" lvl="0" indent="-179388" algn="r" rtl="1">
              <a:buFont typeface="Arial" panose="020B0604020202020204" pitchFamily="34" charset="0"/>
              <a:buChar char="•"/>
              <a:defRPr/>
            </a:pPr>
            <a:r>
              <a:rPr lang="ar-LB" sz="1200" dirty="0">
                <a:solidFill>
                  <a:srgbClr val="254776"/>
                </a:solidFill>
                <a:latin typeface="Arial" panose="020B0604020202020204" pitchFamily="34" charset="0"/>
                <a:ea typeface="Calibri" panose="020F0502020204030204" pitchFamily="34" charset="0"/>
              </a:rPr>
              <a:t>يلتزمون بشكل جماعي بالعمل مع الشبكات والأنظمة الأساسية الحالية لتحقيق أقصى قدر من الكفاءة والتآزر ولتعزيز وتنفيذ المعايير(للحصول على قائمة كاملة، اطلع على الحاشية في الصفحة السابقة)</a:t>
            </a:r>
          </a:p>
          <a:p>
            <a:pPr marL="358775" lvl="1" indent="-179388" algn="r" rtl="1">
              <a:buFont typeface="Courier New" panose="02070309020205020404" pitchFamily="49" charset="0"/>
              <a:buChar char="o"/>
              <a:defRPr/>
            </a:pPr>
            <a:r>
              <a:rPr lang="ar-LB" sz="1200" dirty="0">
                <a:solidFill>
                  <a:srgbClr val="254776"/>
                </a:solidFill>
                <a:latin typeface="Arial" panose="020B0604020202020204" pitchFamily="34" charset="0"/>
                <a:ea typeface="Calibri" panose="020F0502020204030204" pitchFamily="34" charset="0"/>
              </a:rPr>
              <a:t>شبكات منتجي المنافع العامة العالمية (على سبيل المثال، كامبل، كوكرين، الهيئة الحكومية الدولية المعنية بتغيرالمناخ)</a:t>
            </a:r>
          </a:p>
          <a:p>
            <a:pPr marL="358775" lvl="1" indent="-179388" algn="r" rtl="1">
              <a:buFont typeface="Courier New" panose="02070309020205020404" pitchFamily="49" charset="0"/>
              <a:buChar char="o"/>
              <a:defRPr/>
            </a:pPr>
            <a:r>
              <a:rPr lang="ar-LB" sz="1200" dirty="0">
                <a:solidFill>
                  <a:srgbClr val="254776"/>
                </a:solidFill>
                <a:latin typeface="Arial" panose="020B0604020202020204" pitchFamily="34" charset="0"/>
                <a:ea typeface="Calibri" panose="020F0502020204030204" pitchFamily="34" charset="0"/>
              </a:rPr>
              <a:t>المنصات التي تدعم إنتاج السلع العامة العالمية (على سبيل المثال، </a:t>
            </a:r>
            <a:r>
              <a:rPr lang="en-US" sz="1200" dirty="0">
                <a:solidFill>
                  <a:srgbClr val="254776"/>
                </a:solidFill>
                <a:latin typeface="Arial" panose="020B0604020202020204" pitchFamily="34" charset="0"/>
                <a:ea typeface="Calibri" panose="020F0502020204030204" pitchFamily="34" charset="0"/>
                <a:cs typeface="Arial" panose="020B0604020202020204" pitchFamily="34" charset="0"/>
              </a:rPr>
              <a:t>PROSPERO</a:t>
            </a:r>
            <a:r>
              <a:rPr lang="ar-LB" sz="1200" dirty="0">
                <a:solidFill>
                  <a:srgbClr val="254776"/>
                </a:solidFill>
                <a:latin typeface="Arial" panose="020B0604020202020204" pitchFamily="34" charset="0"/>
                <a:ea typeface="Calibri" panose="020F0502020204030204" pitchFamily="34" charset="0"/>
              </a:rPr>
              <a:t>)</a:t>
            </a:r>
          </a:p>
          <a:p>
            <a:pPr marL="358775" lvl="1" indent="-179388" algn="r" rtl="1">
              <a:buFont typeface="Courier New" panose="02070309020205020404" pitchFamily="49" charset="0"/>
              <a:buChar char="o"/>
              <a:defRPr/>
            </a:pPr>
            <a:r>
              <a:rPr lang="ar-LB" sz="1200" dirty="0">
                <a:solidFill>
                  <a:srgbClr val="254776"/>
                </a:solidFill>
                <a:latin typeface="Arial" panose="020B0604020202020204" pitchFamily="34" charset="0"/>
                <a:ea typeface="Calibri" panose="020F0502020204030204" pitchFamily="34" charset="0"/>
              </a:rPr>
              <a:t>شبكات من مجموعات المبادئ التوجيهية وتقييم التكنولوجيا التي تستخدم هذه المنافع العامة العالمية</a:t>
            </a:r>
          </a:p>
          <a:p>
            <a:pPr marL="358775" lvl="1" indent="-179388" algn="r" rtl="1">
              <a:buFont typeface="Courier New" panose="02070309020205020404" pitchFamily="49" charset="0"/>
              <a:buChar char="o"/>
              <a:defRPr/>
            </a:pPr>
            <a:r>
              <a:rPr lang="ar-LB" sz="1200" b="1" dirty="0">
                <a:solidFill>
                  <a:srgbClr val="254776"/>
                </a:solidFill>
                <a:latin typeface="Arial" panose="020B0604020202020204" pitchFamily="34" charset="0"/>
                <a:ea typeface="Calibri" panose="020F0502020204030204" pitchFamily="34" charset="0"/>
              </a:rPr>
              <a:t>شبكات دعم الأدلة المحلية</a:t>
            </a:r>
            <a:r>
              <a:rPr lang="ar-LB" sz="1200" dirty="0">
                <a:solidFill>
                  <a:srgbClr val="254776"/>
                </a:solidFill>
                <a:latin typeface="Arial" panose="020B0604020202020204" pitchFamily="34" charset="0"/>
                <a:ea typeface="Calibri" panose="020F0502020204030204" pitchFamily="34" charset="0"/>
              </a:rPr>
              <a:t> التي تستخدم هذه المنافع العامة العالمية والتي يمكن أن تقدم وجهات نظر للعديد من صناع القرار الذين يستخدمون هذه المنافع العامة العالمية (صناع السياسات الحكومية والقادة التنظيميون والمهنيون والمواطنون)</a:t>
            </a:r>
          </a:p>
        </p:txBody>
      </p:sp>
      <p:sp>
        <p:nvSpPr>
          <p:cNvPr id="45" name="TextBox 44">
            <a:extLst>
              <a:ext uri="{FF2B5EF4-FFF2-40B4-BE49-F238E27FC236}">
                <a16:creationId xmlns:a16="http://schemas.microsoft.com/office/drawing/2014/main" id="{4C2C3246-C046-D7B6-AF29-A515FDDD9F27}"/>
              </a:ext>
            </a:extLst>
          </p:cNvPr>
          <p:cNvSpPr txBox="1"/>
          <p:nvPr/>
        </p:nvSpPr>
        <p:spPr>
          <a:xfrm>
            <a:off x="3989753" y="3677670"/>
            <a:ext cx="4466104" cy="2031325"/>
          </a:xfrm>
          <a:prstGeom prst="rect">
            <a:avLst/>
          </a:prstGeom>
          <a:noFill/>
        </p:spPr>
        <p:txBody>
          <a:bodyPr wrap="square">
            <a:spAutoFit/>
          </a:bodyPr>
          <a:lstStyle/>
          <a:p>
            <a:pPr lvl="0" algn="r" rtl="1">
              <a:defRPr/>
            </a:pPr>
            <a:r>
              <a:rPr lang="ar-LB" sz="1800" b="1" dirty="0">
                <a:solidFill>
                  <a:srgbClr val="6AA855"/>
                </a:solidFill>
                <a:latin typeface="Arial" panose="020B0604020202020204" pitchFamily="34" charset="0"/>
                <a:ea typeface="Calibri" panose="020F0502020204030204" pitchFamily="34" charset="0"/>
              </a:rPr>
              <a:t>شبكات دعم الأدلة المحلية</a:t>
            </a:r>
            <a:r>
              <a:rPr lang="en-US" sz="1800" b="1" dirty="0">
                <a:solidFill>
                  <a:srgbClr val="6AA855"/>
                </a:solidFill>
                <a:latin typeface="Arial" panose="020B0604020202020204" pitchFamily="34" charset="0"/>
                <a:ea typeface="Calibri" panose="020F0502020204030204" pitchFamily="34" charset="0"/>
                <a:cs typeface="Arial" panose="020B0604020202020204" pitchFamily="34" charset="0"/>
              </a:rPr>
              <a:t> </a:t>
            </a:r>
          </a:p>
          <a:p>
            <a:pPr marL="179388" lvl="0" indent="-179388" algn="r" rtl="1">
              <a:buFont typeface="Arial" panose="020B0604020202020204" pitchFamily="34" charset="0"/>
              <a:buChar char="•"/>
              <a:defRPr/>
            </a:pPr>
            <a:r>
              <a:rPr lang="ar-LB" sz="1200" dirty="0">
                <a:solidFill>
                  <a:srgbClr val="254776"/>
                </a:solidFill>
                <a:latin typeface="Arial" panose="020B0604020202020204" pitchFamily="34" charset="0"/>
                <a:ea typeface="Calibri" panose="020F0502020204030204" pitchFamily="34" charset="0"/>
              </a:rPr>
              <a:t>يلتزم كل طرف بالاستجابة للأولويات المحلية المستجدة  بطرق تعزز وتمكّن من تنفيذ المنافع العامة العالمية (على سبيل المثال، من خلال </a:t>
            </a:r>
            <a:r>
              <a:rPr lang="ar-LB" sz="1200" b="1" dirty="0">
                <a:solidFill>
                  <a:srgbClr val="254776"/>
                </a:solidFill>
                <a:latin typeface="Arial" panose="020B0604020202020204" pitchFamily="34" charset="0"/>
                <a:ea typeface="Calibri" panose="020F0502020204030204" pitchFamily="34" charset="0"/>
              </a:rPr>
              <a:t>تجميع الأدلة حسب السياق والدعم</a:t>
            </a:r>
            <a:r>
              <a:rPr lang="ar-LB" sz="1200" dirty="0">
                <a:solidFill>
                  <a:srgbClr val="254776"/>
                </a:solidFill>
                <a:latin typeface="Arial" panose="020B0604020202020204" pitchFamily="34" charset="0"/>
                <a:ea typeface="Calibri" panose="020F0502020204030204" pitchFamily="34" charset="0"/>
              </a:rPr>
              <a:t>) ودعم التحسين المستمر للمنافع العامة العالمية (من خلال الشراكات مع الفرق في مناطقهم أو مع من يغطي موضوعاً مشابهاً)</a:t>
            </a:r>
          </a:p>
          <a:p>
            <a:pPr marL="179388" lvl="0" indent="-179388" algn="r" rtl="1">
              <a:buFont typeface="Arial" panose="020B0604020202020204" pitchFamily="34" charset="0"/>
              <a:buChar char="•"/>
              <a:defRPr/>
            </a:pPr>
            <a:r>
              <a:rPr lang="ar-LB" sz="1200" dirty="0">
                <a:solidFill>
                  <a:srgbClr val="254776"/>
                </a:solidFill>
                <a:latin typeface="Arial" panose="020B0604020202020204" pitchFamily="34" charset="0"/>
                <a:ea typeface="Calibri" panose="020F0502020204030204" pitchFamily="34" charset="0"/>
              </a:rPr>
              <a:t>يلتزمون بشكل جماعي بالعمل مع الشبكات والأنظمة الأساسية الحالية لتحقيق أقصى قدر من الكفاءة والتآزر ولتعزيز وتنفيذ المعايير</a:t>
            </a:r>
          </a:p>
          <a:p>
            <a:pPr marL="358775" lvl="1" indent="-179388" algn="r" rtl="1">
              <a:buFont typeface="Courier New" panose="02070309020205020404" pitchFamily="49" charset="0"/>
              <a:buChar char="o"/>
              <a:defRPr/>
            </a:pPr>
            <a:r>
              <a:rPr lang="ar-LB" sz="1200" dirty="0">
                <a:solidFill>
                  <a:srgbClr val="254776"/>
                </a:solidFill>
                <a:latin typeface="Arial" panose="020B0604020202020204" pitchFamily="34" charset="0"/>
                <a:ea typeface="Calibri" panose="020F0502020204030204" pitchFamily="34" charset="0"/>
              </a:rPr>
              <a:t>شبكات وحدات دعم الأدلة (على سبيل المثال، التحالف البرازيلي للإثبات،</a:t>
            </a:r>
            <a:br>
              <a:rPr lang="ar-LB" sz="1200" dirty="0">
                <a:solidFill>
                  <a:srgbClr val="254776"/>
                </a:solidFill>
                <a:latin typeface="Arial" panose="020B0604020202020204" pitchFamily="34" charset="0"/>
                <a:ea typeface="Calibri" panose="020F0502020204030204" pitchFamily="34" charset="0"/>
              </a:rPr>
            </a:br>
            <a:r>
              <a:rPr lang="ar-LB" sz="1200" dirty="0">
                <a:solidFill>
                  <a:srgbClr val="254776"/>
                </a:solidFill>
                <a:latin typeface="Arial" panose="020B0604020202020204" pitchFamily="34" charset="0"/>
                <a:ea typeface="Calibri" panose="020F0502020204030204" pitchFamily="34" charset="0"/>
              </a:rPr>
              <a:t>شبكة </a:t>
            </a:r>
            <a:r>
              <a:rPr lang="en-US" sz="1200" dirty="0">
                <a:solidFill>
                  <a:srgbClr val="254776"/>
                </a:solidFill>
                <a:latin typeface="Arial" panose="020B0604020202020204" pitchFamily="34" charset="0"/>
                <a:ea typeface="Calibri" panose="020F0502020204030204" pitchFamily="34" charset="0"/>
                <a:cs typeface="Arial" panose="020B0604020202020204" pitchFamily="34" charset="0"/>
              </a:rPr>
              <a:t>What Works</a:t>
            </a:r>
            <a:r>
              <a:rPr lang="ar-LB" sz="1200" dirty="0">
                <a:solidFill>
                  <a:srgbClr val="254776"/>
                </a:solidFill>
                <a:latin typeface="Arial" panose="020B0604020202020204" pitchFamily="34" charset="0"/>
                <a:ea typeface="Calibri" panose="020F0502020204030204" pitchFamily="34" charset="0"/>
              </a:rPr>
              <a:t> في المملكة المتحدة، </a:t>
            </a:r>
            <a:r>
              <a:rPr lang="en-US" sz="1200" dirty="0" err="1">
                <a:solidFill>
                  <a:srgbClr val="254776"/>
                </a:solidFill>
                <a:latin typeface="Arial" panose="020B0604020202020204" pitchFamily="34" charset="0"/>
                <a:ea typeface="Calibri" panose="020F0502020204030204" pitchFamily="34" charset="0"/>
                <a:cs typeface="Arial" panose="020B0604020202020204" pitchFamily="34" charset="0"/>
              </a:rPr>
              <a:t>EVIPNet</a:t>
            </a:r>
            <a:r>
              <a:rPr lang="ar-LB" sz="1200" dirty="0">
                <a:solidFill>
                  <a:srgbClr val="254776"/>
                </a:solidFill>
                <a:latin typeface="Arial" panose="020B0604020202020204" pitchFamily="34" charset="0"/>
                <a:ea typeface="Calibri" panose="020F0502020204030204" pitchFamily="34" charset="0"/>
              </a:rPr>
              <a:t> في البلدان منخفضة ومتوسطة الدخل)</a:t>
            </a:r>
          </a:p>
        </p:txBody>
      </p:sp>
      <p:sp>
        <p:nvSpPr>
          <p:cNvPr id="46" name="Rounded Rectangular Callout 45">
            <a:extLst>
              <a:ext uri="{FF2B5EF4-FFF2-40B4-BE49-F238E27FC236}">
                <a16:creationId xmlns:a16="http://schemas.microsoft.com/office/drawing/2014/main" id="{013C1AE3-E748-5375-6F07-8FA1AF736108}"/>
              </a:ext>
            </a:extLst>
          </p:cNvPr>
          <p:cNvSpPr/>
          <p:nvPr/>
        </p:nvSpPr>
        <p:spPr>
          <a:xfrm>
            <a:off x="8756587" y="3587921"/>
            <a:ext cx="3134683" cy="1230656"/>
          </a:xfrm>
          <a:prstGeom prst="wedgeRoundRectCallout">
            <a:avLst>
              <a:gd name="adj1" fmla="val -67419"/>
              <a:gd name="adj2" fmla="val -49166"/>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rtl="1"/>
            <a:r>
              <a:rPr lang="ar-LB" sz="1100" dirty="0">
                <a:solidFill>
                  <a:srgbClr val="254776"/>
                </a:solidFill>
              </a:rPr>
              <a:t>يُعد تحالف </a:t>
            </a:r>
            <a:r>
              <a:rPr lang="en-US" sz="1100" dirty="0">
                <a:solidFill>
                  <a:srgbClr val="254776"/>
                </a:solidFill>
              </a:rPr>
              <a:t>Living Evidence Alliance</a:t>
            </a:r>
            <a:r>
              <a:rPr lang="ar-LB" sz="1100" dirty="0">
                <a:solidFill>
                  <a:srgbClr val="254776"/>
                </a:solidFill>
              </a:rPr>
              <a:t> نموذجًا أوليًا واعدًا، ولكن ما زال أمامنا طريق طويل لنقطعه بمئات من توليفات الأدلة منخفضة الجودة للأسئلة غير المهمة، وفي الوقت عينه، لا يوجد أي توليفات للعديد من الأسئلة الأكثر أهمية في المجتمع</a:t>
            </a:r>
          </a:p>
        </p:txBody>
      </p:sp>
      <p:sp>
        <p:nvSpPr>
          <p:cNvPr id="47" name="Rounded Rectangular Callout 46">
            <a:extLst>
              <a:ext uri="{FF2B5EF4-FFF2-40B4-BE49-F238E27FC236}">
                <a16:creationId xmlns:a16="http://schemas.microsoft.com/office/drawing/2014/main" id="{CBA09A20-B62E-6CB5-C3EB-50F8099D1F3A}"/>
              </a:ext>
            </a:extLst>
          </p:cNvPr>
          <p:cNvSpPr/>
          <p:nvPr/>
        </p:nvSpPr>
        <p:spPr>
          <a:xfrm>
            <a:off x="8756587" y="5001766"/>
            <a:ext cx="3134683" cy="1230656"/>
          </a:xfrm>
          <a:prstGeom prst="wedgeRoundRectCallout">
            <a:avLst>
              <a:gd name="adj1" fmla="val -66917"/>
              <a:gd name="adj2" fmla="val -47885"/>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rtl="1"/>
            <a:r>
              <a:rPr lang="ar-LB" sz="1100" dirty="0">
                <a:solidFill>
                  <a:srgbClr val="254776"/>
                </a:solidFill>
              </a:rPr>
              <a:t>من المفارقات أن بعض منتجي المنافع العامة العالميين مثل كوكرين تمويلهم هو الأكثر هشاشة على الإطلاق، وآخرون مثل كامبل لم يتم تمويلهم بشكل مستدام.</a:t>
            </a:r>
          </a:p>
        </p:txBody>
      </p:sp>
      <p:sp>
        <p:nvSpPr>
          <p:cNvPr id="48" name="Rounded Rectangular Callout 47">
            <a:extLst>
              <a:ext uri="{FF2B5EF4-FFF2-40B4-BE49-F238E27FC236}">
                <a16:creationId xmlns:a16="http://schemas.microsoft.com/office/drawing/2014/main" id="{911F2BB1-DF14-72AD-8175-DF43C82968C2}"/>
              </a:ext>
            </a:extLst>
          </p:cNvPr>
          <p:cNvSpPr/>
          <p:nvPr/>
        </p:nvSpPr>
        <p:spPr>
          <a:xfrm flipH="1">
            <a:off x="403689" y="5095437"/>
            <a:ext cx="3134683" cy="1230657"/>
          </a:xfrm>
          <a:prstGeom prst="wedgeRoundRectCallout">
            <a:avLst>
              <a:gd name="adj1" fmla="val -63899"/>
              <a:gd name="adj2" fmla="val -44426"/>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ar-LB" sz="1100" dirty="0">
                <a:solidFill>
                  <a:srgbClr val="254776"/>
                </a:solidFill>
              </a:rPr>
              <a:t>تمكنا من الرد على سؤال من صناع السياسات الوطنيين بتوليف أدلة سياقية حول استراتيجيات التكيف مع المناخ في ثلاثة أيام لأن تجميع الأدلة الحية كان "موجودًا" مع أكثر من 17000 دراسة تم تحديدها وتقييمها بالفعل</a:t>
            </a:r>
          </a:p>
        </p:txBody>
      </p:sp>
      <p:sp>
        <p:nvSpPr>
          <p:cNvPr id="49" name="TextBox 48">
            <a:extLst>
              <a:ext uri="{FF2B5EF4-FFF2-40B4-BE49-F238E27FC236}">
                <a16:creationId xmlns:a16="http://schemas.microsoft.com/office/drawing/2014/main" id="{AAF8FDC8-25B2-3BBC-3E8B-2BDC17B894C8}"/>
              </a:ext>
            </a:extLst>
          </p:cNvPr>
          <p:cNvSpPr txBox="1"/>
          <p:nvPr/>
        </p:nvSpPr>
        <p:spPr>
          <a:xfrm>
            <a:off x="917901" y="2950787"/>
            <a:ext cx="2124373" cy="1092607"/>
          </a:xfrm>
          <a:prstGeom prst="rect">
            <a:avLst/>
          </a:prstGeom>
          <a:noFill/>
        </p:spPr>
        <p:txBody>
          <a:bodyPr wrap="square">
            <a:spAutoFit/>
          </a:bodyPr>
          <a:lstStyle/>
          <a:p>
            <a:pPr algn="ctr"/>
            <a:r>
              <a:rPr lang="ar-LB" sz="1600" dirty="0">
                <a:solidFill>
                  <a:srgbClr val="234776"/>
                </a:solidFill>
                <a:sym typeface="Arial"/>
              </a:rPr>
              <a:t>اتصال أفضل
</a:t>
            </a:r>
            <a:br>
              <a:rPr lang="ar-LB" sz="1600" dirty="0">
                <a:solidFill>
                  <a:srgbClr val="234776"/>
                </a:solidFill>
                <a:sym typeface="Arial"/>
              </a:rPr>
            </a:br>
            <a:r>
              <a:rPr lang="ar-LB" sz="1600" dirty="0">
                <a:solidFill>
                  <a:srgbClr val="234776"/>
                </a:solidFill>
                <a:sym typeface="Arial"/>
              </a:rPr>
              <a:t>محليًّا وعالميًّا</a:t>
            </a:r>
            <a:br>
              <a:rPr lang="ar-LB" sz="1700" b="1" dirty="0">
                <a:solidFill>
                  <a:srgbClr val="234776"/>
                </a:solidFill>
                <a:sym typeface="Arial"/>
              </a:rPr>
            </a:br>
            <a:endParaRPr lang="ar-LB" sz="1700" b="1" dirty="0">
              <a:solidFill>
                <a:srgbClr val="234776"/>
              </a:solidFill>
              <a:sym typeface="Arial"/>
            </a:endParaRPr>
          </a:p>
        </p:txBody>
      </p:sp>
      <p:sp>
        <p:nvSpPr>
          <p:cNvPr id="4" name="TextBox 3">
            <a:extLst>
              <a:ext uri="{FF2B5EF4-FFF2-40B4-BE49-F238E27FC236}">
                <a16:creationId xmlns:a16="http://schemas.microsoft.com/office/drawing/2014/main" id="{4068F6B2-C680-44AA-8CB8-78EF9033AACE}"/>
              </a:ext>
            </a:extLst>
          </p:cNvPr>
          <p:cNvSpPr txBox="1"/>
          <p:nvPr/>
        </p:nvSpPr>
        <p:spPr>
          <a:xfrm rot="18026455">
            <a:off x="169018" y="2519705"/>
            <a:ext cx="1282194" cy="307777"/>
          </a:xfrm>
          <a:prstGeom prst="rect">
            <a:avLst/>
          </a:prstGeom>
          <a:noFill/>
        </p:spPr>
        <p:txBody>
          <a:bodyPr wrap="square" rtlCol="0">
            <a:spAutoFit/>
          </a:bodyPr>
          <a:lstStyle/>
          <a:p>
            <a:r>
              <a:rPr lang="ar-LB" sz="1400" dirty="0">
                <a:highlight>
                  <a:srgbClr val="FFFF00"/>
                </a:highlight>
              </a:rPr>
              <a:t>الممولين والمانحين</a:t>
            </a:r>
            <a:endParaRPr lang="en-US" sz="1400" dirty="0">
              <a:highlight>
                <a:srgbClr val="FFFF00"/>
              </a:highlight>
            </a:endParaRPr>
          </a:p>
        </p:txBody>
      </p:sp>
      <p:sp>
        <p:nvSpPr>
          <p:cNvPr id="6" name="Title 14">
            <a:extLst>
              <a:ext uri="{FF2B5EF4-FFF2-40B4-BE49-F238E27FC236}">
                <a16:creationId xmlns:a16="http://schemas.microsoft.com/office/drawing/2014/main" id="{4B9202D2-E69F-FF0E-C864-69A05EC12EDF}"/>
              </a:ext>
            </a:extLst>
          </p:cNvPr>
          <p:cNvSpPr txBox="1">
            <a:spLocks/>
          </p:cNvSpPr>
          <p:nvPr/>
        </p:nvSpPr>
        <p:spPr>
          <a:xfrm>
            <a:off x="137433" y="23867"/>
            <a:ext cx="8619154" cy="1006368"/>
          </a:xfrm>
          <a:prstGeom prst="rect">
            <a:avLst/>
          </a:prstGeom>
        </p:spPr>
        <p:txBody>
          <a:bodyPr vert="horz" lIns="91440" tIns="45720" rIns="91440" bIns="45720" rtlCol="0" anchor="ctr">
            <a:normAutofit/>
          </a:bodyPr>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pPr algn="r" defTabSz="914400" rtl="1" hangingPunct="0">
              <a:spcBef>
                <a:spcPts val="0"/>
              </a:spcBef>
              <a:defRPr/>
            </a:pPr>
            <a:r>
              <a:rPr lang="en-CA" b="1" kern="0" dirty="0">
                <a:solidFill>
                  <a:srgbClr val="234776"/>
                </a:solidFill>
                <a:latin typeface="Arial"/>
                <a:cs typeface="Arial" panose="020B0604020202020204" pitchFamily="34" charset="0"/>
                <a:sym typeface="Arial"/>
              </a:rPr>
              <a:t>2</a:t>
            </a:r>
            <a:r>
              <a:rPr kumimoji="0" lang="en-CA" b="1" i="0" strike="noStrike" kern="0" cap="none" spc="0" normalizeH="0" baseline="0" noProof="0" dirty="0">
                <a:ln>
                  <a:noFill/>
                </a:ln>
                <a:solidFill>
                  <a:srgbClr val="234776"/>
                </a:solidFill>
                <a:effectLst/>
                <a:uLnTx/>
                <a:uFillTx/>
                <a:latin typeface="Arial"/>
                <a:cs typeface="Arial" panose="020B0604020202020204" pitchFamily="34" charset="0"/>
                <a:sym typeface="Arial"/>
              </a:rPr>
              <a:t>.1</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ar-SA" i="0" strike="noStrike" kern="0" cap="none" spc="0" normalizeH="0" baseline="0" noProof="0" dirty="0">
                <a:ln>
                  <a:noFill/>
                </a:ln>
                <a:solidFill>
                  <a:srgbClr val="234776"/>
                </a:solidFill>
                <a:effectLst/>
                <a:uLnTx/>
                <a:uFillTx/>
                <a:latin typeface="Arial"/>
                <a:cs typeface="Arial" panose="020B0604020202020204" pitchFamily="34" charset="0"/>
                <a:sym typeface="Arial"/>
              </a:rPr>
              <a:t> أحد النماذج الممكنة لتحسين التناسق: </a:t>
            </a:r>
          </a:p>
          <a:p>
            <a:pPr algn="r" defTabSz="914400" rtl="1" hangingPunct="0">
              <a:spcBef>
                <a:spcPts val="0"/>
              </a:spcBef>
              <a:defRPr/>
            </a:pPr>
            <a:r>
              <a:rPr kumimoji="0" lang="ar-SA" i="0" strike="noStrike" kern="0" cap="none" spc="0" normalizeH="0" baseline="0" noProof="0" dirty="0">
                <a:ln>
                  <a:noFill/>
                </a:ln>
                <a:solidFill>
                  <a:srgbClr val="234776"/>
                </a:solidFill>
                <a:effectLst/>
                <a:uLnTx/>
                <a:uFillTx/>
                <a:latin typeface="Arial"/>
                <a:cs typeface="Arial" panose="020B0604020202020204" pitchFamily="34" charset="0"/>
                <a:sym typeface="Arial"/>
              </a:rPr>
              <a:t>بربط العالمي بالمحلي.</a:t>
            </a:r>
            <a:endParaRPr lang="en-CA" kern="0" dirty="0">
              <a:solidFill>
                <a:srgbClr val="FF0000"/>
              </a:solidFill>
              <a:latin typeface="Arial"/>
              <a:cs typeface="Arial" panose="020B0604020202020204" pitchFamily="34" charset="0"/>
              <a:sym typeface="Arial"/>
            </a:endParaRPr>
          </a:p>
        </p:txBody>
      </p:sp>
      <p:sp>
        <p:nvSpPr>
          <p:cNvPr id="7" name="TextBox 2">
            <a:extLst>
              <a:ext uri="{FF2B5EF4-FFF2-40B4-BE49-F238E27FC236}">
                <a16:creationId xmlns:a16="http://schemas.microsoft.com/office/drawing/2014/main" id="{9B186320-02D3-B85E-1343-750302DE3EE6}"/>
              </a:ext>
            </a:extLst>
          </p:cNvPr>
          <p:cNvSpPr txBox="1"/>
          <p:nvPr/>
        </p:nvSpPr>
        <p:spPr>
          <a:xfrm>
            <a:off x="9385072" y="1068159"/>
            <a:ext cx="2403222" cy="253916"/>
          </a:xfrm>
          <a:prstGeom prst="rect">
            <a:avLst/>
          </a:prstGeom>
          <a:noFill/>
        </p:spPr>
        <p:txBody>
          <a:bodyPr wrap="none" rtlCol="0">
            <a:spAutoFit/>
          </a:bodyPr>
          <a:lstStyle>
            <a:defPPr>
              <a:defRPr lang="en-US"/>
            </a:defPPr>
            <a:lvl1pPr marL="0" algn="l" defTabSz="609600" rtl="0" eaLnBrk="1" latinLnBrk="0" hangingPunct="1">
              <a:defRPr sz="2400" kern="1200">
                <a:solidFill>
                  <a:schemeClr val="tx1"/>
                </a:solidFill>
                <a:latin typeface="+mn-lt"/>
                <a:ea typeface="+mn-ea"/>
                <a:cs typeface="+mn-cs"/>
              </a:defRPr>
            </a:lvl1pPr>
            <a:lvl2pPr marL="609600" algn="l" defTabSz="609600" rtl="0" eaLnBrk="1" latinLnBrk="0" hangingPunct="1">
              <a:defRPr sz="2400" kern="1200">
                <a:solidFill>
                  <a:schemeClr val="tx1"/>
                </a:solidFill>
                <a:latin typeface="+mn-lt"/>
                <a:ea typeface="+mn-ea"/>
                <a:cs typeface="+mn-cs"/>
              </a:defRPr>
            </a:lvl2pPr>
            <a:lvl3pPr marL="1219200" algn="l" defTabSz="609600" rtl="0" eaLnBrk="1" latinLnBrk="0" hangingPunct="1">
              <a:defRPr sz="2400" kern="1200">
                <a:solidFill>
                  <a:schemeClr val="tx1"/>
                </a:solidFill>
                <a:latin typeface="+mn-lt"/>
                <a:ea typeface="+mn-ea"/>
                <a:cs typeface="+mn-cs"/>
              </a:defRPr>
            </a:lvl3pPr>
            <a:lvl4pPr marL="1828800" algn="l" defTabSz="609600" rtl="0" eaLnBrk="1" latinLnBrk="0" hangingPunct="1">
              <a:defRPr sz="2400" kern="1200">
                <a:solidFill>
                  <a:schemeClr val="tx1"/>
                </a:solidFill>
                <a:latin typeface="+mn-lt"/>
                <a:ea typeface="+mn-ea"/>
                <a:cs typeface="+mn-cs"/>
              </a:defRPr>
            </a:lvl4pPr>
            <a:lvl5pPr marL="2438400" algn="l" defTabSz="609600" rtl="0" eaLnBrk="1" latinLnBrk="0" hangingPunct="1">
              <a:defRPr sz="2400" kern="1200">
                <a:solidFill>
                  <a:schemeClr val="tx1"/>
                </a:solidFill>
                <a:latin typeface="+mn-lt"/>
                <a:ea typeface="+mn-ea"/>
                <a:cs typeface="+mn-cs"/>
              </a:defRPr>
            </a:lvl5pPr>
            <a:lvl6pPr marL="3048000" algn="l" defTabSz="609600" rtl="0" eaLnBrk="1" latinLnBrk="0" hangingPunct="1">
              <a:defRPr sz="2400" kern="1200">
                <a:solidFill>
                  <a:schemeClr val="tx1"/>
                </a:solidFill>
                <a:latin typeface="+mn-lt"/>
                <a:ea typeface="+mn-ea"/>
                <a:cs typeface="+mn-cs"/>
              </a:defRPr>
            </a:lvl6pPr>
            <a:lvl7pPr marL="3657600" algn="l" defTabSz="609600" rtl="0" eaLnBrk="1" latinLnBrk="0" hangingPunct="1">
              <a:defRPr sz="2400" kern="1200">
                <a:solidFill>
                  <a:schemeClr val="tx1"/>
                </a:solidFill>
                <a:latin typeface="+mn-lt"/>
                <a:ea typeface="+mn-ea"/>
                <a:cs typeface="+mn-cs"/>
              </a:defRPr>
            </a:lvl7pPr>
            <a:lvl8pPr marL="4267200" algn="l" defTabSz="609600" rtl="0" eaLnBrk="1" latinLnBrk="0" hangingPunct="1">
              <a:defRPr sz="2400" kern="1200">
                <a:solidFill>
                  <a:schemeClr val="tx1"/>
                </a:solidFill>
                <a:latin typeface="+mn-lt"/>
                <a:ea typeface="+mn-ea"/>
                <a:cs typeface="+mn-cs"/>
              </a:defRPr>
            </a:lvl8pPr>
            <a:lvl9pPr marL="4876800" algn="l" defTabSz="609600" rtl="0" eaLnBrk="1" latinLnBrk="0" hangingPunct="1">
              <a:defRPr sz="2400" kern="1200">
                <a:solidFill>
                  <a:schemeClr val="tx1"/>
                </a:solidFill>
                <a:latin typeface="+mn-lt"/>
                <a:ea typeface="+mn-ea"/>
                <a:cs typeface="+mn-cs"/>
              </a:defRPr>
            </a:lvl9pPr>
          </a:lstStyle>
          <a:p>
            <a:pPr algn="r" rtl="1"/>
            <a:r>
              <a:rPr lang="ar-SA" sz="1050" i="1" dirty="0">
                <a:solidFill>
                  <a:srgbClr val="254776"/>
                </a:solidFill>
              </a:rPr>
              <a:t>ملاحظة: النسخة الكاملة متوفرة في </a:t>
            </a:r>
            <a:r>
              <a:rPr lang="ar-SA" sz="1050" i="1" dirty="0">
                <a:solidFill>
                  <a:srgbClr val="254777"/>
                </a:solidFill>
                <a:effectLst/>
                <a:latin typeface="Helvetica" pitchFamily="2" charset="0"/>
              </a:rPr>
              <a:t>مستجدات ٢٠٢٣</a:t>
            </a:r>
          </a:p>
        </p:txBody>
      </p:sp>
    </p:spTree>
    <p:extLst>
      <p:ext uri="{BB962C8B-B14F-4D97-AF65-F5344CB8AC3E}">
        <p14:creationId xmlns:p14="http://schemas.microsoft.com/office/powerpoint/2010/main" val="3060784908"/>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EB10FA45183884EB94F15345AAEEF19" ma:contentTypeVersion="10" ma:contentTypeDescription="Create a new document." ma:contentTypeScope="" ma:versionID="8811d1ee1f955924d6efa7668c64d987">
  <xsd:schema xmlns:xsd="http://www.w3.org/2001/XMLSchema" xmlns:xs="http://www.w3.org/2001/XMLSchema" xmlns:p="http://schemas.microsoft.com/office/2006/metadata/properties" xmlns:ns2="599eec1d-e27c-4128-92a4-19001b8afe14" xmlns:ns3="0408fcbc-2e10-4461-bee0-724c01b46ae9" targetNamespace="http://schemas.microsoft.com/office/2006/metadata/properties" ma:root="true" ma:fieldsID="ed40de2e1756169e64ca3344cc1c16fd" ns2:_="" ns3:_="">
    <xsd:import namespace="599eec1d-e27c-4128-92a4-19001b8afe14"/>
    <xsd:import namespace="0408fcbc-2e10-4461-bee0-724c01b46ae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9eec1d-e27c-4128-92a4-19001b8afe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73764d-e844-48d8-8cbc-d63b9d95286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08fcbc-2e10-4461-bee0-724c01b46ae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81d858b-1feb-44a1-840f-9be35bf19069}" ma:internalName="TaxCatchAll" ma:showField="CatchAllData" ma:web="0408fcbc-2e10-4461-bee0-724c01b46a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99eec1d-e27c-4128-92a4-19001b8afe14">
      <Terms xmlns="http://schemas.microsoft.com/office/infopath/2007/PartnerControls"/>
    </lcf76f155ced4ddcb4097134ff3c332f>
    <TaxCatchAll xmlns="0408fcbc-2e10-4461-bee0-724c01b46ae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7498A6E-FC66-43CB-8B3F-54CD3073A0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9eec1d-e27c-4128-92a4-19001b8afe14"/>
    <ds:schemaRef ds:uri="0408fcbc-2e10-4461-bee0-724c01b46a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C610D51-59F7-4F26-ADC4-EEBC9DC165CF}">
  <ds:schemaRefs>
    <ds:schemaRef ds:uri="http://schemas.microsoft.com/office/2006/metadata/properties"/>
    <ds:schemaRef ds:uri="http://schemas.openxmlformats.org/package/2006/metadata/core-properties"/>
    <ds:schemaRef ds:uri="http://schemas.microsoft.com/office/2006/documentManagement/types"/>
    <ds:schemaRef ds:uri="http://purl.org/dc/terms/"/>
    <ds:schemaRef ds:uri="http://purl.org/dc/elements/1.1/"/>
    <ds:schemaRef ds:uri="599eec1d-e27c-4128-92a4-19001b8afe14"/>
    <ds:schemaRef ds:uri="http://www.w3.org/XML/1998/namespace"/>
    <ds:schemaRef ds:uri="http://schemas.microsoft.com/office/infopath/2007/PartnerControls"/>
    <ds:schemaRef ds:uri="0408fcbc-2e10-4461-bee0-724c01b46ae9"/>
    <ds:schemaRef ds:uri="http://purl.org/dc/dcmitype/"/>
  </ds:schemaRefs>
</ds:datastoreItem>
</file>

<file path=customXml/itemProps3.xml><?xml version="1.0" encoding="utf-8"?>
<ds:datastoreItem xmlns:ds="http://schemas.openxmlformats.org/officeDocument/2006/customXml" ds:itemID="{76B9ED40-81AA-4A33-A5F3-A8B1FC8808E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39169</TotalTime>
  <Words>381</Words>
  <Application>Microsoft Macintosh PowerPoint</Application>
  <PresentationFormat>Widescreen</PresentationFormat>
  <Paragraphs>26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Courier New</vt:lpstr>
      <vt:lpstr>Helvetica</vt:lpstr>
      <vt:lpstr>McMaster Brighter World Theme</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345</cp:revision>
  <cp:lastPrinted>2017-06-06T20:04:49Z</cp:lastPrinted>
  <dcterms:created xsi:type="dcterms:W3CDTF">2017-04-21T15:41:45Z</dcterms:created>
  <dcterms:modified xsi:type="dcterms:W3CDTF">2023-05-03T19:10:51Z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0x0101006EB10FA45183884EB94F15345AAEEF19</vt:lpwstr>
  </property>
  <property fmtid="{D5CDD505-2E9C-101B-9397-08002B2CF9AE}" pid="3" name="MediaServiceImageTags">
    <vt:lpwstr/>
  </property>
</Properties>
</file>