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8"/>
  </p:notesMasterIdLst>
  <p:sldIdLst>
    <p:sldId id="1099" r:id="rId5"/>
    <p:sldId id="1089" r:id="rId6"/>
    <p:sldId id="1091" r:id="rId7"/>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 id="{1B4538DD-8686-2F8E-4AF0-15C617F13196}" name="Ileana Ciurea" initials="IC" userId="S::ileana.ciurea@greycell.ca::8948fc58-0a30-4242-8d3b-9074f456e6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687" autoAdjust="0"/>
    <p:restoredTop sz="96327" autoAdjust="0"/>
  </p:normalViewPr>
  <p:slideViewPr>
    <p:cSldViewPr snapToGrid="0" snapToObjects="1">
      <p:cViewPr varScale="1">
        <p:scale>
          <a:sx n="112" d="100"/>
          <a:sy n="112" d="100"/>
        </p:scale>
        <p:origin x="216" y="536"/>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5/3/23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7630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82022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992966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8F98B2F-E535-DC79-3429-28FCB7F13EE3}"/>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6" name="Slide Number">
            <a:extLst>
              <a:ext uri="{FF2B5EF4-FFF2-40B4-BE49-F238E27FC236}">
                <a16:creationId xmlns:a16="http://schemas.microsoft.com/office/drawing/2014/main" id="{B53D3C50-DA45-5577-0AEB-73C498DA52DB}"/>
              </a:ext>
            </a:extLst>
          </p:cNvPr>
          <p:cNvSpPr txBox="1">
            <a:spLocks/>
          </p:cNvSpPr>
          <p:nvPr/>
        </p:nvSpPr>
        <p:spPr>
          <a:xfrm>
            <a:off x="11557828" y="6374995"/>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marL="0" marR="0" lvl="0" indent="0" algn="ct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lang="en-CA" sz="2000" b="0" i="0" u="none" strike="noStrike" kern="1200" cap="none" spc="0" normalizeH="0" baseline="0" noProof="0" smtClean="0">
                <a:ln>
                  <a:noFill/>
                </a:ln>
                <a:solidFill>
                  <a:srgbClr val="0F447C"/>
                </a:solidFill>
                <a:effectLst/>
                <a:uLnTx/>
                <a:uFillTx/>
                <a:latin typeface="Arial" panose="020B0604020202020204" pitchFamily="34" charset="0"/>
                <a:ea typeface="+mj-ea"/>
                <a:cs typeface="Arial" panose="020B0604020202020204" pitchFamily="34" charset="0"/>
                <a:sym typeface="Arial"/>
              </a:rPr>
              <a:pPr marL="0" marR="0" lvl="0" indent="0" algn="ctr" defTabSz="914400" rtl="0" eaLnBrk="1" fontAlgn="auto" latinLnBrk="0" hangingPunct="0">
                <a:lnSpc>
                  <a:spcPct val="100000"/>
                </a:lnSpc>
                <a:spcBef>
                  <a:spcPts val="0"/>
                </a:spcBef>
                <a:spcAft>
                  <a:spcPts val="0"/>
                </a:spcAft>
                <a:buClrTx/>
                <a:buSzTx/>
                <a:buFontTx/>
                <a:buNone/>
                <a:tabLst/>
                <a:defRPr/>
              </a:pPr>
              <a:t>1</a:t>
            </a:fld>
            <a:endParaRPr kumimoji="0" lang="en-CA" sz="2000" b="0" i="0" u="none" strike="noStrike" kern="1200" cap="none" spc="0" normalizeH="0" baseline="0" noProof="0" dirty="0">
              <a:ln>
                <a:noFill/>
              </a:ln>
              <a:solidFill>
                <a:srgbClr val="0F447C"/>
              </a:solidFill>
              <a:effectLst/>
              <a:uLnTx/>
              <a:uFillTx/>
              <a:latin typeface="Arial" panose="020B0604020202020204" pitchFamily="34" charset="0"/>
              <a:ea typeface="+mj-ea"/>
              <a:cs typeface="Arial" panose="020B0604020202020204" pitchFamily="34" charset="0"/>
              <a:sym typeface="Arial"/>
            </a:endParaRPr>
          </a:p>
        </p:txBody>
      </p:sp>
      <p:pic>
        <p:nvPicPr>
          <p:cNvPr id="4" name="Picture 3">
            <a:extLst>
              <a:ext uri="{FF2B5EF4-FFF2-40B4-BE49-F238E27FC236}">
                <a16:creationId xmlns:a16="http://schemas.microsoft.com/office/drawing/2014/main" id="{7F053F53-A563-614C-82F3-2A2BC6E18958}"/>
              </a:ext>
            </a:extLst>
          </p:cNvPr>
          <p:cNvPicPr>
            <a:picLocks noChangeAspect="1"/>
          </p:cNvPicPr>
          <p:nvPr/>
        </p:nvPicPr>
        <p:blipFill>
          <a:blip r:embed="rId3"/>
          <a:srcRect/>
          <a:stretch/>
        </p:blipFill>
        <p:spPr>
          <a:xfrm>
            <a:off x="31513" y="1922846"/>
            <a:ext cx="12127237" cy="4399648"/>
          </a:xfrm>
          <a:prstGeom prst="rect">
            <a:avLst/>
          </a:prstGeom>
        </p:spPr>
      </p:pic>
      <p:grpSp>
        <p:nvGrpSpPr>
          <p:cNvPr id="7" name="Group 6">
            <a:extLst>
              <a:ext uri="{FF2B5EF4-FFF2-40B4-BE49-F238E27FC236}">
                <a16:creationId xmlns:a16="http://schemas.microsoft.com/office/drawing/2014/main" id="{C820B9E4-4B35-1649-AD5C-478374854BE2}"/>
              </a:ext>
            </a:extLst>
          </p:cNvPr>
          <p:cNvGrpSpPr/>
          <p:nvPr/>
        </p:nvGrpSpPr>
        <p:grpSpPr>
          <a:xfrm>
            <a:off x="2368010" y="2640518"/>
            <a:ext cx="2166419" cy="2967766"/>
            <a:chOff x="2401260" y="2334025"/>
            <a:chExt cx="2166419" cy="2967766"/>
          </a:xfrm>
        </p:grpSpPr>
        <p:sp>
          <p:nvSpPr>
            <p:cNvPr id="9" name="TextBox 8">
              <a:extLst>
                <a:ext uri="{FF2B5EF4-FFF2-40B4-BE49-F238E27FC236}">
                  <a16:creationId xmlns:a16="http://schemas.microsoft.com/office/drawing/2014/main" id="{01B5F09C-3865-CD44-8B1B-A67D03F19D67}"/>
                </a:ext>
              </a:extLst>
            </p:cNvPr>
            <p:cNvSpPr txBox="1"/>
            <p:nvPr/>
          </p:nvSpPr>
          <p:spPr>
            <a:xfrm>
              <a:off x="2401260" y="2334025"/>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600" b="0" i="0" u="none" strike="noStrike" kern="1200" cap="none" spc="0" normalizeH="0" baseline="0" noProof="0" dirty="0">
                  <a:ln>
                    <a:noFill/>
                  </a:ln>
                  <a:solidFill>
                    <a:srgbClr val="C3C7CD"/>
                  </a:solidFill>
                  <a:effectLst/>
                  <a:uLnTx/>
                  <a:uFillTx/>
                  <a:latin typeface="Helvetica" pitchFamily="2" charset="0"/>
                  <a:ea typeface="+mn-ea"/>
                  <a:cs typeface="Arial" panose="020B0604020202020204" pitchFamily="34" charset="0"/>
                </a:rPr>
                <a:t>صنّاع القرار</a:t>
              </a:r>
            </a:p>
          </p:txBody>
        </p:sp>
        <p:sp>
          <p:nvSpPr>
            <p:cNvPr id="11" name="TextBox 10">
              <a:extLst>
                <a:ext uri="{FF2B5EF4-FFF2-40B4-BE49-F238E27FC236}">
                  <a16:creationId xmlns:a16="http://schemas.microsoft.com/office/drawing/2014/main" id="{0CC82F3E-306A-AE41-B8EF-E76994219A58}"/>
                </a:ext>
              </a:extLst>
            </p:cNvPr>
            <p:cNvSpPr txBox="1"/>
            <p:nvPr/>
          </p:nvSpPr>
          <p:spPr>
            <a:xfrm>
              <a:off x="2401260" y="3662290"/>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600" b="0" i="0" u="none" strike="noStrike" kern="1200" cap="none" spc="0" normalizeH="0" baseline="0" noProof="0" dirty="0">
                  <a:ln>
                    <a:noFill/>
                  </a:ln>
                  <a:solidFill>
                    <a:srgbClr val="C3C7CD"/>
                  </a:solidFill>
                  <a:effectLst/>
                  <a:uLnTx/>
                  <a:uFillTx/>
                  <a:latin typeface="Helvetica" pitchFamily="2" charset="0"/>
                  <a:ea typeface="+mn-ea"/>
                  <a:cs typeface="Arial" panose="020B0604020202020204" pitchFamily="34" charset="0"/>
                </a:rPr>
                <a:t>الوسطاء</a:t>
              </a:r>
            </a:p>
          </p:txBody>
        </p:sp>
        <p:sp>
          <p:nvSpPr>
            <p:cNvPr id="13" name="TextBox 12">
              <a:extLst>
                <a:ext uri="{FF2B5EF4-FFF2-40B4-BE49-F238E27FC236}">
                  <a16:creationId xmlns:a16="http://schemas.microsoft.com/office/drawing/2014/main" id="{BDC0034F-5EA2-604C-BBEE-C8A7E5C21974}"/>
                </a:ext>
              </a:extLst>
            </p:cNvPr>
            <p:cNvSpPr txBox="1"/>
            <p:nvPr/>
          </p:nvSpPr>
          <p:spPr>
            <a:xfrm>
              <a:off x="2417589" y="3003974"/>
              <a:ext cx="2150090"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2000" b="1" i="0" u="none" strike="noStrike" kern="1200" cap="none" spc="0" normalizeH="0" baseline="0" noProof="0" dirty="0">
                  <a:ln>
                    <a:noFill/>
                  </a:ln>
                  <a:solidFill>
                    <a:srgbClr val="FFFFFF"/>
                  </a:solidFill>
                  <a:effectLst/>
                  <a:uLnTx/>
                  <a:uFillTx/>
                  <a:latin typeface="Helvetica" pitchFamily="2" charset="0"/>
                  <a:ea typeface="+mn-ea"/>
                  <a:cs typeface="Arial" panose="020B0604020202020204" pitchFamily="34" charset="0"/>
                </a:rPr>
                <a:t>الهجين</a:t>
              </a:r>
            </a:p>
          </p:txBody>
        </p:sp>
        <p:sp>
          <p:nvSpPr>
            <p:cNvPr id="14" name="TextBox 13">
              <a:extLst>
                <a:ext uri="{FF2B5EF4-FFF2-40B4-BE49-F238E27FC236}">
                  <a16:creationId xmlns:a16="http://schemas.microsoft.com/office/drawing/2014/main" id="{E10388DE-8A9B-0B44-B82B-48AE41619AFA}"/>
                </a:ext>
              </a:extLst>
            </p:cNvPr>
            <p:cNvSpPr txBox="1"/>
            <p:nvPr/>
          </p:nvSpPr>
          <p:spPr>
            <a:xfrm>
              <a:off x="2417589" y="4215515"/>
              <a:ext cx="2150090"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2000" b="1" i="0" u="none" strike="noStrike" kern="1200" cap="none" spc="0" normalizeH="0" baseline="0" noProof="0" dirty="0">
                  <a:ln>
                    <a:noFill/>
                  </a:ln>
                  <a:solidFill>
                    <a:srgbClr val="FFFFFF"/>
                  </a:solidFill>
                  <a:effectLst/>
                  <a:uLnTx/>
                  <a:uFillTx/>
                  <a:latin typeface="Helvetica" pitchFamily="2" charset="0"/>
                  <a:ea typeface="+mn-ea"/>
                  <a:cs typeface="Arial" panose="020B0604020202020204" pitchFamily="34" charset="0"/>
                </a:rPr>
                <a:t>الهجينون</a:t>
              </a:r>
            </a:p>
          </p:txBody>
        </p:sp>
        <p:sp>
          <p:nvSpPr>
            <p:cNvPr id="12" name="TextBox 11">
              <a:extLst>
                <a:ext uri="{FF2B5EF4-FFF2-40B4-BE49-F238E27FC236}">
                  <a16:creationId xmlns:a16="http://schemas.microsoft.com/office/drawing/2014/main" id="{D406613D-4C39-FA4C-B91E-07771D46699A}"/>
                </a:ext>
              </a:extLst>
            </p:cNvPr>
            <p:cNvSpPr txBox="1"/>
            <p:nvPr/>
          </p:nvSpPr>
          <p:spPr>
            <a:xfrm>
              <a:off x="2401260" y="4963239"/>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22497A"/>
                </a:solidFill>
                <a:effectLst/>
                <a:uLnTx/>
                <a:uFillTx/>
                <a:latin typeface="Helvetica" pitchFamily="2" charset="0"/>
                <a:ea typeface="+mn-ea"/>
                <a:cs typeface="+mn-cs"/>
              </a:endParaRPr>
            </a:p>
          </p:txBody>
        </p:sp>
      </p:grpSp>
      <p:sp>
        <p:nvSpPr>
          <p:cNvPr id="15" name="TextBox 14">
            <a:extLst>
              <a:ext uri="{FF2B5EF4-FFF2-40B4-BE49-F238E27FC236}">
                <a16:creationId xmlns:a16="http://schemas.microsoft.com/office/drawing/2014/main" id="{A8FCF87E-2B59-3046-B3F5-99B27D245E2D}"/>
              </a:ext>
            </a:extLst>
          </p:cNvPr>
          <p:cNvSpPr txBox="1"/>
          <p:nvPr/>
        </p:nvSpPr>
        <p:spPr>
          <a:xfrm>
            <a:off x="240845" y="2188850"/>
            <a:ext cx="2150090" cy="129266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1" eaLnBrk="1" fontAlgn="auto" latinLnBrk="0" hangingPunct="1">
              <a:lnSpc>
                <a:spcPct val="100000"/>
              </a:lnSpc>
              <a:spcBef>
                <a:spcPts val="0"/>
              </a:spcBef>
              <a:spcAft>
                <a:spcPts val="0"/>
              </a:spcAft>
              <a:buClrTx/>
              <a:buSzTx/>
              <a:buFontTx/>
              <a:buNone/>
              <a:tabLst/>
              <a:defRPr/>
            </a:pPr>
            <a:r>
              <a:rPr kumimoji="0" lang="ar-LB" sz="1400" b="1" i="0" u="none" strike="noStrike" kern="1200" cap="none" spc="0" normalizeH="0" baseline="0" noProof="0" dirty="0">
                <a:ln>
                  <a:noFill/>
                </a:ln>
                <a:solidFill>
                  <a:srgbClr val="C3C7CD"/>
                </a:solidFill>
                <a:effectLst/>
                <a:uLnTx/>
                <a:uFillTx/>
                <a:latin typeface="Helvetica" pitchFamily="2" charset="0"/>
                <a:ea typeface="+mn-ea"/>
                <a:cs typeface="Arial" panose="020B0604020202020204" pitchFamily="34" charset="0"/>
              </a:rPr>
              <a:t>صناع القرار والوسطاء العالميون الهجينون</a:t>
            </a:r>
            <a:r>
              <a:rPr kumimoji="0" lang="ar-LB" sz="1400" b="1" i="0" u="none" strike="noStrike" kern="1200" cap="none" spc="0" normalizeH="0" baseline="0" noProof="0" dirty="0">
                <a:ln>
                  <a:noFill/>
                </a:ln>
                <a:solidFill>
                  <a:srgbClr val="C3C7CD"/>
                </a:solidFill>
                <a:effectLst/>
                <a:highlight>
                  <a:srgbClr val="FFFF00"/>
                </a:highlight>
                <a:uLnTx/>
                <a:uFillTx/>
                <a:latin typeface="Helvetica" pitchFamily="2" charset="0"/>
                <a:ea typeface="+mn-ea"/>
                <a:cs typeface="Arial" panose="020B0604020202020204" pitchFamily="34" charset="0"/>
              </a:rPr>
              <a:t> </a:t>
            </a:r>
          </a:p>
          <a:p>
            <a:pPr marL="0" marR="0" lvl="0" indent="0" algn="ctr" defTabSz="609585" rtl="1" eaLnBrk="1" fontAlgn="auto" latinLnBrk="0" hangingPunct="1">
              <a:lnSpc>
                <a:spcPct val="100000"/>
              </a:lnSpc>
              <a:spcBef>
                <a:spcPts val="0"/>
              </a:spcBef>
              <a:spcAft>
                <a:spcPts val="0"/>
              </a:spcAft>
              <a:buClrTx/>
              <a:buSzTx/>
              <a:buFontTx/>
              <a:buNone/>
              <a:tabLst/>
              <a:defRPr/>
            </a:pPr>
            <a:endParaRPr kumimoji="0" lang="en-US" sz="200" b="0" i="0" u="none" strike="noStrike" kern="1200" cap="none" spc="0" normalizeH="0" baseline="0" noProof="0" dirty="0">
              <a:ln>
                <a:noFill/>
              </a:ln>
              <a:solidFill>
                <a:srgbClr val="C3C7CD"/>
              </a:solidFill>
              <a:effectLst/>
              <a:uLnTx/>
              <a:uFillTx/>
              <a:latin typeface="Helvetica" pitchFamily="2" charset="0"/>
              <a:ea typeface="+mn-ea"/>
              <a:cs typeface="+mn-cs"/>
            </a:endParaRPr>
          </a:p>
          <a:p>
            <a:pPr marL="0" marR="0" lvl="0" indent="0" algn="ctr" defTabSz="609585" rtl="1" eaLnBrk="1" fontAlgn="auto" latinLnBrk="0" hangingPunct="1">
              <a:lnSpc>
                <a:spcPct val="100000"/>
              </a:lnSpc>
              <a:spcBef>
                <a:spcPts val="0"/>
              </a:spcBef>
              <a:spcAft>
                <a:spcPts val="0"/>
              </a:spcAft>
              <a:buClrTx/>
              <a:buSzTx/>
              <a:buFontTx/>
              <a:buNone/>
              <a:tabLst/>
              <a:defRPr/>
            </a:pPr>
            <a:r>
              <a:rPr kumimoji="0" lang="ar-LB" sz="1200" b="0" i="0" u="none" strike="noStrike" kern="1200" cap="none" spc="0" normalizeH="0" baseline="0" noProof="0" dirty="0">
                <a:ln>
                  <a:noFill/>
                </a:ln>
                <a:solidFill>
                  <a:srgbClr val="C3C7CD"/>
                </a:solidFill>
                <a:effectLst/>
                <a:uLnTx/>
                <a:uFillTx/>
                <a:latin typeface="Helvetica" pitchFamily="2" charset="0"/>
                <a:ea typeface="+mn-ea"/>
                <a:cs typeface="Arial" panose="020B0604020202020204" pitchFamily="34" charset="0"/>
              </a:rPr>
              <a:t>(على سبيل المثال، اللجان العالمية والوحدات الفنية داخل المكاتب العالمية والإقليمية والقطرية للمنظمات متعددة الأطراف التي تدعم الدول الأعضاء)</a:t>
            </a:r>
          </a:p>
        </p:txBody>
      </p:sp>
      <p:sp>
        <p:nvSpPr>
          <p:cNvPr id="19" name="TextBox 18">
            <a:extLst>
              <a:ext uri="{FF2B5EF4-FFF2-40B4-BE49-F238E27FC236}">
                <a16:creationId xmlns:a16="http://schemas.microsoft.com/office/drawing/2014/main" id="{1424BD7F-8B4D-7B44-B5E2-BDBFACAD9B6B}"/>
              </a:ext>
            </a:extLst>
          </p:cNvPr>
          <p:cNvSpPr txBox="1"/>
          <p:nvPr/>
        </p:nvSpPr>
        <p:spPr>
          <a:xfrm>
            <a:off x="7623731" y="3310467"/>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800" b="1" i="0" u="none" strike="noStrike" kern="1200" cap="none" spc="0" normalizeH="0" baseline="0" noProof="0" dirty="0">
                <a:ln>
                  <a:noFill/>
                </a:ln>
                <a:solidFill>
                  <a:srgbClr val="FFFFFF"/>
                </a:solidFill>
                <a:effectLst/>
                <a:uLnTx/>
                <a:uFillTx/>
                <a:latin typeface="Helvetica" pitchFamily="2" charset="0"/>
                <a:ea typeface="+mn-ea"/>
                <a:cs typeface="Arial" panose="020B0604020202020204" pitchFamily="34" charset="0"/>
              </a:rPr>
              <a:t>الهجين</a:t>
            </a:r>
          </a:p>
        </p:txBody>
      </p:sp>
      <p:sp>
        <p:nvSpPr>
          <p:cNvPr id="20" name="TextBox 19">
            <a:extLst>
              <a:ext uri="{FF2B5EF4-FFF2-40B4-BE49-F238E27FC236}">
                <a16:creationId xmlns:a16="http://schemas.microsoft.com/office/drawing/2014/main" id="{617C98FF-0D76-D542-9AA1-B72DFA36BF6E}"/>
              </a:ext>
            </a:extLst>
          </p:cNvPr>
          <p:cNvSpPr txBox="1"/>
          <p:nvPr/>
        </p:nvSpPr>
        <p:spPr>
          <a:xfrm>
            <a:off x="7623731" y="4522008"/>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800" b="1" i="0" u="none" strike="noStrike" kern="1200" cap="none" spc="0" normalizeH="0" baseline="0" noProof="0" dirty="0">
                <a:ln>
                  <a:noFill/>
                </a:ln>
                <a:solidFill>
                  <a:srgbClr val="FFFFFF"/>
                </a:solidFill>
                <a:effectLst/>
                <a:uLnTx/>
                <a:uFillTx/>
                <a:latin typeface="Helvetica" pitchFamily="2" charset="0"/>
                <a:ea typeface="+mn-ea"/>
                <a:cs typeface="Arial" panose="020B0604020202020204" pitchFamily="34" charset="0"/>
              </a:rPr>
              <a:t>الهجينون</a:t>
            </a:r>
          </a:p>
        </p:txBody>
      </p:sp>
      <p:sp>
        <p:nvSpPr>
          <p:cNvPr id="21" name="TextBox 20">
            <a:extLst>
              <a:ext uri="{FF2B5EF4-FFF2-40B4-BE49-F238E27FC236}">
                <a16:creationId xmlns:a16="http://schemas.microsoft.com/office/drawing/2014/main" id="{AD754C71-2471-0A4E-94D3-ABFB92AE90F3}"/>
              </a:ext>
            </a:extLst>
          </p:cNvPr>
          <p:cNvSpPr txBox="1"/>
          <p:nvPr/>
        </p:nvSpPr>
        <p:spPr>
          <a:xfrm>
            <a:off x="7623731" y="2640518"/>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600" b="0" i="0" u="none" strike="noStrike" kern="1200" cap="none" spc="0" normalizeH="0" baseline="0" noProof="0" dirty="0">
                <a:ln>
                  <a:noFill/>
                </a:ln>
                <a:solidFill>
                  <a:srgbClr val="C3C7CD"/>
                </a:solidFill>
                <a:effectLst/>
                <a:uLnTx/>
                <a:uFillTx/>
                <a:latin typeface="Helvetica" pitchFamily="2" charset="0"/>
                <a:ea typeface="+mn-ea"/>
                <a:cs typeface="Arial" panose="020B0604020202020204" pitchFamily="34" charset="0"/>
              </a:rPr>
              <a:t>صنّاع القرار</a:t>
            </a:r>
          </a:p>
        </p:txBody>
      </p:sp>
      <p:sp>
        <p:nvSpPr>
          <p:cNvPr id="23" name="TextBox 22">
            <a:extLst>
              <a:ext uri="{FF2B5EF4-FFF2-40B4-BE49-F238E27FC236}">
                <a16:creationId xmlns:a16="http://schemas.microsoft.com/office/drawing/2014/main" id="{EE48F127-2040-764E-B2FD-C7D5D45B70A2}"/>
              </a:ext>
            </a:extLst>
          </p:cNvPr>
          <p:cNvSpPr txBox="1"/>
          <p:nvPr/>
        </p:nvSpPr>
        <p:spPr>
          <a:xfrm>
            <a:off x="7623731" y="3968783"/>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600" b="0" i="0" u="none" strike="noStrike" kern="1200" cap="none" spc="0" normalizeH="0" baseline="0" noProof="0" dirty="0">
                <a:ln>
                  <a:noFill/>
                </a:ln>
                <a:solidFill>
                  <a:srgbClr val="C3C7CD"/>
                </a:solidFill>
                <a:effectLst/>
                <a:uLnTx/>
                <a:uFillTx/>
                <a:latin typeface="Helvetica" pitchFamily="2" charset="0"/>
                <a:ea typeface="+mn-ea"/>
                <a:cs typeface="Arial" panose="020B0604020202020204" pitchFamily="34" charset="0"/>
              </a:rPr>
              <a:t>الوسطاء</a:t>
            </a:r>
          </a:p>
        </p:txBody>
      </p:sp>
      <p:sp>
        <p:nvSpPr>
          <p:cNvPr id="31" name="Rectangle 30">
            <a:extLst>
              <a:ext uri="{FF2B5EF4-FFF2-40B4-BE49-F238E27FC236}">
                <a16:creationId xmlns:a16="http://schemas.microsoft.com/office/drawing/2014/main" id="{78AFB8C8-3D0E-3648-9E26-5EE8BAB70C4E}"/>
              </a:ext>
            </a:extLst>
          </p:cNvPr>
          <p:cNvSpPr/>
          <p:nvPr/>
        </p:nvSpPr>
        <p:spPr>
          <a:xfrm>
            <a:off x="2660073" y="1599955"/>
            <a:ext cx="1675613" cy="369332"/>
          </a:xfrm>
          <a:prstGeom prst="rect">
            <a:avLst/>
          </a:prstGeom>
        </p:spPr>
        <p:txBody>
          <a:bodyPr wrap="square">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800" b="1" i="0" u="none" strike="noStrike" kern="1200" cap="none" spc="0" normalizeH="0" baseline="0" noProof="0" dirty="0">
                <a:ln>
                  <a:noFill/>
                </a:ln>
                <a:solidFill>
                  <a:srgbClr val="C3C7CD"/>
                </a:solidFill>
                <a:effectLst/>
                <a:uLnTx/>
                <a:uFillTx/>
                <a:latin typeface="Arial" panose="020B0604020202020204"/>
                <a:ea typeface="+mn-ea"/>
                <a:cs typeface="Arial" panose="020B0604020202020204" pitchFamily="34" charset="0"/>
              </a:rPr>
              <a:t>المستوى العالمي </a:t>
            </a:r>
            <a:endParaRPr kumimoji="0" lang="en-CA" sz="1800" b="1" i="0" u="none" strike="noStrike" kern="1200" cap="none" spc="0" normalizeH="0" baseline="0" noProof="0" dirty="0">
              <a:ln>
                <a:noFill/>
              </a:ln>
              <a:solidFill>
                <a:srgbClr val="C3C7CD"/>
              </a:solidFill>
              <a:effectLst/>
              <a:uLnTx/>
              <a:uFillTx/>
              <a:latin typeface="Arial" panose="020B0604020202020204"/>
              <a:ea typeface="+mn-ea"/>
              <a:cs typeface="+mn-cs"/>
            </a:endParaRPr>
          </a:p>
        </p:txBody>
      </p:sp>
      <p:sp>
        <p:nvSpPr>
          <p:cNvPr id="32" name="Rectangle 31">
            <a:extLst>
              <a:ext uri="{FF2B5EF4-FFF2-40B4-BE49-F238E27FC236}">
                <a16:creationId xmlns:a16="http://schemas.microsoft.com/office/drawing/2014/main" id="{12AF41A7-67AD-7642-A4BA-FF3D089E2261}"/>
              </a:ext>
            </a:extLst>
          </p:cNvPr>
          <p:cNvSpPr/>
          <p:nvPr/>
        </p:nvSpPr>
        <p:spPr>
          <a:xfrm>
            <a:off x="6550037" y="1596540"/>
            <a:ext cx="4297478" cy="369332"/>
          </a:xfrm>
          <a:prstGeom prst="rect">
            <a:avLst/>
          </a:prstGeom>
        </p:spPr>
        <p:txBody>
          <a:bodyPr wrap="square">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800" b="1" i="0" u="none" strike="noStrike" kern="1200" cap="none" spc="0" normalizeH="0" baseline="0" noProof="0" dirty="0">
                <a:ln>
                  <a:noFill/>
                </a:ln>
                <a:solidFill>
                  <a:srgbClr val="C3C7CD"/>
                </a:solidFill>
                <a:effectLst/>
                <a:uLnTx/>
                <a:uFillTx/>
                <a:latin typeface="Arial" panose="020B0604020202020204"/>
                <a:ea typeface="+mn-ea"/>
                <a:cs typeface="Arial" panose="020B0604020202020204" pitchFamily="34" charset="0"/>
              </a:rPr>
              <a:t> المستوى المحلي (الوطني او ما دون الوطني)</a:t>
            </a:r>
            <a:r>
              <a:rPr kumimoji="0" lang="en-US" sz="1800" b="1" i="0" u="none" strike="noStrike" kern="1200" cap="none" spc="0" normalizeH="0" baseline="0" noProof="0" dirty="0">
                <a:ln>
                  <a:noFill/>
                </a:ln>
                <a:solidFill>
                  <a:srgbClr val="C3C7CD"/>
                </a:solidFill>
                <a:effectLst/>
                <a:uLnTx/>
                <a:uFillTx/>
                <a:latin typeface="Arial" panose="020B0604020202020204"/>
                <a:ea typeface="+mn-ea"/>
                <a:cs typeface="+mn-cs"/>
              </a:rPr>
              <a:t> </a:t>
            </a:r>
            <a:endParaRPr kumimoji="0" lang="ar-LB" sz="1800" b="1" i="0" u="none" strike="noStrike" kern="1200" cap="none" spc="0" normalizeH="0" baseline="0" noProof="0" dirty="0">
              <a:ln>
                <a:noFill/>
              </a:ln>
              <a:solidFill>
                <a:srgbClr val="C3C7CD"/>
              </a:solidFill>
              <a:effectLst/>
              <a:uLnTx/>
              <a:uFillTx/>
              <a:latin typeface="Arial" panose="020B0604020202020204"/>
              <a:ea typeface="+mn-ea"/>
              <a:cs typeface="Arial" panose="020B0604020202020204" pitchFamily="34" charset="0"/>
            </a:endParaRPr>
          </a:p>
        </p:txBody>
      </p:sp>
      <p:sp>
        <p:nvSpPr>
          <p:cNvPr id="33" name="TextBox 32">
            <a:extLst>
              <a:ext uri="{FF2B5EF4-FFF2-40B4-BE49-F238E27FC236}">
                <a16:creationId xmlns:a16="http://schemas.microsoft.com/office/drawing/2014/main" id="{55025664-7E20-034E-B180-870A0F03EBEF}"/>
              </a:ext>
            </a:extLst>
          </p:cNvPr>
          <p:cNvSpPr txBox="1"/>
          <p:nvPr/>
        </p:nvSpPr>
        <p:spPr>
          <a:xfrm>
            <a:off x="225572" y="4279928"/>
            <a:ext cx="2150089" cy="138499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400" b="1" i="0" u="none" strike="noStrike" kern="1200" cap="none" spc="0" normalizeH="0" baseline="0" noProof="0" dirty="0">
                <a:ln>
                  <a:noFill/>
                </a:ln>
                <a:solidFill>
                  <a:srgbClr val="254776"/>
                </a:solidFill>
                <a:effectLst/>
                <a:uLnTx/>
                <a:uFillTx/>
                <a:latin typeface="Helvetica" pitchFamily="2" charset="0"/>
                <a:ea typeface="+mn-ea"/>
                <a:cs typeface="Arial" panose="020B0604020202020204" pitchFamily="34" charset="0"/>
              </a:rPr>
              <a:t>الوسطاء والمنتجون العالميون الهجينون</a:t>
            </a:r>
          </a:p>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ar-LB" sz="1400" b="1" i="0" u="none" strike="noStrike" kern="1200" cap="none" spc="0" normalizeH="0" baseline="0" noProof="0" dirty="0">
              <a:ln>
                <a:noFill/>
              </a:ln>
              <a:solidFill>
                <a:srgbClr val="254776"/>
              </a:solidFill>
              <a:effectLst/>
              <a:uLnTx/>
              <a:uFillTx/>
              <a:latin typeface="Helvetica" pitchFamily="2" charset="0"/>
              <a:ea typeface="+mn-ea"/>
              <a:cs typeface="Arial" panose="020B0604020202020204" pitchFamily="34" charset="0"/>
            </a:endParaRP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400" b="0" i="0" u="none" strike="noStrike" kern="1200" cap="none" spc="0" normalizeH="0" baseline="0" noProof="0" dirty="0">
                <a:ln>
                  <a:noFill/>
                </a:ln>
                <a:solidFill>
                  <a:srgbClr val="254776"/>
                </a:solidFill>
                <a:effectLst/>
                <a:uLnTx/>
                <a:uFillTx/>
                <a:latin typeface="Helvetica" pitchFamily="2" charset="0"/>
                <a:ea typeface="+mn-ea"/>
                <a:cs typeface="Arial" panose="020B0604020202020204" pitchFamily="34" charset="0"/>
              </a:rPr>
              <a:t>(على سبيل المثال، مجموعات عمل كوكرين والهيئة الحكومية الدولية   المعنية بتغير المناخ)</a:t>
            </a:r>
            <a:r>
              <a:rPr kumimoji="0" lang="en-US" sz="1400" b="0" i="0" u="none" strike="noStrike" kern="1200" cap="none" spc="0" normalizeH="0" baseline="0" noProof="0" dirty="0">
                <a:ln>
                  <a:noFill/>
                </a:ln>
                <a:solidFill>
                  <a:srgbClr val="254776"/>
                </a:solidFill>
                <a:effectLst/>
                <a:uLnTx/>
                <a:uFillTx/>
                <a:latin typeface="Helvetica" pitchFamily="2" charset="0"/>
                <a:ea typeface="+mn-ea"/>
                <a:cs typeface="+mn-cs"/>
              </a:rPr>
              <a:t> (IPPC</a:t>
            </a:r>
            <a:r>
              <a:rPr kumimoji="0" lang="ar-LB" sz="1400" b="0" i="0" u="none" strike="noStrike" kern="1200" cap="none" spc="0" normalizeH="0" baseline="0" noProof="0" dirty="0">
                <a:ln>
                  <a:noFill/>
                </a:ln>
                <a:solidFill>
                  <a:srgbClr val="254776"/>
                </a:solidFill>
                <a:effectLst/>
                <a:uLnTx/>
                <a:uFillTx/>
                <a:latin typeface="Helvetica" pitchFamily="2" charset="0"/>
                <a:ea typeface="+mn-ea"/>
                <a:cs typeface="Arial" panose="020B0604020202020204" pitchFamily="34" charset="0"/>
              </a:rPr>
              <a:t>(</a:t>
            </a:r>
            <a:endParaRPr kumimoji="0" lang="en-US" sz="1400" b="1" i="0" u="none" strike="noStrike" kern="1200" cap="none" spc="0" normalizeH="0" baseline="0" noProof="0" dirty="0">
              <a:ln>
                <a:noFill/>
              </a:ln>
              <a:solidFill>
                <a:srgbClr val="254776"/>
              </a:solidFill>
              <a:effectLst/>
              <a:uLnTx/>
              <a:uFillTx/>
              <a:latin typeface="Helvetica" pitchFamily="2" charset="0"/>
              <a:ea typeface="+mn-ea"/>
              <a:cs typeface="+mn-cs"/>
            </a:endParaRPr>
          </a:p>
        </p:txBody>
      </p:sp>
      <p:sp>
        <p:nvSpPr>
          <p:cNvPr id="34" name="TextBox 33">
            <a:extLst>
              <a:ext uri="{FF2B5EF4-FFF2-40B4-BE49-F238E27FC236}">
                <a16:creationId xmlns:a16="http://schemas.microsoft.com/office/drawing/2014/main" id="{47A2ED93-A1F8-2846-A3AD-8FC44707262F}"/>
              </a:ext>
            </a:extLst>
          </p:cNvPr>
          <p:cNvSpPr txBox="1"/>
          <p:nvPr/>
        </p:nvSpPr>
        <p:spPr>
          <a:xfrm>
            <a:off x="9773821" y="2276062"/>
            <a:ext cx="2229720" cy="160043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1" eaLnBrk="1" fontAlgn="auto" latinLnBrk="0" hangingPunct="1">
              <a:lnSpc>
                <a:spcPct val="100000"/>
              </a:lnSpc>
              <a:spcBef>
                <a:spcPts val="0"/>
              </a:spcBef>
              <a:spcAft>
                <a:spcPts val="0"/>
              </a:spcAft>
              <a:buClrTx/>
              <a:buSzTx/>
              <a:buFontTx/>
              <a:buNone/>
              <a:tabLst/>
              <a:defRPr/>
            </a:pPr>
            <a:r>
              <a:rPr kumimoji="0" lang="ar-LB" sz="1400" b="1" i="0" u="none" strike="noStrike" kern="1200" cap="none" spc="0" normalizeH="0" baseline="0" noProof="0" dirty="0">
                <a:ln>
                  <a:noFill/>
                </a:ln>
                <a:solidFill>
                  <a:srgbClr val="C3C7CD"/>
                </a:solidFill>
                <a:effectLst/>
                <a:uLnTx/>
                <a:uFillTx/>
                <a:latin typeface="Helvetica" pitchFamily="2" charset="0"/>
                <a:ea typeface="+mn-ea"/>
                <a:cs typeface="Arial" panose="020B0604020202020204" pitchFamily="34" charset="0"/>
              </a:rPr>
              <a:t>صناع القرار والوسطاء المحليون الهجينون </a:t>
            </a:r>
          </a:p>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ar-LB" sz="1400" b="1" i="0" u="none" strike="noStrike" kern="1200" cap="none" spc="0" normalizeH="0" baseline="0" noProof="0" dirty="0">
              <a:ln>
                <a:noFill/>
              </a:ln>
              <a:solidFill>
                <a:srgbClr val="C3C7CD"/>
              </a:solidFill>
              <a:effectLst/>
              <a:uLnTx/>
              <a:uFillTx/>
              <a:latin typeface="Helvetica" pitchFamily="2" charset="0"/>
              <a:ea typeface="+mn-ea"/>
              <a:cs typeface="Arial" panose="020B0604020202020204" pitchFamily="34" charset="0"/>
            </a:endParaRP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400" b="0" i="0" u="none" strike="noStrike" kern="1200" cap="none" spc="0" normalizeH="0" baseline="0" noProof="0" dirty="0">
                <a:ln>
                  <a:noFill/>
                </a:ln>
                <a:solidFill>
                  <a:srgbClr val="C3C7CD"/>
                </a:solidFill>
                <a:effectLst/>
                <a:uLnTx/>
                <a:uFillTx/>
                <a:latin typeface="Helvetica" pitchFamily="2" charset="0"/>
                <a:ea typeface="+mn-ea"/>
                <a:cs typeface="Arial" panose="020B0604020202020204" pitchFamily="34" charset="0"/>
              </a:rPr>
              <a:t>(على سبيل المثال، اللجان المحلية والهيئات الاستشارية الحكومية والمشورة العلمية الحكومية ودعم الأدلة الحكومية)</a:t>
            </a:r>
          </a:p>
        </p:txBody>
      </p:sp>
      <p:sp>
        <p:nvSpPr>
          <p:cNvPr id="35" name="TextBox 34">
            <a:extLst>
              <a:ext uri="{FF2B5EF4-FFF2-40B4-BE49-F238E27FC236}">
                <a16:creationId xmlns:a16="http://schemas.microsoft.com/office/drawing/2014/main" id="{3EA0D560-F690-EB4B-B867-D874CE2F1204}"/>
              </a:ext>
            </a:extLst>
          </p:cNvPr>
          <p:cNvSpPr txBox="1"/>
          <p:nvPr/>
        </p:nvSpPr>
        <p:spPr>
          <a:xfrm>
            <a:off x="9748864" y="4273113"/>
            <a:ext cx="2254677" cy="16927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400" b="1" i="0" u="none" strike="noStrike" kern="1200" cap="none" spc="0" normalizeH="0" baseline="0" noProof="0" dirty="0">
                <a:ln>
                  <a:noFill/>
                </a:ln>
                <a:solidFill>
                  <a:srgbClr val="254776"/>
                </a:solidFill>
                <a:effectLst/>
                <a:uLnTx/>
                <a:uFillTx/>
                <a:latin typeface="Helvetica" pitchFamily="2" charset="0"/>
                <a:ea typeface="+mn-ea"/>
                <a:cs typeface="Arial" panose="020B0604020202020204" pitchFamily="34" charset="0"/>
              </a:rPr>
              <a:t>الوسطاء والمنتجون المحليون الهجينون</a:t>
            </a:r>
          </a:p>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ar-LB" sz="1600" b="1" i="0" u="none" strike="sngStrike" kern="1200" cap="none" spc="0" normalizeH="0" baseline="0" noProof="0" dirty="0">
              <a:ln>
                <a:noFill/>
              </a:ln>
              <a:solidFill>
                <a:srgbClr val="254776"/>
              </a:solidFill>
              <a:effectLst/>
              <a:uLnTx/>
              <a:uFillTx/>
              <a:latin typeface="Helvetica" pitchFamily="2" charset="0"/>
              <a:ea typeface="+mn-ea"/>
              <a:cs typeface="Arial" panose="020B0604020202020204" pitchFamily="34" charset="0"/>
            </a:endParaRPr>
          </a:p>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254776"/>
              </a:solidFill>
              <a:effectLst/>
              <a:uLnTx/>
              <a:uFillTx/>
              <a:latin typeface="Helvetica" pitchFamily="2" charset="0"/>
              <a:ea typeface="+mn-ea"/>
              <a:cs typeface="+mn-cs"/>
            </a:endParaRP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400" b="0" i="0" u="none" strike="noStrike" kern="1200" cap="none" spc="0" normalizeH="0" baseline="0" noProof="0" dirty="0">
                <a:ln>
                  <a:noFill/>
                </a:ln>
                <a:solidFill>
                  <a:srgbClr val="254776"/>
                </a:solidFill>
                <a:effectLst/>
                <a:uLnTx/>
                <a:uFillTx/>
                <a:latin typeface="Helvetica" pitchFamily="2" charset="0"/>
                <a:ea typeface="+mn-ea"/>
                <a:cs typeface="Arial" panose="020B0604020202020204" pitchFamily="34" charset="0"/>
              </a:rPr>
              <a:t>(على سبيل المثال، وحدات دعم الأدلة المحلية التي تركز عليها أشكال معينة من الأدلة، والقطاعات، وما إلى ذلك)</a:t>
            </a:r>
          </a:p>
        </p:txBody>
      </p:sp>
      <p:sp>
        <p:nvSpPr>
          <p:cNvPr id="37" name="TextBox 36">
            <a:extLst>
              <a:ext uri="{FF2B5EF4-FFF2-40B4-BE49-F238E27FC236}">
                <a16:creationId xmlns:a16="http://schemas.microsoft.com/office/drawing/2014/main" id="{930E2CCF-B8D6-7541-BDAA-5B16B89AE1F7}"/>
              </a:ext>
            </a:extLst>
          </p:cNvPr>
          <p:cNvSpPr txBox="1"/>
          <p:nvPr/>
        </p:nvSpPr>
        <p:spPr>
          <a:xfrm>
            <a:off x="5573303" y="3854736"/>
            <a:ext cx="2047863" cy="3077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400" b="1" i="0" u="none" strike="noStrike" kern="1200" cap="none" spc="0" normalizeH="0" baseline="0" noProof="0" dirty="0">
                <a:ln>
                  <a:noFill/>
                </a:ln>
                <a:solidFill>
                  <a:srgbClr val="254776"/>
                </a:solidFill>
                <a:effectLst/>
                <a:uLnTx/>
                <a:uFillTx/>
                <a:latin typeface="Helvetica" pitchFamily="2" charset="0"/>
                <a:ea typeface="+mn-ea"/>
                <a:cs typeface="Arial" panose="020B0604020202020204" pitchFamily="34" charset="0"/>
              </a:rPr>
              <a:t>شبكات دعم الأدلة المحلية</a:t>
            </a:r>
          </a:p>
        </p:txBody>
      </p:sp>
      <p:sp>
        <p:nvSpPr>
          <p:cNvPr id="38" name="TextBox 37">
            <a:extLst>
              <a:ext uri="{FF2B5EF4-FFF2-40B4-BE49-F238E27FC236}">
                <a16:creationId xmlns:a16="http://schemas.microsoft.com/office/drawing/2014/main" id="{5821EC43-8BDE-0646-8A9C-A133147F3A75}"/>
              </a:ext>
            </a:extLst>
          </p:cNvPr>
          <p:cNvSpPr txBox="1"/>
          <p:nvPr/>
        </p:nvSpPr>
        <p:spPr>
          <a:xfrm>
            <a:off x="4335686" y="2284190"/>
            <a:ext cx="1587715"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kumimoji="0" lang="ar-LB" sz="1400" b="0" i="1" u="none" strike="noStrike" kern="1200" cap="none" spc="0" normalizeH="0" baseline="0" noProof="0" dirty="0">
                <a:ln>
                  <a:noFill/>
                </a:ln>
                <a:solidFill>
                  <a:srgbClr val="C3C7CD"/>
                </a:solidFill>
                <a:effectLst/>
                <a:uLnTx/>
                <a:uFillTx/>
                <a:latin typeface="Arial" panose="020B0604020202020204" pitchFamily="34" charset="0"/>
                <a:ea typeface="+mn-ea"/>
                <a:cs typeface="Arial" panose="020B0604020202020204" pitchFamily="34" charset="0"/>
              </a:rPr>
              <a:t>التوجيه</a:t>
            </a:r>
            <a:r>
              <a:rPr kumimoji="0" lang="en-US" sz="1400" b="0" i="1" u="none" strike="noStrike" kern="1200" cap="none" spc="0" normalizeH="0" baseline="0" noProof="0" dirty="0">
                <a:ln>
                  <a:noFill/>
                </a:ln>
                <a:solidFill>
                  <a:srgbClr val="C3C7CD"/>
                </a:solidFill>
                <a:effectLst/>
                <a:uLnTx/>
                <a:uFillTx/>
                <a:latin typeface="Arial" panose="020B0604020202020204" pitchFamily="34" charset="0"/>
                <a:ea typeface="+mn-ea"/>
                <a:cs typeface="Arial" panose="020B0604020202020204" pitchFamily="34" charset="0"/>
              </a:rPr>
              <a:t> </a:t>
            </a:r>
          </a:p>
          <a:p>
            <a:pPr marL="0" marR="0" lvl="0" indent="0" algn="l" defTabSz="609585" rtl="0" eaLnBrk="1" fontAlgn="auto" latinLnBrk="0" hangingPunct="1">
              <a:lnSpc>
                <a:spcPct val="100000"/>
              </a:lnSpc>
              <a:spcBef>
                <a:spcPts val="0"/>
              </a:spcBef>
              <a:spcAft>
                <a:spcPts val="0"/>
              </a:spcAft>
              <a:buClrTx/>
              <a:buSzTx/>
              <a:buFontTx/>
              <a:buNone/>
              <a:tabLst/>
              <a:defRPr/>
            </a:pPr>
            <a:r>
              <a:rPr kumimoji="0" lang="ar-LB" sz="1400" b="0" i="1" u="none" strike="noStrike" kern="1200" cap="none" spc="0" normalizeH="0" baseline="0" noProof="0" dirty="0">
                <a:ln>
                  <a:noFill/>
                </a:ln>
                <a:solidFill>
                  <a:srgbClr val="C3C7CD"/>
                </a:solidFill>
                <a:effectLst/>
                <a:uLnTx/>
                <a:uFillTx/>
                <a:latin typeface="Arial" panose="020B0604020202020204" pitchFamily="34" charset="0"/>
                <a:ea typeface="+mn-ea"/>
                <a:cs typeface="Arial" panose="020B0604020202020204" pitchFamily="34" charset="0"/>
              </a:rPr>
              <a:t>المعياري</a:t>
            </a:r>
          </a:p>
        </p:txBody>
      </p:sp>
      <p:sp>
        <p:nvSpPr>
          <p:cNvPr id="39" name="TextBox 38">
            <a:extLst>
              <a:ext uri="{FF2B5EF4-FFF2-40B4-BE49-F238E27FC236}">
                <a16:creationId xmlns:a16="http://schemas.microsoft.com/office/drawing/2014/main" id="{9B67C318-261F-374D-BA15-B167B8F18EF8}"/>
              </a:ext>
            </a:extLst>
          </p:cNvPr>
          <p:cNvSpPr txBox="1"/>
          <p:nvPr/>
        </p:nvSpPr>
        <p:spPr>
          <a:xfrm>
            <a:off x="4335686" y="3547648"/>
            <a:ext cx="1587715"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kumimoji="0" lang="ar-LB" sz="1400" b="0" i="1" u="none" strike="noStrike" kern="1200" cap="none" spc="0" normalizeH="0" baseline="0" noProof="0" dirty="0">
                <a:ln>
                  <a:noFill/>
                </a:ln>
                <a:solidFill>
                  <a:srgbClr val="C3C7CD"/>
                </a:solidFill>
                <a:effectLst/>
                <a:uLnTx/>
                <a:uFillTx/>
                <a:latin typeface="Arial" panose="020B0604020202020204" pitchFamily="34" charset="0"/>
                <a:ea typeface="+mn-ea"/>
                <a:cs typeface="Arial" panose="020B0604020202020204" pitchFamily="34" charset="0"/>
              </a:rPr>
              <a:t>المساعدة</a:t>
            </a:r>
          </a:p>
          <a:p>
            <a:pPr marL="0" marR="0" lvl="0" indent="0" algn="l" defTabSz="609585" rtl="0" eaLnBrk="1" fontAlgn="auto" latinLnBrk="0" hangingPunct="1">
              <a:lnSpc>
                <a:spcPct val="100000"/>
              </a:lnSpc>
              <a:spcBef>
                <a:spcPts val="0"/>
              </a:spcBef>
              <a:spcAft>
                <a:spcPts val="0"/>
              </a:spcAft>
              <a:buClrTx/>
              <a:buSzTx/>
              <a:buFontTx/>
              <a:buNone/>
              <a:tabLst/>
              <a:defRPr/>
            </a:pPr>
            <a:r>
              <a:rPr kumimoji="0" lang="ar-LB" sz="1400" b="0" i="1" u="none" strike="noStrike" kern="1200" cap="none" spc="0" normalizeH="0" baseline="0" noProof="0" dirty="0">
                <a:ln>
                  <a:noFill/>
                </a:ln>
                <a:solidFill>
                  <a:srgbClr val="C3C7CD"/>
                </a:solidFill>
                <a:effectLst/>
                <a:uLnTx/>
                <a:uFillTx/>
                <a:latin typeface="Arial" panose="020B0604020202020204" pitchFamily="34" charset="0"/>
                <a:ea typeface="+mn-ea"/>
                <a:cs typeface="Arial" panose="020B0604020202020204" pitchFamily="34" charset="0"/>
              </a:rPr>
              <a:t>التقنية</a:t>
            </a:r>
          </a:p>
        </p:txBody>
      </p:sp>
      <p:sp>
        <p:nvSpPr>
          <p:cNvPr id="5" name="TextBox 4">
            <a:extLst>
              <a:ext uri="{FF2B5EF4-FFF2-40B4-BE49-F238E27FC236}">
                <a16:creationId xmlns:a16="http://schemas.microsoft.com/office/drawing/2014/main" id="{F3F4F8CB-BA5F-3ED5-D7EE-146F8F174D7A}"/>
              </a:ext>
            </a:extLst>
          </p:cNvPr>
          <p:cNvSpPr txBox="1"/>
          <p:nvPr/>
        </p:nvSpPr>
        <p:spPr>
          <a:xfrm>
            <a:off x="2408529" y="5172830"/>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800" b="1" i="0" u="none" strike="noStrike" kern="1200" cap="none" spc="0" normalizeH="0" baseline="0" noProof="0" dirty="0">
                <a:ln>
                  <a:noFill/>
                </a:ln>
                <a:solidFill>
                  <a:srgbClr val="254776"/>
                </a:solidFill>
                <a:effectLst/>
                <a:uLnTx/>
                <a:uFillTx/>
                <a:latin typeface="Helvetica" pitchFamily="2" charset="0"/>
                <a:ea typeface="+mn-ea"/>
                <a:cs typeface="Arial" panose="020B0604020202020204" pitchFamily="34" charset="0"/>
              </a:rPr>
              <a:t>المنتجون</a:t>
            </a:r>
          </a:p>
        </p:txBody>
      </p:sp>
      <p:sp>
        <p:nvSpPr>
          <p:cNvPr id="8" name="TextBox 7">
            <a:extLst>
              <a:ext uri="{FF2B5EF4-FFF2-40B4-BE49-F238E27FC236}">
                <a16:creationId xmlns:a16="http://schemas.microsoft.com/office/drawing/2014/main" id="{D77BAB75-2A7A-63B5-18D1-86FAD6FA66EE}"/>
              </a:ext>
            </a:extLst>
          </p:cNvPr>
          <p:cNvSpPr txBox="1"/>
          <p:nvPr/>
        </p:nvSpPr>
        <p:spPr>
          <a:xfrm>
            <a:off x="7623731" y="5172830"/>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800" b="1" i="0" u="none" strike="noStrike" kern="1200" cap="none" spc="0" normalizeH="0" baseline="0" noProof="0" dirty="0">
                <a:ln>
                  <a:noFill/>
                </a:ln>
                <a:solidFill>
                  <a:srgbClr val="254776"/>
                </a:solidFill>
                <a:effectLst/>
                <a:uLnTx/>
                <a:uFillTx/>
                <a:latin typeface="Helvetica" pitchFamily="2" charset="0"/>
                <a:ea typeface="+mn-ea"/>
                <a:cs typeface="Arial" panose="020B0604020202020204" pitchFamily="34" charset="0"/>
              </a:rPr>
              <a:t>المنتجون</a:t>
            </a:r>
          </a:p>
        </p:txBody>
      </p:sp>
      <p:sp>
        <p:nvSpPr>
          <p:cNvPr id="2" name="TextBox 1">
            <a:extLst>
              <a:ext uri="{FF2B5EF4-FFF2-40B4-BE49-F238E27FC236}">
                <a16:creationId xmlns:a16="http://schemas.microsoft.com/office/drawing/2014/main" id="{9811B605-CAB5-CB02-4A31-111C3AFF8F54}"/>
              </a:ext>
            </a:extLst>
          </p:cNvPr>
          <p:cNvSpPr txBox="1"/>
          <p:nvPr/>
        </p:nvSpPr>
        <p:spPr>
          <a:xfrm>
            <a:off x="4335686" y="5476574"/>
            <a:ext cx="1760314" cy="7386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ar-LB" sz="1400" b="0" i="1"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المنافع العامة العالمية ذات الصلة بالأدلة، ولا سيما توليفات الأدلة الحية</a:t>
            </a:r>
          </a:p>
        </p:txBody>
      </p:sp>
      <p:sp>
        <p:nvSpPr>
          <p:cNvPr id="3" name="Title 1">
            <a:extLst>
              <a:ext uri="{FF2B5EF4-FFF2-40B4-BE49-F238E27FC236}">
                <a16:creationId xmlns:a16="http://schemas.microsoft.com/office/drawing/2014/main" id="{0DFB9F21-E80B-1130-5796-D677D7F31926}"/>
              </a:ext>
            </a:extLst>
          </p:cNvPr>
          <p:cNvSpPr txBox="1">
            <a:spLocks/>
          </p:cNvSpPr>
          <p:nvPr/>
        </p:nvSpPr>
        <p:spPr>
          <a:xfrm>
            <a:off x="199678" y="54458"/>
            <a:ext cx="8272016" cy="1006368"/>
          </a:xfrm>
          <a:prstGeom prst="rect">
            <a:avLst/>
          </a:prstGeom>
        </p:spPr>
        <p:txBody>
          <a:bodyPr vert="horz" lIns="91440" tIns="45720" rIns="91440" bIns="45720" rtlCol="0" anchor="ctr">
            <a:no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r" rtl="1"/>
            <a:r>
              <a:rPr lang="ar-SA" dirty="0">
                <a:solidFill>
                  <a:srgbClr val="254776"/>
                </a:solidFill>
                <a:latin typeface="Helvetica" pitchFamily="2" charset="0"/>
              </a:rPr>
              <a:t> </a:t>
            </a:r>
            <a:r>
              <a:rPr lang="en-US" dirty="0">
                <a:solidFill>
                  <a:srgbClr val="254776"/>
                </a:solidFill>
                <a:latin typeface="Helvetica" pitchFamily="2" charset="0"/>
              </a:rPr>
              <a:t> </a:t>
            </a:r>
            <a:r>
              <a:rPr lang="en-CA" b="1" dirty="0">
                <a:solidFill>
                  <a:srgbClr val="254776"/>
                </a:solidFill>
                <a:latin typeface="Helvetica" pitchFamily="2" charset="0"/>
              </a:rPr>
              <a:t>2.0</a:t>
            </a:r>
            <a:r>
              <a:rPr lang="en-CA" dirty="0">
                <a:solidFill>
                  <a:srgbClr val="254776"/>
                </a:solidFill>
                <a:latin typeface="Helvetica" pitchFamily="2" charset="0"/>
              </a:rPr>
              <a:t>  </a:t>
            </a:r>
            <a:r>
              <a:rPr lang="ar-SA" dirty="0">
                <a:solidFill>
                  <a:srgbClr val="254776"/>
                </a:solidFill>
              </a:rPr>
              <a:t>تحسين التنسيق بين منتجي الأدلة (</a:t>
            </a:r>
            <a:r>
              <a:rPr lang="ar-SA" i="0" strike="noStrike" dirty="0">
                <a:solidFill>
                  <a:srgbClr val="254776"/>
                </a:solidFill>
                <a:effectLst/>
                <a:latin typeface="Montserrat" pitchFamily="2" charset="77"/>
              </a:rPr>
              <a:t>المحلية والعالمية</a:t>
            </a:r>
            <a:r>
              <a:rPr lang="ar-SA" dirty="0">
                <a:solidFill>
                  <a:srgbClr val="254776"/>
                </a:solidFill>
              </a:rPr>
              <a:t>) مكان مهم للبدء</a:t>
            </a:r>
            <a:endParaRPr lang="en-CA" dirty="0">
              <a:solidFill>
                <a:srgbClr val="254776"/>
              </a:solidFill>
              <a:highlight>
                <a:srgbClr val="FFFF00"/>
              </a:highlight>
              <a:latin typeface="Helvetica" pitchFamily="2" charset="0"/>
            </a:endParaRPr>
          </a:p>
        </p:txBody>
      </p:sp>
      <p:sp>
        <p:nvSpPr>
          <p:cNvPr id="6" name="TextBox 2">
            <a:extLst>
              <a:ext uri="{FF2B5EF4-FFF2-40B4-BE49-F238E27FC236}">
                <a16:creationId xmlns:a16="http://schemas.microsoft.com/office/drawing/2014/main" id="{F3E2736B-E463-422F-A03A-DC6714C408F7}"/>
              </a:ext>
            </a:extLst>
          </p:cNvPr>
          <p:cNvSpPr txBox="1"/>
          <p:nvPr/>
        </p:nvSpPr>
        <p:spPr>
          <a:xfrm>
            <a:off x="9385072" y="1068159"/>
            <a:ext cx="2403222"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2153388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5D838-3B94-9651-B035-7FA90EB5A618}"/>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 name="Slide Number">
            <a:extLst>
              <a:ext uri="{FF2B5EF4-FFF2-40B4-BE49-F238E27FC236}">
                <a16:creationId xmlns:a16="http://schemas.microsoft.com/office/drawing/2014/main" id="{344B79B7-370D-538B-A617-72D0242169E7}"/>
              </a:ext>
            </a:extLst>
          </p:cNvPr>
          <p:cNvSpPr txBox="1">
            <a:spLocks/>
          </p:cNvSpPr>
          <p:nvPr/>
        </p:nvSpPr>
        <p:spPr>
          <a:xfrm>
            <a:off x="11557828" y="6374995"/>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ctr"/>
            <a:fld id="{86CB4B4D-7CA3-9044-876B-883B54F8677D}" type="slidenum">
              <a:rPr lang="en-CA" sz="2000" smtClean="0">
                <a:solidFill>
                  <a:srgbClr val="0F447C"/>
                </a:solidFill>
              </a:rPr>
              <a:pPr algn="ctr"/>
              <a:t>2</a:t>
            </a:fld>
            <a:endParaRPr lang="en-CA" sz="2000" dirty="0">
              <a:solidFill>
                <a:srgbClr val="0F447C"/>
              </a:solidFill>
            </a:endParaRPr>
          </a:p>
        </p:txBody>
      </p:sp>
      <p:grpSp>
        <p:nvGrpSpPr>
          <p:cNvPr id="32" name="Group 31">
            <a:extLst>
              <a:ext uri="{FF2B5EF4-FFF2-40B4-BE49-F238E27FC236}">
                <a16:creationId xmlns:a16="http://schemas.microsoft.com/office/drawing/2014/main" id="{862AF874-C1B6-6E05-E743-2A9CA7CB5368}"/>
              </a:ext>
            </a:extLst>
          </p:cNvPr>
          <p:cNvGrpSpPr/>
          <p:nvPr/>
        </p:nvGrpSpPr>
        <p:grpSpPr>
          <a:xfrm>
            <a:off x="164954" y="1455646"/>
            <a:ext cx="3639791" cy="3639791"/>
            <a:chOff x="185974" y="1455646"/>
            <a:chExt cx="3639791" cy="3639791"/>
          </a:xfrm>
        </p:grpSpPr>
        <p:pic>
          <p:nvPicPr>
            <p:cNvPr id="33" name="Picture 32" descr="Icon&#10;&#10;Description automatically generated">
              <a:extLst>
                <a:ext uri="{FF2B5EF4-FFF2-40B4-BE49-F238E27FC236}">
                  <a16:creationId xmlns:a16="http://schemas.microsoft.com/office/drawing/2014/main" id="{5C90BB9F-CFBC-C285-C854-3DB89AE15895}"/>
                </a:ext>
              </a:extLst>
            </p:cNvPr>
            <p:cNvPicPr>
              <a:picLocks noChangeAspect="1"/>
            </p:cNvPicPr>
            <p:nvPr/>
          </p:nvPicPr>
          <p:blipFill>
            <a:blip r:embed="rId3"/>
            <a:stretch>
              <a:fillRect/>
            </a:stretch>
          </p:blipFill>
          <p:spPr>
            <a:xfrm>
              <a:off x="185974" y="1455646"/>
              <a:ext cx="3639791" cy="3639791"/>
            </a:xfrm>
            <a:prstGeom prst="rect">
              <a:avLst/>
            </a:prstGeom>
          </p:spPr>
        </p:pic>
        <p:grpSp>
          <p:nvGrpSpPr>
            <p:cNvPr id="34" name="Group 33">
              <a:extLst>
                <a:ext uri="{FF2B5EF4-FFF2-40B4-BE49-F238E27FC236}">
                  <a16:creationId xmlns:a16="http://schemas.microsoft.com/office/drawing/2014/main" id="{BE698B26-EA85-3CE9-F214-3211EBAB0ED1}"/>
                </a:ext>
              </a:extLst>
            </p:cNvPr>
            <p:cNvGrpSpPr/>
            <p:nvPr/>
          </p:nvGrpSpPr>
          <p:grpSpPr>
            <a:xfrm>
              <a:off x="2968190" y="2837858"/>
              <a:ext cx="806419" cy="806419"/>
              <a:chOff x="2968190" y="2837858"/>
              <a:chExt cx="806419" cy="806419"/>
            </a:xfrm>
          </p:grpSpPr>
          <p:sp>
            <p:nvSpPr>
              <p:cNvPr id="42" name="Oval 41">
                <a:extLst>
                  <a:ext uri="{FF2B5EF4-FFF2-40B4-BE49-F238E27FC236}">
                    <a16:creationId xmlns:a16="http://schemas.microsoft.com/office/drawing/2014/main" id="{2CE1EBE3-231A-DC63-4203-5B83B1F16AA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43" name="TextBox 42">
                <a:extLst>
                  <a:ext uri="{FF2B5EF4-FFF2-40B4-BE49-F238E27FC236}">
                    <a16:creationId xmlns:a16="http://schemas.microsoft.com/office/drawing/2014/main" id="{BB2CAD24-A3BF-B747-7269-C74B8E8BB39E}"/>
                  </a:ext>
                </a:extLst>
              </p:cNvPr>
              <p:cNvSpPr txBox="1"/>
              <p:nvPr/>
            </p:nvSpPr>
            <p:spPr>
              <a:xfrm>
                <a:off x="2991329" y="3022715"/>
                <a:ext cx="760144" cy="253916"/>
              </a:xfrm>
              <a:prstGeom prst="rect">
                <a:avLst/>
              </a:prstGeom>
              <a:noFill/>
            </p:spPr>
            <p:txBody>
              <a:bodyPr wrap="none" rtlCol="0">
                <a:spAutoFit/>
              </a:bodyPr>
              <a:lstStyle/>
              <a:p>
                <a:pPr algn="ctr"/>
                <a:r>
                  <a:rPr lang="ar-LB" sz="1050" b="1" dirty="0">
                    <a:solidFill>
                      <a:schemeClr val="bg1"/>
                    </a:solidFill>
                  </a:rPr>
                  <a:t>الدليل الأفضل</a:t>
                </a:r>
                <a:endParaRPr lang="en-US" sz="1050" b="1" dirty="0">
                  <a:solidFill>
                    <a:schemeClr val="bg1"/>
                  </a:solidFill>
                </a:endParaRPr>
              </a:p>
            </p:txBody>
          </p:sp>
        </p:grpSp>
        <p:grpSp>
          <p:nvGrpSpPr>
            <p:cNvPr id="35" name="Group 34">
              <a:extLst>
                <a:ext uri="{FF2B5EF4-FFF2-40B4-BE49-F238E27FC236}">
                  <a16:creationId xmlns:a16="http://schemas.microsoft.com/office/drawing/2014/main" id="{7A9D31F9-EC01-50BB-F063-D8C55B7897B2}"/>
                </a:ext>
              </a:extLst>
            </p:cNvPr>
            <p:cNvGrpSpPr/>
            <p:nvPr/>
          </p:nvGrpSpPr>
          <p:grpSpPr>
            <a:xfrm>
              <a:off x="911838" y="4036340"/>
              <a:ext cx="806419" cy="806419"/>
              <a:chOff x="2968190" y="2847797"/>
              <a:chExt cx="806419" cy="806419"/>
            </a:xfrm>
          </p:grpSpPr>
          <p:sp>
            <p:nvSpPr>
              <p:cNvPr id="40" name="Oval 39">
                <a:extLst>
                  <a:ext uri="{FF2B5EF4-FFF2-40B4-BE49-F238E27FC236}">
                    <a16:creationId xmlns:a16="http://schemas.microsoft.com/office/drawing/2014/main" id="{03310AD6-45C3-BFAC-07BE-6A64DB5748E3}"/>
                  </a:ext>
                </a:extLst>
              </p:cNvPr>
              <p:cNvSpPr/>
              <p:nvPr/>
            </p:nvSpPr>
            <p:spPr>
              <a:xfrm>
                <a:off x="2968190" y="28477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41" name="TextBox 40">
                <a:extLst>
                  <a:ext uri="{FF2B5EF4-FFF2-40B4-BE49-F238E27FC236}">
                    <a16:creationId xmlns:a16="http://schemas.microsoft.com/office/drawing/2014/main" id="{D0B436A4-01DA-2A26-DAE9-51626CBFA710}"/>
                  </a:ext>
                </a:extLst>
              </p:cNvPr>
              <p:cNvSpPr txBox="1"/>
              <p:nvPr/>
            </p:nvSpPr>
            <p:spPr>
              <a:xfrm>
                <a:off x="3165257" y="3132044"/>
                <a:ext cx="412293" cy="253916"/>
              </a:xfrm>
              <a:prstGeom prst="rect">
                <a:avLst/>
              </a:prstGeom>
              <a:noFill/>
            </p:spPr>
            <p:txBody>
              <a:bodyPr wrap="none" rtlCol="0">
                <a:spAutoFit/>
              </a:bodyPr>
              <a:lstStyle/>
              <a:p>
                <a:pPr algn="ctr"/>
                <a:r>
                  <a:rPr lang="ar-LB" sz="1050" b="1" dirty="0">
                    <a:solidFill>
                      <a:schemeClr val="bg1"/>
                    </a:solidFill>
                  </a:rPr>
                  <a:t>الآثار</a:t>
                </a:r>
                <a:endParaRPr lang="en-US" sz="1050" b="1" dirty="0">
                  <a:solidFill>
                    <a:schemeClr val="bg1"/>
                  </a:solidFill>
                </a:endParaRPr>
              </a:p>
            </p:txBody>
          </p:sp>
        </p:grpSp>
        <p:sp>
          <p:nvSpPr>
            <p:cNvPr id="36" name="Rectangle 35">
              <a:extLst>
                <a:ext uri="{FF2B5EF4-FFF2-40B4-BE49-F238E27FC236}">
                  <a16:creationId xmlns:a16="http://schemas.microsoft.com/office/drawing/2014/main" id="{C86A30ED-C0E2-376A-AE84-4B9216B5B36F}"/>
                </a:ext>
              </a:extLst>
            </p:cNvPr>
            <p:cNvSpPr/>
            <p:nvPr/>
          </p:nvSpPr>
          <p:spPr>
            <a:xfrm rot="18380888">
              <a:off x="740042" y="1863260"/>
              <a:ext cx="2663343" cy="2663343"/>
            </a:xfrm>
            <a:prstGeom prst="rect">
              <a:avLst/>
            </a:prstGeom>
            <a:noFill/>
          </p:spPr>
          <p:txBody>
            <a:bodyPr wrap="none" lIns="91440" tIns="45720" rIns="91440" bIns="45720">
              <a:prstTxWarp prst="textCircle">
                <a:avLst/>
              </a:prstTxWarp>
              <a:spAutoFit/>
            </a:bodyPr>
            <a:lstStyle/>
            <a:p>
              <a:pPr algn="ctr"/>
              <a:r>
                <a:rPr lang="ar-LB" sz="1200" b="1" dirty="0">
                  <a:ln w="0"/>
                  <a:solidFill>
                    <a:srgbClr val="254776"/>
                  </a:solidFill>
                </a:rPr>
                <a:t>المنافع العامة العالمية</a:t>
              </a:r>
            </a:p>
          </p:txBody>
        </p:sp>
        <p:sp>
          <p:nvSpPr>
            <p:cNvPr id="37" name="Rectangle 36">
              <a:extLst>
                <a:ext uri="{FF2B5EF4-FFF2-40B4-BE49-F238E27FC236}">
                  <a16:creationId xmlns:a16="http://schemas.microsoft.com/office/drawing/2014/main" id="{D5FC2856-7738-4A61-14A6-6688BBD34CD6}"/>
                </a:ext>
              </a:extLst>
            </p:cNvPr>
            <p:cNvSpPr/>
            <p:nvPr/>
          </p:nvSpPr>
          <p:spPr>
            <a:xfrm rot="18397127">
              <a:off x="684491" y="2020911"/>
              <a:ext cx="2581401" cy="2581401"/>
            </a:xfrm>
            <a:prstGeom prst="rect">
              <a:avLst/>
            </a:prstGeom>
            <a:noFill/>
          </p:spPr>
          <p:txBody>
            <a:bodyPr wrap="none" lIns="91440" tIns="45720" rIns="91440" bIns="45720">
              <a:prstTxWarp prst="textCircle">
                <a:avLst/>
              </a:prstTxWarp>
              <a:spAutoFit/>
            </a:bodyPr>
            <a:lstStyle/>
            <a:p>
              <a:pPr algn="ctr"/>
              <a:r>
                <a:rPr lang="ar-LB" sz="1200" b="1" dirty="0">
                  <a:ln w="0"/>
                  <a:solidFill>
                    <a:srgbClr val="254776"/>
                  </a:solidFill>
                </a:rPr>
                <a:t>فرق </a:t>
              </a:r>
              <a:r>
                <a:rPr lang="ar-LB" sz="1200" dirty="0">
                  <a:ln w="0"/>
                  <a:solidFill>
                    <a:srgbClr val="254776"/>
                  </a:solidFill>
                </a:rPr>
                <a:t>الإنتاج</a:t>
              </a:r>
            </a:p>
          </p:txBody>
        </p:sp>
        <p:sp>
          <p:nvSpPr>
            <p:cNvPr id="38" name="Rectangle 37">
              <a:extLst>
                <a:ext uri="{FF2B5EF4-FFF2-40B4-BE49-F238E27FC236}">
                  <a16:creationId xmlns:a16="http://schemas.microsoft.com/office/drawing/2014/main" id="{8A9D3C3D-B75A-1045-23DB-48C3C1F9CFC7}"/>
                </a:ext>
              </a:extLst>
            </p:cNvPr>
            <p:cNvSpPr/>
            <p:nvPr/>
          </p:nvSpPr>
          <p:spPr>
            <a:xfrm rot="20023529">
              <a:off x="654320" y="1911554"/>
              <a:ext cx="2663343" cy="2663343"/>
            </a:xfrm>
            <a:prstGeom prst="rect">
              <a:avLst/>
            </a:prstGeom>
            <a:noFill/>
          </p:spPr>
          <p:txBody>
            <a:bodyPr wrap="none" lIns="91440" tIns="45720" rIns="91440" bIns="45720">
              <a:prstTxWarp prst="textArchDown">
                <a:avLst/>
              </a:prstTxWarp>
              <a:spAutoFit/>
            </a:bodyPr>
            <a:lstStyle/>
            <a:p>
              <a:pPr algn="ctr"/>
              <a:r>
                <a:rPr lang="ar-LB" sz="1200" b="1" cap="none" spc="0" dirty="0">
                  <a:ln w="0"/>
                  <a:solidFill>
                    <a:srgbClr val="254776"/>
                  </a:solidFill>
                  <a:effectLst/>
                </a:rPr>
                <a:t>شبكات دعم</a:t>
              </a:r>
              <a:endParaRPr lang="en-US" sz="1200" b="1" cap="none" spc="0" dirty="0">
                <a:ln w="0"/>
                <a:solidFill>
                  <a:srgbClr val="254776"/>
                </a:solidFill>
                <a:effectLst/>
              </a:endParaRPr>
            </a:p>
          </p:txBody>
        </p:sp>
        <p:sp>
          <p:nvSpPr>
            <p:cNvPr id="39" name="Rectangle 38">
              <a:extLst>
                <a:ext uri="{FF2B5EF4-FFF2-40B4-BE49-F238E27FC236}">
                  <a16:creationId xmlns:a16="http://schemas.microsoft.com/office/drawing/2014/main" id="{82197E60-6327-5C12-D3AC-862615EC7FEF}"/>
                </a:ext>
              </a:extLst>
            </p:cNvPr>
            <p:cNvSpPr/>
            <p:nvPr/>
          </p:nvSpPr>
          <p:spPr>
            <a:xfrm rot="20055027">
              <a:off x="738879" y="2065798"/>
              <a:ext cx="2663343" cy="2663343"/>
            </a:xfrm>
            <a:prstGeom prst="rect">
              <a:avLst/>
            </a:prstGeom>
            <a:noFill/>
          </p:spPr>
          <p:txBody>
            <a:bodyPr wrap="none" lIns="91440" tIns="45720" rIns="91440" bIns="45720">
              <a:prstTxWarp prst="textArchDown">
                <a:avLst/>
              </a:prstTxWarp>
              <a:spAutoFit/>
            </a:bodyPr>
            <a:lstStyle/>
            <a:p>
              <a:pPr algn="ctr"/>
              <a:r>
                <a:rPr lang="ar-LB" sz="1200" b="1" cap="none" spc="0" dirty="0">
                  <a:ln w="0"/>
                  <a:solidFill>
                    <a:srgbClr val="254776"/>
                  </a:solidFill>
                  <a:effectLst/>
                </a:rPr>
                <a:t>الأدلة العلمية</a:t>
              </a:r>
              <a:endParaRPr lang="en-US" sz="1200" b="1" cap="none" spc="0" dirty="0">
                <a:ln w="0"/>
                <a:solidFill>
                  <a:srgbClr val="254776"/>
                </a:solidFill>
                <a:effectLst/>
              </a:endParaRPr>
            </a:p>
          </p:txBody>
        </p:sp>
      </p:grpSp>
      <p:sp>
        <p:nvSpPr>
          <p:cNvPr id="44" name="TextBox 43">
            <a:extLst>
              <a:ext uri="{FF2B5EF4-FFF2-40B4-BE49-F238E27FC236}">
                <a16:creationId xmlns:a16="http://schemas.microsoft.com/office/drawing/2014/main" id="{B49EAD07-49D9-5108-7C91-158A73749CF1}"/>
              </a:ext>
            </a:extLst>
          </p:cNvPr>
          <p:cNvSpPr txBox="1"/>
          <p:nvPr/>
        </p:nvSpPr>
        <p:spPr>
          <a:xfrm>
            <a:off x="3989753" y="1415674"/>
            <a:ext cx="8231912" cy="1846659"/>
          </a:xfrm>
          <a:prstGeom prst="rect">
            <a:avLst/>
          </a:prstGeom>
          <a:noFill/>
        </p:spPr>
        <p:txBody>
          <a:bodyPr wrap="square">
            <a:spAutoFit/>
          </a:bodyPr>
          <a:lstStyle/>
          <a:p>
            <a:pPr lvl="0" algn="r" rtl="1">
              <a:defRPr/>
            </a:pPr>
            <a:r>
              <a:rPr lang="ar-LB" sz="1800" b="1" dirty="0">
                <a:solidFill>
                  <a:srgbClr val="CC76A6"/>
                </a:solidFill>
                <a:latin typeface="Arial" panose="020B0604020202020204" pitchFamily="34" charset="0"/>
                <a:ea typeface="Calibri" panose="020F0502020204030204" pitchFamily="34" charset="0"/>
              </a:rPr>
              <a:t>فرق إنتاج المنافع العامة العالمية</a:t>
            </a:r>
          </a:p>
          <a:p>
            <a:pPr marL="179388" indent="-179388" algn="r" rtl="1">
              <a:buFont typeface="Arial" panose="020B0604020202020204" pitchFamily="34" charset="0"/>
              <a:buChar char="•"/>
              <a:defRPr/>
            </a:pPr>
            <a:r>
              <a:rPr lang="ar-LB" sz="1200" dirty="0">
                <a:solidFill>
                  <a:srgbClr val="254776"/>
                </a:solidFill>
                <a:latin typeface="Arial" panose="020B0604020202020204" pitchFamily="34" charset="0"/>
                <a:ea typeface="Calibri" panose="020F0502020204030204" pitchFamily="34" charset="0"/>
              </a:rPr>
              <a:t>يلتزم كل طرف بالاستجابة للأولويات العالمية المستجدة بطرق تزيد من التنسيق وتقلل من الازدواجية في إنتاج </a:t>
            </a:r>
            <a:r>
              <a:rPr lang="ar-LB" sz="1200" b="1" dirty="0">
                <a:solidFill>
                  <a:srgbClr val="254776"/>
                </a:solidFill>
                <a:latin typeface="Arial" panose="020B0604020202020204" pitchFamily="34" charset="0"/>
                <a:ea typeface="Calibri" panose="020F0502020204030204" pitchFamily="34" charset="0"/>
              </a:rPr>
              <a:t>توليفات الأدلة الحية</a:t>
            </a:r>
          </a:p>
          <a:p>
            <a:pPr marL="179388" lvl="0" indent="-179388" algn="r" rtl="1">
              <a:buFont typeface="Arial" panose="020B0604020202020204" pitchFamily="34" charset="0"/>
              <a:buChar char="•"/>
              <a:defRPr/>
            </a:pPr>
            <a:r>
              <a:rPr lang="ar-LB" sz="1200" dirty="0">
                <a:solidFill>
                  <a:srgbClr val="254776"/>
                </a:solidFill>
                <a:latin typeface="Arial" panose="020B0604020202020204" pitchFamily="34" charset="0"/>
                <a:ea typeface="Calibri" panose="020F0502020204030204" pitchFamily="34" charset="0"/>
              </a:rPr>
              <a:t>يلتزمون بشكل جماعي بالعمل مع الشبكات والأنظمة الأساسية الحالية لتحقيق أقصى قدر من الكفاءة والتآزر ولتعزيز وتنفيذ المعايير(للحصول على قائمة كاملة، اطلع على الحاشية في الصفحة السابقة)</a:t>
            </a:r>
          </a:p>
          <a:p>
            <a:pPr marL="358775" lvl="1" indent="-179388" algn="r" rtl="1">
              <a:buFont typeface="Courier New" panose="02070309020205020404" pitchFamily="49" charset="0"/>
              <a:buChar char="o"/>
              <a:defRPr/>
            </a:pPr>
            <a:r>
              <a:rPr lang="ar-LB" sz="1200" dirty="0">
                <a:solidFill>
                  <a:srgbClr val="254776"/>
                </a:solidFill>
                <a:latin typeface="Arial" panose="020B0604020202020204" pitchFamily="34" charset="0"/>
                <a:ea typeface="Calibri" panose="020F0502020204030204" pitchFamily="34" charset="0"/>
              </a:rPr>
              <a:t>شبكات منتجي المنافع العامة العالمية (على سبيل المثال، كامبل، كوكرين، الهيئة الحكومية الدولية المعنية بتغيرالمناخ)</a:t>
            </a:r>
          </a:p>
          <a:p>
            <a:pPr marL="358775" lvl="1" indent="-179388" algn="r" rtl="1">
              <a:buFont typeface="Courier New" panose="02070309020205020404" pitchFamily="49" charset="0"/>
              <a:buChar char="o"/>
              <a:defRPr/>
            </a:pPr>
            <a:r>
              <a:rPr lang="ar-LB" sz="1200" dirty="0">
                <a:solidFill>
                  <a:srgbClr val="254776"/>
                </a:solidFill>
                <a:latin typeface="Arial" panose="020B0604020202020204" pitchFamily="34" charset="0"/>
                <a:ea typeface="Calibri" panose="020F0502020204030204" pitchFamily="34" charset="0"/>
              </a:rPr>
              <a:t>المنصات التي تدعم إنتاج السلع العامة العالمية (على سبيل المثال، </a:t>
            </a:r>
            <a:r>
              <a:rPr lang="en-US" sz="1200" dirty="0">
                <a:solidFill>
                  <a:srgbClr val="254776"/>
                </a:solidFill>
                <a:latin typeface="Arial" panose="020B0604020202020204" pitchFamily="34" charset="0"/>
                <a:ea typeface="Calibri" panose="020F0502020204030204" pitchFamily="34" charset="0"/>
                <a:cs typeface="Arial" panose="020B0604020202020204" pitchFamily="34" charset="0"/>
              </a:rPr>
              <a:t>PROSPERO</a:t>
            </a:r>
            <a:r>
              <a:rPr lang="ar-LB" sz="1200" dirty="0">
                <a:solidFill>
                  <a:srgbClr val="254776"/>
                </a:solidFill>
                <a:latin typeface="Arial" panose="020B0604020202020204" pitchFamily="34" charset="0"/>
                <a:ea typeface="Calibri" panose="020F0502020204030204" pitchFamily="34" charset="0"/>
              </a:rPr>
              <a:t>)</a:t>
            </a:r>
          </a:p>
          <a:p>
            <a:pPr marL="358775" lvl="1" indent="-179388" algn="r" rtl="1">
              <a:buFont typeface="Courier New" panose="02070309020205020404" pitchFamily="49" charset="0"/>
              <a:buChar char="o"/>
              <a:defRPr/>
            </a:pPr>
            <a:r>
              <a:rPr lang="ar-LB" sz="1200" dirty="0">
                <a:solidFill>
                  <a:srgbClr val="254776"/>
                </a:solidFill>
                <a:latin typeface="Arial" panose="020B0604020202020204" pitchFamily="34" charset="0"/>
                <a:ea typeface="Calibri" panose="020F0502020204030204" pitchFamily="34" charset="0"/>
              </a:rPr>
              <a:t>شبكات من مجموعات المبادئ التوجيهية وتقييم التكنولوجيا التي تستخدم هذه المنافع العامة العالمية</a:t>
            </a:r>
          </a:p>
          <a:p>
            <a:pPr marL="358775" lvl="1" indent="-179388" algn="r" rtl="1">
              <a:buFont typeface="Courier New" panose="02070309020205020404" pitchFamily="49" charset="0"/>
              <a:buChar char="o"/>
              <a:defRPr/>
            </a:pPr>
            <a:r>
              <a:rPr lang="ar-LB" sz="1200" b="1" dirty="0">
                <a:solidFill>
                  <a:srgbClr val="254776"/>
                </a:solidFill>
                <a:latin typeface="Arial" panose="020B0604020202020204" pitchFamily="34" charset="0"/>
                <a:ea typeface="Calibri" panose="020F0502020204030204" pitchFamily="34" charset="0"/>
              </a:rPr>
              <a:t>شبكات دعم الأدلة المحلية</a:t>
            </a:r>
            <a:r>
              <a:rPr lang="ar-LB" sz="1200" dirty="0">
                <a:solidFill>
                  <a:srgbClr val="254776"/>
                </a:solidFill>
                <a:latin typeface="Arial" panose="020B0604020202020204" pitchFamily="34" charset="0"/>
                <a:ea typeface="Calibri" panose="020F0502020204030204" pitchFamily="34" charset="0"/>
              </a:rPr>
              <a:t> التي تستخدم هذه المنافع العامة العالمية والتي يمكن أن تقدم وجهات نظر للعديد من صناع القرار الذين يستخدمون هذه المنافع العامة العالمية (صناع السياسات الحكومية والقادة التنظيميون والمهنيون والمواطنون)</a:t>
            </a:r>
          </a:p>
        </p:txBody>
      </p:sp>
      <p:sp>
        <p:nvSpPr>
          <p:cNvPr id="45" name="TextBox 44">
            <a:extLst>
              <a:ext uri="{FF2B5EF4-FFF2-40B4-BE49-F238E27FC236}">
                <a16:creationId xmlns:a16="http://schemas.microsoft.com/office/drawing/2014/main" id="{4C2C3246-C046-D7B6-AF29-A515FDDD9F27}"/>
              </a:ext>
            </a:extLst>
          </p:cNvPr>
          <p:cNvSpPr txBox="1"/>
          <p:nvPr/>
        </p:nvSpPr>
        <p:spPr>
          <a:xfrm>
            <a:off x="3989753" y="3677670"/>
            <a:ext cx="4466104" cy="2031325"/>
          </a:xfrm>
          <a:prstGeom prst="rect">
            <a:avLst/>
          </a:prstGeom>
          <a:noFill/>
        </p:spPr>
        <p:txBody>
          <a:bodyPr wrap="square">
            <a:spAutoFit/>
          </a:bodyPr>
          <a:lstStyle/>
          <a:p>
            <a:pPr lvl="0" algn="r" rtl="1">
              <a:defRPr/>
            </a:pPr>
            <a:r>
              <a:rPr lang="ar-LB" sz="1800" b="1" dirty="0">
                <a:solidFill>
                  <a:srgbClr val="6AA855"/>
                </a:solidFill>
                <a:latin typeface="Arial" panose="020B0604020202020204" pitchFamily="34" charset="0"/>
                <a:ea typeface="Calibri" panose="020F0502020204030204" pitchFamily="34" charset="0"/>
              </a:rPr>
              <a:t>شبكات دعم الأدلة المحلية</a:t>
            </a:r>
            <a:r>
              <a:rPr lang="en-US" sz="1800" b="1" dirty="0">
                <a:solidFill>
                  <a:srgbClr val="6AA855"/>
                </a:solidFill>
                <a:latin typeface="Arial" panose="020B0604020202020204" pitchFamily="34" charset="0"/>
                <a:ea typeface="Calibri" panose="020F0502020204030204" pitchFamily="34" charset="0"/>
                <a:cs typeface="Arial" panose="020B0604020202020204" pitchFamily="34" charset="0"/>
              </a:rPr>
              <a:t> </a:t>
            </a:r>
          </a:p>
          <a:p>
            <a:pPr marL="179388" lvl="0" indent="-179388" algn="r" rtl="1">
              <a:buFont typeface="Arial" panose="020B0604020202020204" pitchFamily="34" charset="0"/>
              <a:buChar char="•"/>
              <a:defRPr/>
            </a:pPr>
            <a:r>
              <a:rPr lang="ar-LB" sz="1200" dirty="0">
                <a:solidFill>
                  <a:srgbClr val="254776"/>
                </a:solidFill>
                <a:latin typeface="Arial" panose="020B0604020202020204" pitchFamily="34" charset="0"/>
                <a:ea typeface="Calibri" panose="020F0502020204030204" pitchFamily="34" charset="0"/>
              </a:rPr>
              <a:t>يلتزم كل طرف بالاستجابة للأولويات المحلية المستجدة  بطرق تعزز وتمكّن من تنفيذ المنافع العامة العالمية (على سبيل المثال، من خلال </a:t>
            </a:r>
            <a:r>
              <a:rPr lang="ar-LB" sz="1200" b="1" dirty="0">
                <a:solidFill>
                  <a:srgbClr val="254776"/>
                </a:solidFill>
                <a:latin typeface="Arial" panose="020B0604020202020204" pitchFamily="34" charset="0"/>
                <a:ea typeface="Calibri" panose="020F0502020204030204" pitchFamily="34" charset="0"/>
              </a:rPr>
              <a:t>تجميع الأدلة حسب السياق والدعم</a:t>
            </a:r>
            <a:r>
              <a:rPr lang="ar-LB" sz="1200" dirty="0">
                <a:solidFill>
                  <a:srgbClr val="254776"/>
                </a:solidFill>
                <a:latin typeface="Arial" panose="020B0604020202020204" pitchFamily="34" charset="0"/>
                <a:ea typeface="Calibri" panose="020F0502020204030204" pitchFamily="34" charset="0"/>
              </a:rPr>
              <a:t>) ودعم التحسين المستمر للمنافع العامة العالمية (من خلال الشراكات مع الفرق في مناطقهم أو مع من يغطي موضوعاً مشابهاً)</a:t>
            </a:r>
          </a:p>
          <a:p>
            <a:pPr marL="179388" lvl="0" indent="-179388" algn="r" rtl="1">
              <a:buFont typeface="Arial" panose="020B0604020202020204" pitchFamily="34" charset="0"/>
              <a:buChar char="•"/>
              <a:defRPr/>
            </a:pPr>
            <a:r>
              <a:rPr lang="ar-LB" sz="1200" dirty="0">
                <a:solidFill>
                  <a:srgbClr val="254776"/>
                </a:solidFill>
                <a:latin typeface="Arial" panose="020B0604020202020204" pitchFamily="34" charset="0"/>
                <a:ea typeface="Calibri" panose="020F0502020204030204" pitchFamily="34" charset="0"/>
              </a:rPr>
              <a:t>يلتزمون بشكل جماعي بالعمل مع الشبكات والأنظمة الأساسية الحالية لتحقيق أقصى قدر من الكفاءة والتآزر ولتعزيز وتنفيذ المعايير</a:t>
            </a:r>
          </a:p>
          <a:p>
            <a:pPr marL="358775" lvl="1" indent="-179388" algn="r" rtl="1">
              <a:buFont typeface="Courier New" panose="02070309020205020404" pitchFamily="49" charset="0"/>
              <a:buChar char="o"/>
              <a:defRPr/>
            </a:pPr>
            <a:r>
              <a:rPr lang="ar-LB" sz="1200" dirty="0">
                <a:solidFill>
                  <a:srgbClr val="254776"/>
                </a:solidFill>
                <a:latin typeface="Arial" panose="020B0604020202020204" pitchFamily="34" charset="0"/>
                <a:ea typeface="Calibri" panose="020F0502020204030204" pitchFamily="34" charset="0"/>
              </a:rPr>
              <a:t>شبكات وحدات دعم الأدلة (على سبيل المثال، التحالف البرازيلي للإثبات،</a:t>
            </a:r>
            <a:br>
              <a:rPr lang="ar-LB" sz="1200" dirty="0">
                <a:solidFill>
                  <a:srgbClr val="254776"/>
                </a:solidFill>
                <a:latin typeface="Arial" panose="020B0604020202020204" pitchFamily="34" charset="0"/>
                <a:ea typeface="Calibri" panose="020F0502020204030204" pitchFamily="34" charset="0"/>
              </a:rPr>
            </a:br>
            <a:r>
              <a:rPr lang="ar-LB" sz="1200" dirty="0">
                <a:solidFill>
                  <a:srgbClr val="254776"/>
                </a:solidFill>
                <a:latin typeface="Arial" panose="020B0604020202020204" pitchFamily="34" charset="0"/>
                <a:ea typeface="Calibri" panose="020F0502020204030204" pitchFamily="34" charset="0"/>
              </a:rPr>
              <a:t>شبكة </a:t>
            </a:r>
            <a:r>
              <a:rPr lang="en-US" sz="1200" dirty="0">
                <a:solidFill>
                  <a:srgbClr val="254776"/>
                </a:solidFill>
                <a:latin typeface="Arial" panose="020B0604020202020204" pitchFamily="34" charset="0"/>
                <a:ea typeface="Calibri" panose="020F0502020204030204" pitchFamily="34" charset="0"/>
                <a:cs typeface="Arial" panose="020B0604020202020204" pitchFamily="34" charset="0"/>
              </a:rPr>
              <a:t>What Works</a:t>
            </a:r>
            <a:r>
              <a:rPr lang="ar-LB" sz="1200" dirty="0">
                <a:solidFill>
                  <a:srgbClr val="254776"/>
                </a:solidFill>
                <a:latin typeface="Arial" panose="020B0604020202020204" pitchFamily="34" charset="0"/>
                <a:ea typeface="Calibri" panose="020F0502020204030204" pitchFamily="34" charset="0"/>
              </a:rPr>
              <a:t> في المملكة المتحدة، </a:t>
            </a:r>
            <a:r>
              <a:rPr lang="en-US" sz="1200" dirty="0" err="1">
                <a:solidFill>
                  <a:srgbClr val="254776"/>
                </a:solidFill>
                <a:latin typeface="Arial" panose="020B0604020202020204" pitchFamily="34" charset="0"/>
                <a:ea typeface="Calibri" panose="020F0502020204030204" pitchFamily="34" charset="0"/>
                <a:cs typeface="Arial" panose="020B0604020202020204" pitchFamily="34" charset="0"/>
              </a:rPr>
              <a:t>EVIPNet</a:t>
            </a:r>
            <a:r>
              <a:rPr lang="ar-LB" sz="1200" dirty="0">
                <a:solidFill>
                  <a:srgbClr val="254776"/>
                </a:solidFill>
                <a:latin typeface="Arial" panose="020B0604020202020204" pitchFamily="34" charset="0"/>
                <a:ea typeface="Calibri" panose="020F0502020204030204" pitchFamily="34" charset="0"/>
              </a:rPr>
              <a:t> في البلدان منخفضة ومتوسطة الدخل)</a:t>
            </a:r>
          </a:p>
        </p:txBody>
      </p:sp>
      <p:sp>
        <p:nvSpPr>
          <p:cNvPr id="46" name="Rounded Rectangular Callout 45">
            <a:extLst>
              <a:ext uri="{FF2B5EF4-FFF2-40B4-BE49-F238E27FC236}">
                <a16:creationId xmlns:a16="http://schemas.microsoft.com/office/drawing/2014/main" id="{013C1AE3-E748-5375-6F07-8FA1AF736108}"/>
              </a:ext>
            </a:extLst>
          </p:cNvPr>
          <p:cNvSpPr/>
          <p:nvPr/>
        </p:nvSpPr>
        <p:spPr>
          <a:xfrm>
            <a:off x="8756587" y="3587921"/>
            <a:ext cx="3134683" cy="1230656"/>
          </a:xfrm>
          <a:prstGeom prst="wedgeRoundRectCallout">
            <a:avLst>
              <a:gd name="adj1" fmla="val -67419"/>
              <a:gd name="adj2" fmla="val -4916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rtl="1"/>
            <a:r>
              <a:rPr lang="ar-LB" sz="1100" dirty="0">
                <a:solidFill>
                  <a:srgbClr val="254776"/>
                </a:solidFill>
              </a:rPr>
              <a:t>يُعد تحالف </a:t>
            </a:r>
            <a:r>
              <a:rPr lang="en-US" sz="1100" dirty="0">
                <a:solidFill>
                  <a:srgbClr val="254776"/>
                </a:solidFill>
              </a:rPr>
              <a:t>Living Evidence Alliance</a:t>
            </a:r>
            <a:r>
              <a:rPr lang="ar-LB" sz="1100" dirty="0">
                <a:solidFill>
                  <a:srgbClr val="254776"/>
                </a:solidFill>
              </a:rPr>
              <a:t> نموذجًا أوليًا واعدًا، ولكن ما زال أمامنا طريق طويل لنقطعه بمئات من توليفات الأدلة منخفضة الجودة للأسئلة غير المهمة، وفي الوقت عينه، لا يوجد أي توليفات للعديد من الأسئلة الأكثر أهمية في المجتمع</a:t>
            </a:r>
          </a:p>
        </p:txBody>
      </p:sp>
      <p:sp>
        <p:nvSpPr>
          <p:cNvPr id="47" name="Rounded Rectangular Callout 46">
            <a:extLst>
              <a:ext uri="{FF2B5EF4-FFF2-40B4-BE49-F238E27FC236}">
                <a16:creationId xmlns:a16="http://schemas.microsoft.com/office/drawing/2014/main" id="{CBA09A20-B62E-6CB5-C3EB-50F8099D1F3A}"/>
              </a:ext>
            </a:extLst>
          </p:cNvPr>
          <p:cNvSpPr/>
          <p:nvPr/>
        </p:nvSpPr>
        <p:spPr>
          <a:xfrm>
            <a:off x="8756587" y="5001766"/>
            <a:ext cx="3134683" cy="1230656"/>
          </a:xfrm>
          <a:prstGeom prst="wedgeRoundRectCallout">
            <a:avLst>
              <a:gd name="adj1" fmla="val -66917"/>
              <a:gd name="adj2" fmla="val -47885"/>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rtl="1"/>
            <a:r>
              <a:rPr lang="ar-LB" sz="1100" dirty="0">
                <a:solidFill>
                  <a:srgbClr val="254776"/>
                </a:solidFill>
              </a:rPr>
              <a:t>من المفارقات أن بعض منتجي المنافع العامة العالميين مثل كوكرين تمويلهم هو الأكثر هشاشة على الإطلاق، وآخرون مثل كامبل لم يتم تمويلهم بشكل مستدام.</a:t>
            </a:r>
          </a:p>
        </p:txBody>
      </p:sp>
      <p:sp>
        <p:nvSpPr>
          <p:cNvPr id="48" name="Rounded Rectangular Callout 47">
            <a:extLst>
              <a:ext uri="{FF2B5EF4-FFF2-40B4-BE49-F238E27FC236}">
                <a16:creationId xmlns:a16="http://schemas.microsoft.com/office/drawing/2014/main" id="{911F2BB1-DF14-72AD-8175-DF43C82968C2}"/>
              </a:ext>
            </a:extLst>
          </p:cNvPr>
          <p:cNvSpPr/>
          <p:nvPr/>
        </p:nvSpPr>
        <p:spPr>
          <a:xfrm flipH="1">
            <a:off x="403689" y="5095437"/>
            <a:ext cx="3134683" cy="1230657"/>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ar-LB" sz="1100" dirty="0">
                <a:solidFill>
                  <a:srgbClr val="254776"/>
                </a:solidFill>
              </a:rPr>
              <a:t>تمكنا من الرد على سؤال من صناع السياسات الوطنيين بتوليف أدلة سياقية حول استراتيجيات التكيف مع المناخ في ثلاثة أيام لأن تجميع الأدلة الحية كان "موجودًا" مع أكثر من 17000 دراسة تم تحديدها وتقييمها بالفعل</a:t>
            </a:r>
          </a:p>
        </p:txBody>
      </p:sp>
      <p:sp>
        <p:nvSpPr>
          <p:cNvPr id="49" name="TextBox 48">
            <a:extLst>
              <a:ext uri="{FF2B5EF4-FFF2-40B4-BE49-F238E27FC236}">
                <a16:creationId xmlns:a16="http://schemas.microsoft.com/office/drawing/2014/main" id="{AAF8FDC8-25B2-3BBC-3E8B-2BDC17B894C8}"/>
              </a:ext>
            </a:extLst>
          </p:cNvPr>
          <p:cNvSpPr txBox="1"/>
          <p:nvPr/>
        </p:nvSpPr>
        <p:spPr>
          <a:xfrm>
            <a:off x="917901" y="2950787"/>
            <a:ext cx="2124373" cy="1092607"/>
          </a:xfrm>
          <a:prstGeom prst="rect">
            <a:avLst/>
          </a:prstGeom>
          <a:noFill/>
        </p:spPr>
        <p:txBody>
          <a:bodyPr wrap="square">
            <a:spAutoFit/>
          </a:bodyPr>
          <a:lstStyle/>
          <a:p>
            <a:pPr algn="ctr"/>
            <a:r>
              <a:rPr lang="ar-LB" sz="1600" dirty="0">
                <a:solidFill>
                  <a:srgbClr val="234776"/>
                </a:solidFill>
                <a:sym typeface="Arial"/>
              </a:rPr>
              <a:t>اتصال أفضل
</a:t>
            </a:r>
            <a:br>
              <a:rPr lang="ar-LB" sz="1600" dirty="0">
                <a:solidFill>
                  <a:srgbClr val="234776"/>
                </a:solidFill>
                <a:sym typeface="Arial"/>
              </a:rPr>
            </a:br>
            <a:r>
              <a:rPr lang="ar-LB" sz="1600" dirty="0">
                <a:solidFill>
                  <a:srgbClr val="234776"/>
                </a:solidFill>
                <a:sym typeface="Arial"/>
              </a:rPr>
              <a:t>محليًّا وعالميًّا</a:t>
            </a:r>
            <a:br>
              <a:rPr lang="ar-LB" sz="1700" b="1" dirty="0">
                <a:solidFill>
                  <a:srgbClr val="234776"/>
                </a:solidFill>
                <a:sym typeface="Arial"/>
              </a:rPr>
            </a:br>
            <a:endParaRPr lang="ar-LB" sz="1700" b="1" dirty="0">
              <a:solidFill>
                <a:srgbClr val="234776"/>
              </a:solidFill>
              <a:sym typeface="Arial"/>
            </a:endParaRPr>
          </a:p>
        </p:txBody>
      </p:sp>
      <p:sp>
        <p:nvSpPr>
          <p:cNvPr id="4" name="TextBox 3">
            <a:extLst>
              <a:ext uri="{FF2B5EF4-FFF2-40B4-BE49-F238E27FC236}">
                <a16:creationId xmlns:a16="http://schemas.microsoft.com/office/drawing/2014/main" id="{4068F6B2-C680-44AA-8CB8-78EF9033AACE}"/>
              </a:ext>
            </a:extLst>
          </p:cNvPr>
          <p:cNvSpPr txBox="1"/>
          <p:nvPr/>
        </p:nvSpPr>
        <p:spPr>
          <a:xfrm rot="18026455">
            <a:off x="169018" y="2519705"/>
            <a:ext cx="1282194" cy="307777"/>
          </a:xfrm>
          <a:prstGeom prst="rect">
            <a:avLst/>
          </a:prstGeom>
          <a:noFill/>
        </p:spPr>
        <p:txBody>
          <a:bodyPr wrap="square" rtlCol="0">
            <a:spAutoFit/>
          </a:bodyPr>
          <a:lstStyle/>
          <a:p>
            <a:r>
              <a:rPr lang="ar-LB" sz="1400" dirty="0">
                <a:highlight>
                  <a:srgbClr val="FFFF00"/>
                </a:highlight>
              </a:rPr>
              <a:t>الممولين والمانحين</a:t>
            </a:r>
            <a:endParaRPr lang="en-US" sz="1400" dirty="0">
              <a:highlight>
                <a:srgbClr val="FFFF00"/>
              </a:highlight>
            </a:endParaRPr>
          </a:p>
        </p:txBody>
      </p:sp>
      <p:sp>
        <p:nvSpPr>
          <p:cNvPr id="6" name="Title 14">
            <a:extLst>
              <a:ext uri="{FF2B5EF4-FFF2-40B4-BE49-F238E27FC236}">
                <a16:creationId xmlns:a16="http://schemas.microsoft.com/office/drawing/2014/main" id="{4B9202D2-E69F-FF0E-C864-69A05EC12EDF}"/>
              </a:ext>
            </a:extLst>
          </p:cNvPr>
          <p:cNvSpPr txBox="1">
            <a:spLocks/>
          </p:cNvSpPr>
          <p:nvPr/>
        </p:nvSpPr>
        <p:spPr>
          <a:xfrm>
            <a:off x="137433" y="23867"/>
            <a:ext cx="8619154" cy="1006368"/>
          </a:xfrm>
          <a:prstGeom prst="rect">
            <a:avLst/>
          </a:prstGeom>
        </p:spPr>
        <p:txBody>
          <a:bodyPr vert="horz" lIns="91440" tIns="45720" rIns="91440" bIns="45720" rtlCol="0" anchor="ctr">
            <a:norm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r" defTabSz="914400" rtl="1" hangingPunct="0">
              <a:spcBef>
                <a:spcPts val="0"/>
              </a:spcBef>
              <a:defRPr/>
            </a:pPr>
            <a:r>
              <a:rPr lang="en-CA" b="1" kern="0" dirty="0">
                <a:solidFill>
                  <a:srgbClr val="234776"/>
                </a:solidFill>
                <a:latin typeface="Arial"/>
                <a:cs typeface="Arial" panose="020B0604020202020204" pitchFamily="34" charset="0"/>
                <a:sym typeface="Arial"/>
              </a:rPr>
              <a:t>2</a:t>
            </a:r>
            <a:r>
              <a:rPr kumimoji="0" lang="en-CA" b="1" i="0" strike="noStrike" kern="0" cap="none" spc="0" normalizeH="0" baseline="0" noProof="0" dirty="0">
                <a:ln>
                  <a:noFill/>
                </a:ln>
                <a:solidFill>
                  <a:srgbClr val="234776"/>
                </a:solidFill>
                <a:effectLst/>
                <a:uLnTx/>
                <a:uFillTx/>
                <a:latin typeface="Arial"/>
                <a:cs typeface="Arial" panose="020B0604020202020204" pitchFamily="34" charset="0"/>
                <a:sym typeface="Arial"/>
              </a:rPr>
              <a:t>.1</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 أحد النماذج الممكنة لتحسين التناسق: </a:t>
            </a:r>
          </a:p>
          <a:p>
            <a:pPr algn="r" defTabSz="914400" rtl="1" hangingPunct="0">
              <a:spcBef>
                <a:spcPts val="0"/>
              </a:spcBef>
              <a:defRPr/>
            </a:pP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بربط العالمي بالمحلي.</a:t>
            </a:r>
            <a:endParaRPr lang="en-CA" kern="0" dirty="0">
              <a:solidFill>
                <a:srgbClr val="FF0000"/>
              </a:solidFill>
              <a:latin typeface="Arial"/>
              <a:cs typeface="Arial" panose="020B0604020202020204" pitchFamily="34" charset="0"/>
              <a:sym typeface="Arial"/>
            </a:endParaRPr>
          </a:p>
        </p:txBody>
      </p:sp>
      <p:sp>
        <p:nvSpPr>
          <p:cNvPr id="7" name="TextBox 2">
            <a:extLst>
              <a:ext uri="{FF2B5EF4-FFF2-40B4-BE49-F238E27FC236}">
                <a16:creationId xmlns:a16="http://schemas.microsoft.com/office/drawing/2014/main" id="{9B186320-02D3-B85E-1343-750302DE3EE6}"/>
              </a:ext>
            </a:extLst>
          </p:cNvPr>
          <p:cNvSpPr txBox="1"/>
          <p:nvPr/>
        </p:nvSpPr>
        <p:spPr>
          <a:xfrm>
            <a:off x="9385072" y="1068159"/>
            <a:ext cx="2403222"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3060784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5D838-3B94-9651-B035-7FA90EB5A618}"/>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 name="Slide Number">
            <a:extLst>
              <a:ext uri="{FF2B5EF4-FFF2-40B4-BE49-F238E27FC236}">
                <a16:creationId xmlns:a16="http://schemas.microsoft.com/office/drawing/2014/main" id="{344B79B7-370D-538B-A617-72D0242169E7}"/>
              </a:ext>
            </a:extLst>
          </p:cNvPr>
          <p:cNvSpPr txBox="1">
            <a:spLocks/>
          </p:cNvSpPr>
          <p:nvPr/>
        </p:nvSpPr>
        <p:spPr>
          <a:xfrm>
            <a:off x="11557828" y="6374995"/>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ctr"/>
            <a:fld id="{86CB4B4D-7CA3-9044-876B-883B54F8677D}" type="slidenum">
              <a:rPr lang="en-CA" sz="2000" smtClean="0">
                <a:solidFill>
                  <a:srgbClr val="0F447C"/>
                </a:solidFill>
              </a:rPr>
              <a:pPr algn="ctr"/>
              <a:t>3</a:t>
            </a:fld>
            <a:endParaRPr lang="en-CA" sz="2000" dirty="0">
              <a:solidFill>
                <a:srgbClr val="0F447C"/>
              </a:solidFill>
            </a:endParaRPr>
          </a:p>
        </p:txBody>
      </p:sp>
      <p:grpSp>
        <p:nvGrpSpPr>
          <p:cNvPr id="5" name="Group 4">
            <a:extLst>
              <a:ext uri="{FF2B5EF4-FFF2-40B4-BE49-F238E27FC236}">
                <a16:creationId xmlns:a16="http://schemas.microsoft.com/office/drawing/2014/main" id="{0CAAD888-E111-F5C8-DC4F-A4B210760CBE}"/>
              </a:ext>
            </a:extLst>
          </p:cNvPr>
          <p:cNvGrpSpPr/>
          <p:nvPr/>
        </p:nvGrpSpPr>
        <p:grpSpPr>
          <a:xfrm>
            <a:off x="164954" y="1455646"/>
            <a:ext cx="3639791" cy="3639791"/>
            <a:chOff x="185974" y="1455646"/>
            <a:chExt cx="3639791" cy="3639791"/>
          </a:xfrm>
        </p:grpSpPr>
        <p:pic>
          <p:nvPicPr>
            <p:cNvPr id="7" name="Picture 6" descr="Icon&#10;&#10;Description automatically generated">
              <a:extLst>
                <a:ext uri="{FF2B5EF4-FFF2-40B4-BE49-F238E27FC236}">
                  <a16:creationId xmlns:a16="http://schemas.microsoft.com/office/drawing/2014/main" id="{DEFD2E9B-ED80-6143-B60C-5C56924D7B49}"/>
                </a:ext>
              </a:extLst>
            </p:cNvPr>
            <p:cNvPicPr>
              <a:picLocks noChangeAspect="1"/>
            </p:cNvPicPr>
            <p:nvPr/>
          </p:nvPicPr>
          <p:blipFill>
            <a:blip r:embed="rId3"/>
            <a:stretch>
              <a:fillRect/>
            </a:stretch>
          </p:blipFill>
          <p:spPr>
            <a:xfrm>
              <a:off x="185974" y="1455646"/>
              <a:ext cx="3639791" cy="3639791"/>
            </a:xfrm>
            <a:prstGeom prst="rect">
              <a:avLst/>
            </a:prstGeom>
          </p:spPr>
        </p:pic>
        <p:sp>
          <p:nvSpPr>
            <p:cNvPr id="8" name="Rectangle 7">
              <a:extLst>
                <a:ext uri="{FF2B5EF4-FFF2-40B4-BE49-F238E27FC236}">
                  <a16:creationId xmlns:a16="http://schemas.microsoft.com/office/drawing/2014/main" id="{78D4D704-5A57-2B31-1043-F54478F85DD2}"/>
                </a:ext>
              </a:extLst>
            </p:cNvPr>
            <p:cNvSpPr/>
            <p:nvPr/>
          </p:nvSpPr>
          <p:spPr>
            <a:xfrm rot="11511933">
              <a:off x="639077" y="1899872"/>
              <a:ext cx="2731496" cy="2731496"/>
            </a:xfrm>
            <a:prstGeom prst="rect">
              <a:avLst/>
            </a:prstGeom>
            <a:noFill/>
          </p:spPr>
          <p:txBody>
            <a:bodyPr wrap="none" lIns="91440" tIns="45720" rIns="91440" bIns="45720">
              <a:prstTxWarp prst="textCircle">
                <a:avLst/>
              </a:prstTxWarp>
              <a:spAutoFit/>
            </a:bodyPr>
            <a:lstStyle/>
            <a:p>
              <a:pPr algn="ctr"/>
              <a:r>
                <a:rPr lang="ar-LB" sz="1200" b="1" dirty="0">
                  <a:ln w="0"/>
                  <a:solidFill>
                    <a:srgbClr val="254776"/>
                  </a:solidFill>
                </a:rPr>
                <a:t>الممولين والمانحين</a:t>
              </a:r>
            </a:p>
          </p:txBody>
        </p:sp>
        <p:grpSp>
          <p:nvGrpSpPr>
            <p:cNvPr id="9" name="Group 8">
              <a:extLst>
                <a:ext uri="{FF2B5EF4-FFF2-40B4-BE49-F238E27FC236}">
                  <a16:creationId xmlns:a16="http://schemas.microsoft.com/office/drawing/2014/main" id="{0F0ECED4-AC0A-4B2D-03F2-D1A21F93FF47}"/>
                </a:ext>
              </a:extLst>
            </p:cNvPr>
            <p:cNvGrpSpPr/>
            <p:nvPr/>
          </p:nvGrpSpPr>
          <p:grpSpPr>
            <a:xfrm>
              <a:off x="2968190" y="2837858"/>
              <a:ext cx="806419" cy="806419"/>
              <a:chOff x="2968190" y="2837858"/>
              <a:chExt cx="806419" cy="806419"/>
            </a:xfrm>
          </p:grpSpPr>
          <p:sp>
            <p:nvSpPr>
              <p:cNvPr id="24" name="Oval 23">
                <a:extLst>
                  <a:ext uri="{FF2B5EF4-FFF2-40B4-BE49-F238E27FC236}">
                    <a16:creationId xmlns:a16="http://schemas.microsoft.com/office/drawing/2014/main" id="{64BB5DC9-1E37-B0B3-7A28-38BC8800C66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26" name="TextBox 25">
                <a:extLst>
                  <a:ext uri="{FF2B5EF4-FFF2-40B4-BE49-F238E27FC236}">
                    <a16:creationId xmlns:a16="http://schemas.microsoft.com/office/drawing/2014/main" id="{815100F0-DAAE-C9CC-A431-4D98F124D869}"/>
                  </a:ext>
                </a:extLst>
              </p:cNvPr>
              <p:cNvSpPr txBox="1"/>
              <p:nvPr/>
            </p:nvSpPr>
            <p:spPr>
              <a:xfrm>
                <a:off x="2985767" y="2986316"/>
                <a:ext cx="750056" cy="584775"/>
              </a:xfrm>
              <a:prstGeom prst="rect">
                <a:avLst/>
              </a:prstGeom>
              <a:noFill/>
            </p:spPr>
            <p:txBody>
              <a:bodyPr wrap="square" rtlCol="0">
                <a:spAutoFit/>
              </a:bodyPr>
              <a:lstStyle/>
              <a:p>
                <a:pPr algn="ctr"/>
                <a:r>
                  <a:rPr lang="ar-LB" sz="1600" b="1" dirty="0">
                    <a:solidFill>
                      <a:schemeClr val="bg1"/>
                    </a:solidFill>
                  </a:rPr>
                  <a:t>الدليل الأفضل</a:t>
                </a:r>
                <a:endParaRPr lang="en-US" sz="1600" b="1" dirty="0">
                  <a:solidFill>
                    <a:schemeClr val="bg1"/>
                  </a:solidFill>
                </a:endParaRPr>
              </a:p>
            </p:txBody>
          </p:sp>
        </p:grpSp>
        <p:grpSp>
          <p:nvGrpSpPr>
            <p:cNvPr id="10" name="Group 9">
              <a:extLst>
                <a:ext uri="{FF2B5EF4-FFF2-40B4-BE49-F238E27FC236}">
                  <a16:creationId xmlns:a16="http://schemas.microsoft.com/office/drawing/2014/main" id="{70FF990C-81D0-7B99-3623-20D58D504778}"/>
                </a:ext>
              </a:extLst>
            </p:cNvPr>
            <p:cNvGrpSpPr/>
            <p:nvPr/>
          </p:nvGrpSpPr>
          <p:grpSpPr>
            <a:xfrm>
              <a:off x="911838" y="4036340"/>
              <a:ext cx="806419" cy="806419"/>
              <a:chOff x="2968190" y="2847797"/>
              <a:chExt cx="806419" cy="806419"/>
            </a:xfrm>
          </p:grpSpPr>
          <p:sp>
            <p:nvSpPr>
              <p:cNvPr id="22" name="Oval 21">
                <a:extLst>
                  <a:ext uri="{FF2B5EF4-FFF2-40B4-BE49-F238E27FC236}">
                    <a16:creationId xmlns:a16="http://schemas.microsoft.com/office/drawing/2014/main" id="{6E63FBA9-0B0A-A905-C0F3-F37F30E13A84}"/>
                  </a:ext>
                </a:extLst>
              </p:cNvPr>
              <p:cNvSpPr/>
              <p:nvPr/>
            </p:nvSpPr>
            <p:spPr>
              <a:xfrm>
                <a:off x="2968190" y="28477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23" name="TextBox 22">
                <a:extLst>
                  <a:ext uri="{FF2B5EF4-FFF2-40B4-BE49-F238E27FC236}">
                    <a16:creationId xmlns:a16="http://schemas.microsoft.com/office/drawing/2014/main" id="{79633036-3857-022F-EA90-8269E159C558}"/>
                  </a:ext>
                </a:extLst>
              </p:cNvPr>
              <p:cNvSpPr txBox="1"/>
              <p:nvPr/>
            </p:nvSpPr>
            <p:spPr>
              <a:xfrm>
                <a:off x="3105142" y="3132044"/>
                <a:ext cx="532518" cy="338554"/>
              </a:xfrm>
              <a:prstGeom prst="rect">
                <a:avLst/>
              </a:prstGeom>
              <a:noFill/>
            </p:spPr>
            <p:txBody>
              <a:bodyPr wrap="none" rtlCol="0">
                <a:spAutoFit/>
              </a:bodyPr>
              <a:lstStyle/>
              <a:p>
                <a:pPr algn="ctr"/>
                <a:r>
                  <a:rPr lang="ar-LB" sz="1600" b="1" dirty="0">
                    <a:solidFill>
                      <a:schemeClr val="bg1"/>
                    </a:solidFill>
                  </a:rPr>
                  <a:t>الآثار</a:t>
                </a:r>
                <a:endParaRPr lang="en-US" sz="1600" b="1" dirty="0">
                  <a:solidFill>
                    <a:schemeClr val="bg1"/>
                  </a:solidFill>
                </a:endParaRPr>
              </a:p>
            </p:txBody>
          </p:sp>
        </p:grpSp>
        <p:grpSp>
          <p:nvGrpSpPr>
            <p:cNvPr id="14" name="Group 13">
              <a:extLst>
                <a:ext uri="{FF2B5EF4-FFF2-40B4-BE49-F238E27FC236}">
                  <a16:creationId xmlns:a16="http://schemas.microsoft.com/office/drawing/2014/main" id="{22A1903C-E275-9551-6AFB-B6F2E39338DD}"/>
                </a:ext>
              </a:extLst>
            </p:cNvPr>
            <p:cNvGrpSpPr/>
            <p:nvPr/>
          </p:nvGrpSpPr>
          <p:grpSpPr>
            <a:xfrm>
              <a:off x="902718" y="1687000"/>
              <a:ext cx="806419" cy="806419"/>
              <a:chOff x="2968190" y="2847797"/>
              <a:chExt cx="806419" cy="806419"/>
            </a:xfrm>
          </p:grpSpPr>
          <p:sp>
            <p:nvSpPr>
              <p:cNvPr id="19" name="Oval 18">
                <a:extLst>
                  <a:ext uri="{FF2B5EF4-FFF2-40B4-BE49-F238E27FC236}">
                    <a16:creationId xmlns:a16="http://schemas.microsoft.com/office/drawing/2014/main" id="{64D41873-6943-DE0C-0744-E33113FD065A}"/>
                  </a:ext>
                </a:extLst>
              </p:cNvPr>
              <p:cNvSpPr/>
              <p:nvPr/>
            </p:nvSpPr>
            <p:spPr>
              <a:xfrm>
                <a:off x="2968190" y="2847797"/>
                <a:ext cx="806419" cy="806419"/>
              </a:xfrm>
              <a:prstGeom prst="ellipse">
                <a:avLst/>
              </a:prstGeom>
              <a:solidFill>
                <a:srgbClr val="8DD2E5"/>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20" name="TextBox 19">
                <a:extLst>
                  <a:ext uri="{FF2B5EF4-FFF2-40B4-BE49-F238E27FC236}">
                    <a16:creationId xmlns:a16="http://schemas.microsoft.com/office/drawing/2014/main" id="{A9AEA530-F5F0-1FD8-7D3F-419E6DF888DD}"/>
                  </a:ext>
                </a:extLst>
              </p:cNvPr>
              <p:cNvSpPr txBox="1"/>
              <p:nvPr/>
            </p:nvSpPr>
            <p:spPr>
              <a:xfrm>
                <a:off x="3136400" y="2890880"/>
                <a:ext cx="470000" cy="707886"/>
              </a:xfrm>
              <a:prstGeom prst="rect">
                <a:avLst/>
              </a:prstGeom>
              <a:noFill/>
            </p:spPr>
            <p:txBody>
              <a:bodyPr wrap="none" rtlCol="0">
                <a:spAutoFit/>
              </a:bodyPr>
              <a:lstStyle/>
              <a:p>
                <a:pPr algn="ctr"/>
                <a:r>
                  <a:rPr lang="en-US" sz="4000" b="1" dirty="0">
                    <a:solidFill>
                      <a:schemeClr val="bg1"/>
                    </a:solidFill>
                  </a:rPr>
                  <a:t>$</a:t>
                </a:r>
              </a:p>
            </p:txBody>
          </p:sp>
        </p:grpSp>
        <p:sp>
          <p:nvSpPr>
            <p:cNvPr id="15" name="Rectangle 14">
              <a:extLst>
                <a:ext uri="{FF2B5EF4-FFF2-40B4-BE49-F238E27FC236}">
                  <a16:creationId xmlns:a16="http://schemas.microsoft.com/office/drawing/2014/main" id="{1BC3886A-1C4E-E6BB-938F-39A5A3ED1757}"/>
                </a:ext>
              </a:extLst>
            </p:cNvPr>
            <p:cNvSpPr/>
            <p:nvPr/>
          </p:nvSpPr>
          <p:spPr>
            <a:xfrm rot="18294229">
              <a:off x="740042" y="1863260"/>
              <a:ext cx="2663343" cy="2663343"/>
            </a:xfrm>
            <a:prstGeom prst="rect">
              <a:avLst/>
            </a:prstGeom>
            <a:noFill/>
          </p:spPr>
          <p:txBody>
            <a:bodyPr wrap="none" lIns="91440" tIns="45720" rIns="91440" bIns="45720">
              <a:prstTxWarp prst="textCircle">
                <a:avLst/>
              </a:prstTxWarp>
              <a:spAutoFit/>
            </a:bodyPr>
            <a:lstStyle/>
            <a:p>
              <a:pPr algn="ctr"/>
              <a:r>
                <a:rPr lang="ar-SA" sz="1200" dirty="0"/>
                <a:t>المنافع العامة العالمية فرق الانتاج</a:t>
              </a:r>
              <a:endParaRPr lang="en-US" sz="800" b="1" cap="none" spc="0" dirty="0">
                <a:ln w="0"/>
                <a:solidFill>
                  <a:srgbClr val="254776"/>
                </a:solidFill>
                <a:effectLst/>
              </a:endParaRPr>
            </a:p>
          </p:txBody>
        </p:sp>
        <p:sp>
          <p:nvSpPr>
            <p:cNvPr id="16" name="Rectangle 15">
              <a:extLst>
                <a:ext uri="{FF2B5EF4-FFF2-40B4-BE49-F238E27FC236}">
                  <a16:creationId xmlns:a16="http://schemas.microsoft.com/office/drawing/2014/main" id="{8587F51E-32A1-49EA-3353-7B311D19FD11}"/>
                </a:ext>
              </a:extLst>
            </p:cNvPr>
            <p:cNvSpPr/>
            <p:nvPr/>
          </p:nvSpPr>
          <p:spPr>
            <a:xfrm rot="18397127">
              <a:off x="684491" y="2020911"/>
              <a:ext cx="2581401" cy="2581401"/>
            </a:xfrm>
            <a:prstGeom prst="rect">
              <a:avLst/>
            </a:prstGeom>
            <a:noFill/>
          </p:spPr>
          <p:txBody>
            <a:bodyPr wrap="none" lIns="91440" tIns="45720" rIns="91440" bIns="45720">
              <a:prstTxWarp prst="textCircle">
                <a:avLst/>
              </a:prstTxWarp>
              <a:spAutoFit/>
            </a:bodyPr>
            <a:lstStyle/>
            <a:p>
              <a:pPr algn="ctr"/>
              <a:endParaRPr lang="en-US" sz="1200" b="1" cap="none" spc="0" dirty="0">
                <a:ln w="0"/>
                <a:solidFill>
                  <a:srgbClr val="254776"/>
                </a:solidFill>
                <a:effectLst/>
              </a:endParaRPr>
            </a:p>
          </p:txBody>
        </p:sp>
        <p:sp>
          <p:nvSpPr>
            <p:cNvPr id="17" name="Rectangle 16">
              <a:extLst>
                <a:ext uri="{FF2B5EF4-FFF2-40B4-BE49-F238E27FC236}">
                  <a16:creationId xmlns:a16="http://schemas.microsoft.com/office/drawing/2014/main" id="{4B873016-2442-4F63-EB26-E9F1C417A2FE}"/>
                </a:ext>
              </a:extLst>
            </p:cNvPr>
            <p:cNvSpPr/>
            <p:nvPr/>
          </p:nvSpPr>
          <p:spPr>
            <a:xfrm rot="20023529">
              <a:off x="654320" y="1911554"/>
              <a:ext cx="2663343" cy="2663343"/>
            </a:xfrm>
            <a:prstGeom prst="rect">
              <a:avLst/>
            </a:prstGeom>
            <a:noFill/>
          </p:spPr>
          <p:txBody>
            <a:bodyPr wrap="none" lIns="91440" tIns="45720" rIns="91440" bIns="45720">
              <a:prstTxWarp prst="textArchDown">
                <a:avLst/>
              </a:prstTxWarp>
              <a:spAutoFit/>
            </a:bodyPr>
            <a:lstStyle/>
            <a:p>
              <a:pPr algn="ctr"/>
              <a:endParaRPr lang="en-US" sz="1200" b="1" cap="none" spc="0" dirty="0">
                <a:ln w="0"/>
                <a:solidFill>
                  <a:srgbClr val="254776"/>
                </a:solidFill>
                <a:effectLst/>
              </a:endParaRPr>
            </a:p>
          </p:txBody>
        </p:sp>
        <p:sp>
          <p:nvSpPr>
            <p:cNvPr id="18" name="Rectangle 17">
              <a:extLst>
                <a:ext uri="{FF2B5EF4-FFF2-40B4-BE49-F238E27FC236}">
                  <a16:creationId xmlns:a16="http://schemas.microsoft.com/office/drawing/2014/main" id="{1B77397F-681F-1940-4F3C-EB5BF8AEF0AF}"/>
                </a:ext>
              </a:extLst>
            </p:cNvPr>
            <p:cNvSpPr/>
            <p:nvPr/>
          </p:nvSpPr>
          <p:spPr>
            <a:xfrm rot="20055027">
              <a:off x="738879" y="2065798"/>
              <a:ext cx="2663343" cy="2663343"/>
            </a:xfrm>
            <a:prstGeom prst="rect">
              <a:avLst/>
            </a:prstGeom>
            <a:noFill/>
          </p:spPr>
          <p:txBody>
            <a:bodyPr wrap="none" lIns="91440" tIns="45720" rIns="91440" bIns="45720">
              <a:prstTxWarp prst="textArchDown">
                <a:avLst/>
              </a:prstTxWarp>
              <a:spAutoFit/>
            </a:bodyPr>
            <a:lstStyle/>
            <a:p>
              <a:pPr algn="ctr"/>
              <a:r>
                <a:rPr lang="ar-LB" sz="1200" b="1" dirty="0">
                  <a:ln w="0"/>
                  <a:solidFill>
                    <a:srgbClr val="254776"/>
                  </a:solidFill>
                </a:rPr>
                <a:t>شبكات دعم الأدلة العلمية</a:t>
              </a:r>
              <a:endParaRPr lang="en-US" sz="1200" b="1" dirty="0">
                <a:ln w="0"/>
                <a:solidFill>
                  <a:srgbClr val="254776"/>
                </a:solidFill>
              </a:endParaRPr>
            </a:p>
          </p:txBody>
        </p:sp>
      </p:grpSp>
      <p:sp>
        <p:nvSpPr>
          <p:cNvPr id="27" name="TextBox 26">
            <a:extLst>
              <a:ext uri="{FF2B5EF4-FFF2-40B4-BE49-F238E27FC236}">
                <a16:creationId xmlns:a16="http://schemas.microsoft.com/office/drawing/2014/main" id="{C5587590-4BA7-56BE-A81D-041808D7AC4F}"/>
              </a:ext>
            </a:extLst>
          </p:cNvPr>
          <p:cNvSpPr txBox="1"/>
          <p:nvPr/>
        </p:nvSpPr>
        <p:spPr>
          <a:xfrm>
            <a:off x="918967" y="2942597"/>
            <a:ext cx="2124374" cy="600164"/>
          </a:xfrm>
          <a:prstGeom prst="rect">
            <a:avLst/>
          </a:prstGeom>
          <a:noFill/>
        </p:spPr>
        <p:txBody>
          <a:bodyPr wrap="square">
            <a:spAutoFit/>
          </a:bodyPr>
          <a:lstStyle/>
          <a:p>
            <a:pPr algn="ctr"/>
            <a:r>
              <a:rPr lang="ar-LB" sz="1600" dirty="0">
                <a:solidFill>
                  <a:srgbClr val="234776"/>
                </a:solidFill>
                <a:sym typeface="Arial"/>
              </a:rPr>
              <a:t>استخدم التمويل كأداة للتغيير</a:t>
            </a:r>
            <a:br>
              <a:rPr lang="ar-LB" sz="1700" b="1" dirty="0">
                <a:solidFill>
                  <a:srgbClr val="234776"/>
                </a:solidFill>
                <a:sym typeface="Arial"/>
              </a:rPr>
            </a:br>
            <a:endParaRPr lang="ar-LB" sz="1700" b="1" dirty="0">
              <a:solidFill>
                <a:srgbClr val="234776"/>
              </a:solidFill>
              <a:sym typeface="Arial"/>
            </a:endParaRPr>
          </a:p>
        </p:txBody>
      </p:sp>
      <p:sp>
        <p:nvSpPr>
          <p:cNvPr id="29" name="Rounded Rectangular Callout 28">
            <a:extLst>
              <a:ext uri="{FF2B5EF4-FFF2-40B4-BE49-F238E27FC236}">
                <a16:creationId xmlns:a16="http://schemas.microsoft.com/office/drawing/2014/main" id="{F311ED22-1A60-B5E9-17DE-ADFC1DC530D5}"/>
              </a:ext>
            </a:extLst>
          </p:cNvPr>
          <p:cNvSpPr/>
          <p:nvPr/>
        </p:nvSpPr>
        <p:spPr>
          <a:xfrm flipH="1">
            <a:off x="403687" y="5085684"/>
            <a:ext cx="3134683" cy="1257778"/>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ar-LB" sz="1100" dirty="0">
                <a:solidFill>
                  <a:srgbClr val="254776"/>
                </a:solidFill>
              </a:rPr>
              <a:t>كمجموعة من الممولين، أطلقنا بعض المشاريع التجريبية الواعدة،  لكننا نعلم أنّ أمامنا طريق طويل لنقطعه في الحد من هدر الأبحاث وفي إيجاد طرق للتعاون مع ممولين آخرين وإشراك منتجي الأدلة الموجهة نحو التأثير</a:t>
            </a:r>
          </a:p>
        </p:txBody>
      </p:sp>
      <p:sp>
        <p:nvSpPr>
          <p:cNvPr id="30" name="TextBox 29">
            <a:extLst>
              <a:ext uri="{FF2B5EF4-FFF2-40B4-BE49-F238E27FC236}">
                <a16:creationId xmlns:a16="http://schemas.microsoft.com/office/drawing/2014/main" id="{260A925E-D47E-9AF0-8682-8470D3D02906}"/>
              </a:ext>
            </a:extLst>
          </p:cNvPr>
          <p:cNvSpPr txBox="1"/>
          <p:nvPr/>
        </p:nvSpPr>
        <p:spPr>
          <a:xfrm>
            <a:off x="3989834" y="1512180"/>
            <a:ext cx="6457449" cy="3816429"/>
          </a:xfrm>
          <a:prstGeom prst="rect">
            <a:avLst/>
          </a:prstGeom>
          <a:noFill/>
        </p:spPr>
        <p:txBody>
          <a:bodyPr wrap="square">
            <a:spAutoFit/>
          </a:bodyPr>
          <a:lstStyle/>
          <a:p>
            <a:pPr lvl="0" algn="r" rtl="1">
              <a:defRPr/>
            </a:pPr>
            <a:r>
              <a:rPr lang="ar-LB" sz="1800" b="1" dirty="0">
                <a:solidFill>
                  <a:srgbClr val="6FC0D3"/>
                </a:solidFill>
                <a:latin typeface="Arial" panose="020B0604020202020204" pitchFamily="34" charset="0"/>
                <a:ea typeface="Calibri" panose="020F0502020204030204" pitchFamily="34" charset="0"/>
              </a:rPr>
              <a:t>الممولون والمانحون</a:t>
            </a:r>
          </a:p>
          <a:p>
            <a:pPr marL="179388" lvl="0" indent="-179388" algn="r" rtl="1">
              <a:buFont typeface="Arial" panose="020B0604020202020204" pitchFamily="34" charset="0"/>
              <a:buChar char="•"/>
              <a:defRPr/>
            </a:pPr>
            <a:r>
              <a:rPr lang="ar-LB" sz="1400" dirty="0">
                <a:solidFill>
                  <a:srgbClr val="254776"/>
                </a:solidFill>
                <a:latin typeface="Arial" panose="020B0604020202020204" pitchFamily="34" charset="0"/>
                <a:ea typeface="Calibri" panose="020F0502020204030204" pitchFamily="34" charset="0"/>
              </a:rPr>
              <a:t>يلتزم المموّلون العالميون والمموّلون الوطنيون والمانحون بشكل جماعي بدعم مجموعة متطورة من مجموعات الأدلة الحية التي تتناول الأسئلة ذات الأولوية بشكل دوري وديناميكي (على سبيل المثال، فرق </a:t>
            </a:r>
            <a:r>
              <a:rPr lang="en-US" sz="1400" dirty="0">
                <a:solidFill>
                  <a:srgbClr val="254776"/>
                </a:solidFill>
                <a:latin typeface="Arial" panose="020B0604020202020204" pitchFamily="34" charset="0"/>
                <a:ea typeface="Calibri" panose="020F0502020204030204" pitchFamily="34" charset="0"/>
                <a:cs typeface="Arial" panose="020B0604020202020204" pitchFamily="34" charset="0"/>
              </a:rPr>
              <a:t>X</a:t>
            </a:r>
            <a:r>
              <a:rPr lang="ar-LB" sz="1400" dirty="0">
                <a:solidFill>
                  <a:srgbClr val="254776"/>
                </a:solidFill>
                <a:latin typeface="Arial" panose="020B0604020202020204" pitchFamily="34" charset="0"/>
                <a:ea typeface="Calibri" panose="020F0502020204030204" pitchFamily="34" charset="0"/>
              </a:rPr>
              <a:t> - موزعة بشكل عادل حول العالم – تعالج أسئلة </a:t>
            </a:r>
            <a:r>
              <a:rPr lang="en-US" sz="1400" dirty="0">
                <a:solidFill>
                  <a:srgbClr val="254776"/>
                </a:solidFill>
                <a:latin typeface="Arial" panose="020B0604020202020204" pitchFamily="34" charset="0"/>
                <a:ea typeface="Calibri" panose="020F0502020204030204" pitchFamily="34" charset="0"/>
                <a:cs typeface="Arial" panose="020B0604020202020204" pitchFamily="34" charset="0"/>
              </a:rPr>
              <a:t>Y</a:t>
            </a:r>
            <a:r>
              <a:rPr lang="ar-LB" sz="1400" dirty="0">
                <a:solidFill>
                  <a:srgbClr val="254776"/>
                </a:solidFill>
                <a:latin typeface="Arial" panose="020B0604020202020204" pitchFamily="34" charset="0"/>
                <a:ea typeface="Calibri" panose="020F0502020204030204" pitchFamily="34" charset="0"/>
              </a:rPr>
              <a:t>)</a:t>
            </a:r>
          </a:p>
          <a:p>
            <a:pPr marL="179388" lvl="0" indent="-179388" algn="r" rtl="1">
              <a:buFont typeface="Arial" panose="020B0604020202020204" pitchFamily="34" charset="0"/>
              <a:buChar char="•"/>
              <a:defRPr/>
            </a:pPr>
            <a:r>
              <a:rPr lang="ar-LB" sz="1400" dirty="0">
                <a:solidFill>
                  <a:srgbClr val="254776"/>
                </a:solidFill>
                <a:latin typeface="Arial" panose="020B0604020202020204" pitchFamily="34" charset="0"/>
                <a:ea typeface="Calibri" panose="020F0502020204030204" pitchFamily="34" charset="0"/>
              </a:rPr>
              <a:t>يمكن أن يتقدم تعاونهم</a:t>
            </a:r>
          </a:p>
          <a:p>
            <a:pPr marL="358775" lvl="1" indent="-176213" algn="r" rtl="1">
              <a:buFont typeface="Courier New" panose="02070309020205020404" pitchFamily="49" charset="0"/>
              <a:buChar char="o"/>
              <a:tabLst>
                <a:tab pos="358775" algn="l"/>
              </a:tabLst>
              <a:defRPr/>
            </a:pPr>
            <a:r>
              <a:rPr lang="ar-LB" sz="1400" dirty="0">
                <a:solidFill>
                  <a:srgbClr val="254776"/>
                </a:solidFill>
                <a:latin typeface="Arial" panose="020B0604020202020204" pitchFamily="34" charset="0"/>
                <a:ea typeface="Calibri" panose="020F0502020204030204" pitchFamily="34" charset="0"/>
                <a:sym typeface="Wingdings" panose="05000000000000000000" pitchFamily="2" charset="2"/>
              </a:rPr>
              <a:t>تبادل المعلومات  تنسيق الأموال المجمعة</a:t>
            </a:r>
          </a:p>
          <a:p>
            <a:pPr marL="179388" lvl="0" indent="-179388" algn="r" rtl="1">
              <a:buFont typeface="Arial" panose="020B0604020202020204" pitchFamily="34" charset="0"/>
              <a:buChar char="•"/>
              <a:defRPr/>
            </a:pPr>
            <a:r>
              <a:rPr lang="ar-LB" sz="1400" dirty="0">
                <a:solidFill>
                  <a:srgbClr val="254776"/>
                </a:solidFill>
                <a:latin typeface="Arial" panose="020B0604020202020204" pitchFamily="34" charset="0"/>
                <a:ea typeface="Calibri" panose="020F0502020204030204" pitchFamily="34" charset="0"/>
              </a:rPr>
              <a:t>يمكنهم إصدار طلبات بمعايير مشتركة للفرق حول:</a:t>
            </a:r>
          </a:p>
          <a:p>
            <a:pPr marL="358775" lvl="1" indent="-179388" algn="r" rtl="1">
              <a:buFont typeface="Courier New" panose="02070309020205020404" pitchFamily="49" charset="0"/>
              <a:buChar char="o"/>
              <a:defRPr/>
            </a:pPr>
            <a:r>
              <a:rPr lang="ar-LB" sz="1400" dirty="0">
                <a:solidFill>
                  <a:srgbClr val="254776"/>
                </a:solidFill>
                <a:latin typeface="Arial" panose="020B0604020202020204" pitchFamily="34" charset="0"/>
                <a:ea typeface="Calibri" panose="020F0502020204030204" pitchFamily="34" charset="0"/>
              </a:rPr>
              <a:t>العمليات (على سبيل المثال، التعلم الآلي؛ مراجعة الجدارة من قبل صناع القرار ووسطاء الأدلة ومنتجيها؛ النشر الفوري للتحديثات عبر الإنترنت)</a:t>
            </a:r>
          </a:p>
          <a:p>
            <a:pPr marL="358775" lvl="1" indent="-179388" algn="r" rtl="1">
              <a:buFont typeface="Courier New" panose="02070309020205020404" pitchFamily="49" charset="0"/>
              <a:buChar char="o"/>
              <a:defRPr/>
            </a:pPr>
            <a:r>
              <a:rPr lang="ar-LB" sz="1400" dirty="0">
                <a:solidFill>
                  <a:srgbClr val="254776"/>
                </a:solidFill>
                <a:latin typeface="Arial" panose="020B0604020202020204" pitchFamily="34" charset="0"/>
                <a:ea typeface="Calibri" panose="020F0502020204030204" pitchFamily="34" charset="0"/>
              </a:rPr>
              <a:t>المنتجات (على سبيل المثال، حقوق الملكية في المقدمة واعتبارات السياق؛ الرسوم البيانية؛ البيانات القابلة للتنزيل؛ النشر مفتوح الوصول)</a:t>
            </a:r>
          </a:p>
          <a:p>
            <a:pPr marL="358775" lvl="1" indent="-179388" algn="r" rtl="1">
              <a:buFont typeface="Courier New" panose="02070309020205020404" pitchFamily="49" charset="0"/>
              <a:buChar char="o"/>
              <a:defRPr/>
            </a:pPr>
            <a:r>
              <a:rPr lang="ar-LB" sz="1400" dirty="0">
                <a:solidFill>
                  <a:srgbClr val="254776"/>
                </a:solidFill>
                <a:latin typeface="Arial" panose="020B0604020202020204" pitchFamily="34" charset="0"/>
                <a:ea typeface="Calibri" panose="020F0502020204030204" pitchFamily="34" charset="0"/>
              </a:rPr>
              <a:t>الشراكات (على سبيل المثال، الإنتاج المشترك مع شبكات دعم الأدلة المحلية والمجموعات المحلية للشركاء المواطنين)</a:t>
            </a:r>
          </a:p>
          <a:p>
            <a:pPr marL="179388" lvl="1" indent="-179388" algn="r" rtl="1">
              <a:buFont typeface="Arial" panose="020B0604020202020204" pitchFamily="34" charset="0"/>
              <a:buChar char="•"/>
              <a:defRPr/>
            </a:pPr>
            <a:r>
              <a:rPr lang="ar-LB" sz="1400" dirty="0">
                <a:solidFill>
                  <a:srgbClr val="254776"/>
                </a:solidFill>
                <a:latin typeface="Arial" panose="020B0604020202020204" pitchFamily="34" charset="0"/>
                <a:ea typeface="Calibri" panose="020F0502020204030204" pitchFamily="34" charset="0"/>
              </a:rPr>
              <a:t>قياس وإدارة أداء الفرق</a:t>
            </a:r>
            <a:r>
              <a:rPr lang="en-US" sz="1400" dirty="0">
                <a:solidFill>
                  <a:srgbClr val="254776"/>
                </a:solidFill>
                <a:latin typeface="Arial" panose="020B0604020202020204" pitchFamily="34" charset="0"/>
                <a:ea typeface="Calibri" panose="020F0502020204030204" pitchFamily="34" charset="0"/>
              </a:rPr>
              <a:t> </a:t>
            </a:r>
            <a:r>
              <a:rPr lang="ar-LB" sz="1400" dirty="0">
                <a:solidFill>
                  <a:srgbClr val="254776"/>
                </a:solidFill>
                <a:latin typeface="Arial" panose="020B0604020202020204" pitchFamily="34" charset="0"/>
                <a:ea typeface="Calibri" panose="020F0502020204030204" pitchFamily="34" charset="0"/>
              </a:rPr>
              <a:t>(على سبيل المثال، الاستجابة للاحتياجات والمرونة في إيجاد طرق لتحسين الجودة وحسن التوقيت، والمشاركة مع شبكات دعم الأدلة المحلية التي تركز على التأثير)</a:t>
            </a:r>
          </a:p>
          <a:p>
            <a:pPr marL="179388" lvl="1" indent="-179388" algn="r" rtl="1">
              <a:buFont typeface="Arial" panose="020B0604020202020204" pitchFamily="34" charset="0"/>
              <a:buChar char="•"/>
              <a:defRPr/>
            </a:pPr>
            <a:r>
              <a:rPr lang="ar-LB" sz="1400" dirty="0">
                <a:solidFill>
                  <a:srgbClr val="254776"/>
                </a:solidFill>
                <a:latin typeface="Arial" panose="020B0604020202020204" pitchFamily="34" charset="0"/>
                <a:ea typeface="Calibri" panose="020F0502020204030204" pitchFamily="34" charset="0"/>
              </a:rPr>
              <a:t>تكملها الهيئات الوطنية التي تمول </a:t>
            </a:r>
            <a:r>
              <a:rPr lang="ar-LB" sz="1400" b="1" dirty="0">
                <a:solidFill>
                  <a:srgbClr val="254776"/>
                </a:solidFill>
                <a:latin typeface="Arial" panose="020B0604020202020204" pitchFamily="34" charset="0"/>
                <a:ea typeface="Calibri" panose="020F0502020204030204" pitchFamily="34" charset="0"/>
              </a:rPr>
              <a:t>شبكات دعم الأدلة المحلية</a:t>
            </a:r>
            <a:r>
              <a:rPr lang="ar-LB" sz="1400" dirty="0">
                <a:solidFill>
                  <a:srgbClr val="254776"/>
                </a:solidFill>
                <a:latin typeface="Arial" panose="020B0604020202020204" pitchFamily="34" charset="0"/>
                <a:ea typeface="Calibri" panose="020F0502020204030204" pitchFamily="34" charset="0"/>
              </a:rPr>
              <a:t> (والممولين والمانحين الدوليين الذين يساعدون في تمويل الشبكات القائمة في البلدان المنخفضة والمتوسطة الدخل)</a:t>
            </a:r>
          </a:p>
        </p:txBody>
      </p:sp>
      <p:sp>
        <p:nvSpPr>
          <p:cNvPr id="4" name="Title 14">
            <a:extLst>
              <a:ext uri="{FF2B5EF4-FFF2-40B4-BE49-F238E27FC236}">
                <a16:creationId xmlns:a16="http://schemas.microsoft.com/office/drawing/2014/main" id="{4B9202D2-E69F-FF0E-C864-69A05EC12EDF}"/>
              </a:ext>
            </a:extLst>
          </p:cNvPr>
          <p:cNvSpPr txBox="1">
            <a:spLocks/>
          </p:cNvSpPr>
          <p:nvPr/>
        </p:nvSpPr>
        <p:spPr>
          <a:xfrm>
            <a:off x="196588" y="107420"/>
            <a:ext cx="8619154" cy="1006368"/>
          </a:xfrm>
          <a:prstGeom prst="rect">
            <a:avLst/>
          </a:prstGeom>
        </p:spPr>
        <p:txBody>
          <a:bodyPr vert="horz" lIns="91440" tIns="45720" rIns="91440" bIns="45720" rtlCol="0" anchor="ctr">
            <a:normAutofit fontScale="85000" lnSpcReduction="10000"/>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r" defTabSz="914400" rtl="1" hangingPunct="0">
              <a:spcBef>
                <a:spcPts val="0"/>
              </a:spcBef>
              <a:defRPr/>
            </a:pPr>
            <a:r>
              <a:rPr lang="en-CA" b="1" kern="0" dirty="0">
                <a:solidFill>
                  <a:srgbClr val="234776"/>
                </a:solidFill>
                <a:latin typeface="Arial"/>
                <a:cs typeface="Arial" panose="020B0604020202020204" pitchFamily="34" charset="0"/>
                <a:sym typeface="Arial"/>
              </a:rPr>
              <a:t>2</a:t>
            </a:r>
            <a:r>
              <a:rPr kumimoji="0" lang="en-CA" b="1" i="0" strike="noStrike" kern="0" cap="none" spc="0" normalizeH="0" baseline="0" noProof="0" dirty="0">
                <a:ln>
                  <a:noFill/>
                </a:ln>
                <a:solidFill>
                  <a:srgbClr val="234776"/>
                </a:solidFill>
                <a:effectLst/>
                <a:uLnTx/>
                <a:uFillTx/>
                <a:latin typeface="Arial"/>
                <a:cs typeface="Arial" panose="020B0604020202020204" pitchFamily="34" charset="0"/>
                <a:sym typeface="Arial"/>
              </a:rPr>
              <a:t>.2</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 أحد النماذج الممكنة لتحسين التناسق: </a:t>
            </a:r>
            <a:b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b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 استعمال التمويل كرافعة قوية للتغيير</a:t>
            </a:r>
          </a:p>
          <a:p>
            <a:pPr algn="r" defTabSz="914400" rtl="1" hangingPunct="0">
              <a:spcBef>
                <a:spcPts val="0"/>
              </a:spcBef>
              <a:defRPr/>
            </a:pPr>
            <a:r>
              <a:rPr lang="ar-SA" sz="1800" kern="0" dirty="0">
                <a:solidFill>
                  <a:srgbClr val="234776"/>
                </a:solidFill>
                <a:latin typeface="Arial"/>
                <a:cs typeface="Arial" panose="020B0604020202020204" pitchFamily="34" charset="0"/>
                <a:sym typeface="Arial"/>
              </a:rPr>
              <a:t>(يمكننا معالجة العديد من احتياجات الأدلة المحلية بشكل أفضل فقط من خلال الأموال التي تم توفيرها من الهدر في إجراء البحوث)</a:t>
            </a:r>
            <a:endParaRPr lang="en-CA" sz="1800" kern="0" dirty="0">
              <a:solidFill>
                <a:srgbClr val="FF0000"/>
              </a:solidFill>
              <a:latin typeface="Arial"/>
              <a:cs typeface="Arial" panose="020B0604020202020204" pitchFamily="34" charset="0"/>
              <a:sym typeface="Arial"/>
            </a:endParaRPr>
          </a:p>
        </p:txBody>
      </p:sp>
      <p:sp>
        <p:nvSpPr>
          <p:cNvPr id="6" name="TextBox 2">
            <a:extLst>
              <a:ext uri="{FF2B5EF4-FFF2-40B4-BE49-F238E27FC236}">
                <a16:creationId xmlns:a16="http://schemas.microsoft.com/office/drawing/2014/main" id="{F12B0E52-A854-1632-EBD7-C5102828F469}"/>
              </a:ext>
            </a:extLst>
          </p:cNvPr>
          <p:cNvSpPr txBox="1"/>
          <p:nvPr/>
        </p:nvSpPr>
        <p:spPr>
          <a:xfrm>
            <a:off x="9385072" y="1068159"/>
            <a:ext cx="2403222"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140516453"/>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99eec1d-e27c-4128-92a4-19001b8afe14">
      <Terms xmlns="http://schemas.microsoft.com/office/infopath/2007/PartnerControls"/>
    </lcf76f155ced4ddcb4097134ff3c332f>
    <TaxCatchAll xmlns="0408fcbc-2e10-4461-bee0-724c01b46ae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0" ma:contentTypeDescription="Create a new document." ma:contentTypeScope="" ma:versionID="8811d1ee1f955924d6efa7668c64d987">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d40de2e1756169e64ca3344cc1c16fd"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B9ED40-81AA-4A33-A5F3-A8B1FC8808E0}">
  <ds:schemaRefs>
    <ds:schemaRef ds:uri="http://schemas.microsoft.com/sharepoint/v3/contenttype/forms"/>
  </ds:schemaRefs>
</ds:datastoreItem>
</file>

<file path=customXml/itemProps2.xml><?xml version="1.0" encoding="utf-8"?>
<ds:datastoreItem xmlns:ds="http://schemas.openxmlformats.org/officeDocument/2006/customXml" ds:itemID="{5C610D51-59F7-4F26-ADC4-EEBC9DC165CF}">
  <ds:schemaRefs>
    <ds:schemaRef ds:uri="http://schemas.microsoft.com/office/2006/documentManagement/types"/>
    <ds:schemaRef ds:uri="599eec1d-e27c-4128-92a4-19001b8afe14"/>
    <ds:schemaRef ds:uri="http://purl.org/dc/terms/"/>
    <ds:schemaRef ds:uri="http://purl.org/dc/dcmitype/"/>
    <ds:schemaRef ds:uri="http://schemas.openxmlformats.org/package/2006/metadata/core-properties"/>
    <ds:schemaRef ds:uri="http://schemas.microsoft.com/office/infopath/2007/PartnerControls"/>
    <ds:schemaRef ds:uri="http://purl.org/dc/elements/1.1/"/>
    <ds:schemaRef ds:uri="0408fcbc-2e10-4461-bee0-724c01b46ae9"/>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F7498A6E-FC66-43CB-8B3F-54CD3073A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39169</TotalTime>
  <Words>832</Words>
  <Application>Microsoft Macintosh PowerPoint</Application>
  <PresentationFormat>Widescreen</PresentationFormat>
  <Paragraphs>82</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Courier New</vt:lpstr>
      <vt:lpstr>Helvetica</vt:lpstr>
      <vt:lpstr>Montserrat</vt:lpstr>
      <vt:lpstr>McMaster Brighter World Theme</vt:lpstr>
      <vt:lpstr>PowerPoint Presentation</vt:lpstr>
      <vt:lpstr>PowerPoint Presentation</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345</cp:revision>
  <cp:lastPrinted>2017-06-06T20:04:49Z</cp:lastPrinted>
  <dcterms:created xsi:type="dcterms:W3CDTF">2017-04-21T15:41:45Z</dcterms:created>
  <dcterms:modified xsi:type="dcterms:W3CDTF">2023-05-03T19:09:36Z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0x0101006EB10FA45183884EB94F15345AAEEF19</vt:lpwstr>
  </property>
  <property fmtid="{D5CDD505-2E9C-101B-9397-08002B2CF9AE}" pid="3" name="MediaServiceImageTags">
    <vt:lpwstr/>
  </property>
</Properties>
</file>