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6"/>
  </p:notesMasterIdLst>
  <p:sldIdLst>
    <p:sldId id="1014" r:id="rId5"/>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04155-0BE5-983B-240A-7F579D944F20}" name="Lavis, John" initials="LJ" userId="S::lavisj@mcmaster.ca::8625103c-d98b-4845-814c-6cf45bf9f2ec" providerId="AD"/>
  <p188:author id="{CB079C5A-0D4E-BE37-2D8A-87824B504FDA}" name="Sue Johnston" initials="SJ" userId="26f1e46323adff1d" providerId="Windows Live"/>
  <p188:author id="{1B4538DD-8686-2F8E-4AF0-15C617F13196}" name="Ileana Ciurea" initials="IC" userId="S::ileana.ciurea@greycell.ca::8948fc58-0a30-4242-8d3b-9074f456e69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8DD2E5"/>
    <a:srgbClr val="99CC66"/>
    <a:srgbClr val="CC76A6"/>
    <a:srgbClr val="FEB714"/>
    <a:srgbClr val="FFC057"/>
    <a:srgbClr val="6AA855"/>
    <a:srgbClr val="6FC0D3"/>
    <a:srgbClr val="8DC758"/>
    <a:srgbClr val="99CC6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9687" autoAdjust="0"/>
    <p:restoredTop sz="95707" autoAdjust="0"/>
  </p:normalViewPr>
  <p:slideViewPr>
    <p:cSldViewPr snapToGrid="0" snapToObjects="1">
      <p:cViewPr varScale="1">
        <p:scale>
          <a:sx n="112" d="100"/>
          <a:sy n="112" d="100"/>
        </p:scale>
        <p:origin x="216" y="536"/>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5/3/23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7C11621C-3EA7-C342-A130-13C6D43C8C01}"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86088634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ounded Rectangle 45">
            <a:extLst>
              <a:ext uri="{FF2B5EF4-FFF2-40B4-BE49-F238E27FC236}">
                <a16:creationId xmlns:a16="http://schemas.microsoft.com/office/drawing/2014/main" id="{F077D7E0-1A04-662B-24A2-7C38A39734F0}"/>
              </a:ext>
            </a:extLst>
          </p:cNvPr>
          <p:cNvSpPr/>
          <p:nvPr/>
        </p:nvSpPr>
        <p:spPr>
          <a:xfrm>
            <a:off x="2608155" y="1403455"/>
            <a:ext cx="6975690" cy="563530"/>
          </a:xfrm>
          <a:prstGeom prst="roundRect">
            <a:avLst/>
          </a:prstGeom>
          <a:solidFill>
            <a:srgbClr val="99CC67">
              <a:alpha val="30194"/>
            </a:srgbClr>
          </a:solidFill>
          <a:ln w="2222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a:p>
        </p:txBody>
      </p:sp>
      <p:graphicFrame>
        <p:nvGraphicFramePr>
          <p:cNvPr id="47" name="Table 46">
            <a:extLst>
              <a:ext uri="{FF2B5EF4-FFF2-40B4-BE49-F238E27FC236}">
                <a16:creationId xmlns:a16="http://schemas.microsoft.com/office/drawing/2014/main" id="{1E6F8618-0B6D-5510-9D5D-12D2C99C2CBF}"/>
              </a:ext>
            </a:extLst>
          </p:cNvPr>
          <p:cNvGraphicFramePr>
            <a:graphicFrameLocks noGrp="1"/>
          </p:cNvGraphicFramePr>
          <p:nvPr>
            <p:extLst>
              <p:ext uri="{D42A27DB-BD31-4B8C-83A1-F6EECF244321}">
                <p14:modId xmlns:p14="http://schemas.microsoft.com/office/powerpoint/2010/main" val="1539077575"/>
              </p:ext>
            </p:extLst>
          </p:nvPr>
        </p:nvGraphicFramePr>
        <p:xfrm>
          <a:off x="2703454" y="1465182"/>
          <a:ext cx="6785092" cy="396240"/>
        </p:xfrm>
        <a:graphic>
          <a:graphicData uri="http://schemas.openxmlformats.org/drawingml/2006/table">
            <a:tbl>
              <a:tblPr firstRow="1" firstCol="1" bandRow="1"/>
              <a:tblGrid>
                <a:gridCol w="6785092">
                  <a:extLst>
                    <a:ext uri="{9D8B030D-6E8A-4147-A177-3AD203B41FA5}">
                      <a16:colId xmlns:a16="http://schemas.microsoft.com/office/drawing/2014/main" val="229045705"/>
                    </a:ext>
                  </a:extLst>
                </a:gridCol>
              </a:tblGrid>
              <a:tr h="0">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LB" sz="1300" b="1" dirty="0">
                          <a:solidFill>
                            <a:srgbClr val="254776"/>
                          </a:solidFill>
                          <a:latin typeface="Helvetica" pitchFamily="2" charset="0"/>
                          <a:ea typeface="Garamond" panose="02020404030301010803" pitchFamily="18" charset="0"/>
                          <a:cs typeface="Garamond" panose="02020404030301010803" pitchFamily="18" charset="0"/>
                        </a:rPr>
                        <a:t>صناع السياسات الحكومية في الوكالات المركزية والإدارات التنفيذية والتشريعية</a:t>
                      </a:r>
                    </a:p>
                    <a:p>
                      <a:pPr marL="0" marR="0" indent="0" algn="ctr" defTabSz="914400" rtl="1" eaLnBrk="1" fontAlgn="auto" latinLnBrk="0" hangingPunct="1">
                        <a:lnSpc>
                          <a:spcPct val="100000"/>
                        </a:lnSpc>
                        <a:spcBef>
                          <a:spcPts val="0"/>
                        </a:spcBef>
                        <a:spcAft>
                          <a:spcPts val="0"/>
                        </a:spcAft>
                        <a:buClrTx/>
                        <a:buSzTx/>
                        <a:buFontTx/>
                        <a:buNone/>
                        <a:tabLst/>
                        <a:defRPr/>
                      </a:pPr>
                      <a:r>
                        <a:rPr lang="ar-LB" sz="1300" b="1" dirty="0">
                          <a:solidFill>
                            <a:srgbClr val="254776"/>
                          </a:solidFill>
                          <a:latin typeface="Helvetica" pitchFamily="2" charset="0"/>
                          <a:ea typeface="Garamond" panose="02020404030301010803" pitchFamily="18" charset="0"/>
                          <a:cs typeface="Garamond" panose="02020404030301010803" pitchFamily="18" charset="0"/>
                        </a:rPr>
                        <a:t>هيئات</a:t>
                      </a:r>
                      <a:r>
                        <a:rPr lang="ar-LB" sz="1300" dirty="0">
                          <a:solidFill>
                            <a:srgbClr val="254776"/>
                          </a:solidFill>
                          <a:latin typeface="Helvetica" pitchFamily="2" charset="0"/>
                          <a:ea typeface="Garamond" panose="02020404030301010803" pitchFamily="18" charset="0"/>
                          <a:cs typeface="Garamond" panose="02020404030301010803" pitchFamily="18" charset="0"/>
                        </a:rPr>
                        <a:t> (وقادة تنظيميون) لديها </a:t>
                      </a:r>
                      <a:r>
                        <a:rPr lang="ar-LB" sz="1300" b="1" dirty="0">
                          <a:solidFill>
                            <a:srgbClr val="254776"/>
                          </a:solidFill>
                          <a:latin typeface="Helvetica" pitchFamily="2" charset="0"/>
                          <a:ea typeface="Garamond" panose="02020404030301010803" pitchFamily="18" charset="0"/>
                          <a:cs typeface="Garamond" panose="02020404030301010803" pitchFamily="18" charset="0"/>
                        </a:rPr>
                        <a:t>مطالب منفصلة أو مشتركة بشأن الأدلة العلمية</a:t>
                      </a:r>
                    </a:p>
                  </a:txBody>
                  <a:tcPr marL="20229" marR="20229"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84847820"/>
                  </a:ext>
                </a:extLst>
              </a:tr>
            </a:tbl>
          </a:graphicData>
        </a:graphic>
      </p:graphicFrame>
      <p:sp>
        <p:nvSpPr>
          <p:cNvPr id="73" name="Rounded Rectangular Callout 72">
            <a:extLst>
              <a:ext uri="{FF2B5EF4-FFF2-40B4-BE49-F238E27FC236}">
                <a16:creationId xmlns:a16="http://schemas.microsoft.com/office/drawing/2014/main" id="{344350BA-CF7D-751E-FBD2-EAA3E20B975B}"/>
              </a:ext>
            </a:extLst>
          </p:cNvPr>
          <p:cNvSpPr/>
          <p:nvPr/>
        </p:nvSpPr>
        <p:spPr>
          <a:xfrm>
            <a:off x="211172" y="1330235"/>
            <a:ext cx="2581467" cy="1080000"/>
          </a:xfrm>
          <a:prstGeom prst="wedgeRoundRectCallout">
            <a:avLst>
              <a:gd name="adj1" fmla="val 49708"/>
              <a:gd name="adj2" fmla="val -18503"/>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ar-LB" sz="1050" dirty="0">
                <a:solidFill>
                  <a:srgbClr val="254776"/>
                </a:solidFill>
              </a:rPr>
              <a:t>لدينا بعض الحزمات المتميزة في اتخاذ القرار واستخدام الأدلة العلمية، لكننا في الغالب نركز على الأدلة المتمحورة حول المشكلة؛ ولسنا على المستوى المطلوب فيما يتعلق بالخيارات والتنفيذ</a:t>
            </a:r>
          </a:p>
          <a:p>
            <a:pPr algn="ctr"/>
            <a:endParaRPr lang="ar-LB" sz="1050" dirty="0">
              <a:solidFill>
                <a:srgbClr val="254776"/>
              </a:solidFill>
            </a:endParaRPr>
          </a:p>
        </p:txBody>
      </p:sp>
      <p:sp>
        <p:nvSpPr>
          <p:cNvPr id="2" name="Rectangle 1">
            <a:extLst>
              <a:ext uri="{FF2B5EF4-FFF2-40B4-BE49-F238E27FC236}">
                <a16:creationId xmlns:a16="http://schemas.microsoft.com/office/drawing/2014/main" id="{7D44A39B-4971-A877-B665-63A5CD46C187}"/>
              </a:ext>
            </a:extLst>
          </p:cNvPr>
          <p:cNvSpPr/>
          <p:nvPr/>
        </p:nvSpPr>
        <p:spPr>
          <a:xfrm>
            <a:off x="0" y="6232422"/>
            <a:ext cx="12192000" cy="62557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51" name="Rounded Rectangle 50">
            <a:extLst>
              <a:ext uri="{FF2B5EF4-FFF2-40B4-BE49-F238E27FC236}">
                <a16:creationId xmlns:a16="http://schemas.microsoft.com/office/drawing/2014/main" id="{EBEAF75D-93B7-0DC9-177C-04A0BF9CBFCE}"/>
              </a:ext>
            </a:extLst>
          </p:cNvPr>
          <p:cNvSpPr/>
          <p:nvPr/>
        </p:nvSpPr>
        <p:spPr>
          <a:xfrm>
            <a:off x="1899758" y="4582273"/>
            <a:ext cx="8392484" cy="2122106"/>
          </a:xfrm>
          <a:prstGeom prst="roundRect">
            <a:avLst/>
          </a:prstGeom>
          <a:noFill/>
          <a:ln w="28575">
            <a:solidFill>
              <a:srgbClr val="99CC6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ounded Rectangle 15">
            <a:extLst>
              <a:ext uri="{FF2B5EF4-FFF2-40B4-BE49-F238E27FC236}">
                <a16:creationId xmlns:a16="http://schemas.microsoft.com/office/drawing/2014/main" id="{9A5F3425-455C-2AE9-18DF-30DB845E0A2A}"/>
              </a:ext>
            </a:extLst>
          </p:cNvPr>
          <p:cNvSpPr/>
          <p:nvPr/>
        </p:nvSpPr>
        <p:spPr>
          <a:xfrm>
            <a:off x="2903980" y="2247282"/>
            <a:ext cx="6384040" cy="1076260"/>
          </a:xfrm>
          <a:prstGeom prst="roundRect">
            <a:avLst/>
          </a:prstGeom>
          <a:solidFill>
            <a:srgbClr val="99CC67">
              <a:alpha val="30194"/>
            </a:srgbClr>
          </a:solidFill>
          <a:ln w="2222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graphicFrame>
        <p:nvGraphicFramePr>
          <p:cNvPr id="17" name="Table 16">
            <a:extLst>
              <a:ext uri="{FF2B5EF4-FFF2-40B4-BE49-F238E27FC236}">
                <a16:creationId xmlns:a16="http://schemas.microsoft.com/office/drawing/2014/main" id="{8B8C16A7-8586-DD46-5F5C-77E6B2E27E99}"/>
              </a:ext>
            </a:extLst>
          </p:cNvPr>
          <p:cNvGraphicFramePr>
            <a:graphicFrameLocks noGrp="1"/>
          </p:cNvGraphicFramePr>
          <p:nvPr>
            <p:extLst>
              <p:ext uri="{D42A27DB-BD31-4B8C-83A1-F6EECF244321}">
                <p14:modId xmlns:p14="http://schemas.microsoft.com/office/powerpoint/2010/main" val="1095054103"/>
              </p:ext>
            </p:extLst>
          </p:nvPr>
        </p:nvGraphicFramePr>
        <p:xfrm>
          <a:off x="3184358" y="2349254"/>
          <a:ext cx="5823284" cy="934556"/>
        </p:xfrm>
        <a:graphic>
          <a:graphicData uri="http://schemas.openxmlformats.org/drawingml/2006/table">
            <a:tbl>
              <a:tblPr firstRow="1" firstCol="1" bandRow="1"/>
              <a:tblGrid>
                <a:gridCol w="2911642">
                  <a:extLst>
                    <a:ext uri="{9D8B030D-6E8A-4147-A177-3AD203B41FA5}">
                      <a16:colId xmlns:a16="http://schemas.microsoft.com/office/drawing/2014/main" val="229045705"/>
                    </a:ext>
                  </a:extLst>
                </a:gridCol>
                <a:gridCol w="2911642">
                  <a:extLst>
                    <a:ext uri="{9D8B030D-6E8A-4147-A177-3AD203B41FA5}">
                      <a16:colId xmlns:a16="http://schemas.microsoft.com/office/drawing/2014/main" val="3960308684"/>
                    </a:ext>
                  </a:extLst>
                </a:gridCol>
              </a:tblGrid>
              <a:tr h="255328">
                <a:tc gridSpan="2">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LB" sz="1300" b="1" dirty="0">
                          <a:latin typeface="Helvetica" pitchFamily="2" charset="0"/>
                          <a:ea typeface="Garamond" panose="02020404030301010803" pitchFamily="18" charset="0"/>
                          <a:cs typeface="Garamond" panose="02020404030301010803" pitchFamily="18" charset="0"/>
                        </a:rPr>
                        <a:t>تنسيق الطلب على الأدلة</a:t>
                      </a:r>
                      <a:r>
                        <a:rPr lang="en-US" dirty="0">
                          <a:latin typeface="Helvetica" pitchFamily="2" charset="0"/>
                          <a:ea typeface="Garamond" panose="02020404030301010803" pitchFamily="18" charset="0"/>
                          <a:cs typeface="Garamond" panose="02020404030301010803" pitchFamily="18" charset="0"/>
                        </a:rPr>
                        <a:t> </a:t>
                      </a:r>
                      <a:r>
                        <a:rPr lang="ar-LB" sz="1200" b="0" i="0" dirty="0">
                          <a:solidFill>
                            <a:srgbClr val="254776"/>
                          </a:solidFill>
                          <a:latin typeface="Helvetica" pitchFamily="2" charset="0"/>
                          <a:ea typeface="Garamond" panose="02020404030301010803" pitchFamily="18" charset="0"/>
                          <a:cs typeface="Garamond" panose="02020404030301010803" pitchFamily="18" charset="0"/>
                        </a:rPr>
                        <a:t>(المسح الأفقي وتحديد أولويات الأسئلة)</a:t>
                      </a:r>
                    </a:p>
                  </a:txBody>
                  <a:tcPr marL="20229" marR="20229"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en-CA" sz="1100" b="1" dirty="0">
                        <a:solidFill>
                          <a:srgbClr val="254776"/>
                        </a:solidFill>
                        <a:latin typeface="Helvetica" pitchFamily="2" charset="0"/>
                        <a:ea typeface="Garamond" panose="02020404030301010803" pitchFamily="18" charset="0"/>
                        <a:cs typeface="Garamond" panose="02020404030301010803" pitchFamily="18" charset="0"/>
                      </a:endParaRPr>
                    </a:p>
                  </a:txBody>
                  <a:tcPr marL="20229" marR="20229"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58507952"/>
                  </a:ext>
                </a:extLst>
              </a:tr>
              <a:tr h="375169">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LB" sz="1100" b="0" i="0" dirty="0">
                          <a:solidFill>
                            <a:srgbClr val="254776"/>
                          </a:solidFill>
                          <a:latin typeface="Helvetica" pitchFamily="2" charset="0"/>
                          <a:ea typeface="Garamond" panose="02020404030301010803" pitchFamily="18" charset="0"/>
                          <a:cs typeface="Garamond" panose="02020404030301010803" pitchFamily="18" charset="0"/>
                        </a:rPr>
                        <a:t>نقطة دخول واحدة لطلب الأدلة </a:t>
                      </a:r>
                      <a:endParaRPr lang="en-US" sz="1100" b="0" i="0">
                        <a:solidFill>
                          <a:srgbClr val="254776"/>
                        </a:solidFill>
                        <a:latin typeface="Helvetica" pitchFamily="2" charset="0"/>
                        <a:ea typeface="Garamond" panose="02020404030301010803" pitchFamily="18" charset="0"/>
                        <a:cs typeface="Garamond" panose="02020404030301010803" pitchFamily="18" charset="0"/>
                      </a:endParaRPr>
                    </a:p>
                    <a:p>
                      <a:pPr marL="0" marR="0" indent="0" algn="ctr" defTabSz="914400" rtl="1" eaLnBrk="1" fontAlgn="auto" latinLnBrk="0" hangingPunct="1">
                        <a:lnSpc>
                          <a:spcPct val="100000"/>
                        </a:lnSpc>
                        <a:spcBef>
                          <a:spcPts val="0"/>
                        </a:spcBef>
                        <a:spcAft>
                          <a:spcPts val="0"/>
                        </a:spcAft>
                        <a:buClrTx/>
                        <a:buSzTx/>
                        <a:buFontTx/>
                        <a:buNone/>
                        <a:tabLst/>
                        <a:defRPr/>
                      </a:pPr>
                      <a:r>
                        <a:rPr lang="ar-LB" sz="1100" b="0" i="0">
                          <a:solidFill>
                            <a:srgbClr val="254776"/>
                          </a:solidFill>
                          <a:latin typeface="Helvetica" pitchFamily="2" charset="0"/>
                          <a:ea typeface="Garamond" panose="02020404030301010803" pitchFamily="18" charset="0"/>
                          <a:cs typeface="Garamond" panose="02020404030301010803" pitchFamily="18" charset="0"/>
                        </a:rPr>
                        <a:t>(</a:t>
                      </a:r>
                      <a:r>
                        <a:rPr lang="ar-LB" sz="1100" b="0" i="0" dirty="0">
                          <a:solidFill>
                            <a:srgbClr val="254776"/>
                          </a:solidFill>
                          <a:latin typeface="Helvetica" pitchFamily="2" charset="0"/>
                          <a:ea typeface="Garamond" panose="02020404030301010803" pitchFamily="18" charset="0"/>
                          <a:cs typeface="Garamond" panose="02020404030301010803" pitchFamily="18" charset="0"/>
                        </a:rPr>
                        <a:t>في حالات الأسئلة المعقدة)</a:t>
                      </a:r>
                    </a:p>
                  </a:txBody>
                  <a:tcPr marL="20229" marR="20229"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LB" sz="1100" b="0" i="0">
                          <a:solidFill>
                            <a:srgbClr val="254776"/>
                          </a:solidFill>
                          <a:latin typeface="Helvetica" pitchFamily="2" charset="0"/>
                          <a:ea typeface="Garamond" panose="02020404030301010803" pitchFamily="18" charset="0"/>
                          <a:cs typeface="Garamond" panose="02020404030301010803" pitchFamily="18" charset="0"/>
                        </a:rPr>
                        <a:t>الاستجابات المتكاملة</a:t>
                      </a:r>
                    </a:p>
                    <a:p>
                      <a:pPr marL="0" marR="0" indent="0" algn="ctr" defTabSz="914400" rtl="1" eaLnBrk="1" fontAlgn="auto" latinLnBrk="0" hangingPunct="1">
                        <a:lnSpc>
                          <a:spcPct val="100000"/>
                        </a:lnSpc>
                        <a:spcBef>
                          <a:spcPts val="0"/>
                        </a:spcBef>
                        <a:spcAft>
                          <a:spcPts val="0"/>
                        </a:spcAft>
                        <a:buClrTx/>
                        <a:buSzTx/>
                        <a:buFontTx/>
                        <a:buNone/>
                        <a:tabLst/>
                        <a:defRPr/>
                      </a:pPr>
                      <a:r>
                        <a:rPr lang="ar-LB" sz="1100" b="0" i="0">
                          <a:solidFill>
                            <a:srgbClr val="254776"/>
                          </a:solidFill>
                          <a:latin typeface="Helvetica" pitchFamily="2" charset="0"/>
                          <a:ea typeface="Garamond" panose="02020404030301010803" pitchFamily="18" charset="0"/>
                          <a:cs typeface="Garamond" panose="02020404030301010803" pitchFamily="18" charset="0"/>
                        </a:rPr>
                        <a:t>(في حالات المدخلات المتعددة)</a:t>
                      </a:r>
                    </a:p>
                  </a:txBody>
                  <a:tcPr marL="20229" marR="20229"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55725190"/>
                  </a:ext>
                </a:extLst>
              </a:tr>
              <a:tr h="285067">
                <a:tc gridSpan="2">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LB" sz="1300" b="1" dirty="0">
                          <a:solidFill>
                            <a:srgbClr val="254776"/>
                          </a:solidFill>
                          <a:latin typeface="Helvetica" pitchFamily="2" charset="0"/>
                          <a:ea typeface="Garamond" panose="02020404030301010803" pitchFamily="18" charset="0"/>
                          <a:cs typeface="Garamond" panose="02020404030301010803" pitchFamily="18" charset="0"/>
                        </a:rPr>
                        <a:t>تنسيق التزود بالأدلة</a:t>
                      </a:r>
                    </a:p>
                  </a:txBody>
                  <a:tcPr marL="20229" marR="20229"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en-CA" sz="1100" b="1" dirty="0">
                        <a:solidFill>
                          <a:srgbClr val="254776"/>
                        </a:solidFill>
                        <a:latin typeface="Helvetica" pitchFamily="2" charset="0"/>
                        <a:ea typeface="Garamond" panose="02020404030301010803" pitchFamily="18" charset="0"/>
                        <a:cs typeface="Garamond" panose="02020404030301010803" pitchFamily="18" charset="0"/>
                      </a:endParaRPr>
                    </a:p>
                  </a:txBody>
                  <a:tcPr marL="20229" marR="20229"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84847820"/>
                  </a:ext>
                </a:extLst>
              </a:tr>
            </a:tbl>
          </a:graphicData>
        </a:graphic>
      </p:graphicFrame>
      <p:sp>
        <p:nvSpPr>
          <p:cNvPr id="41" name="Rounded Rectangle 40">
            <a:extLst>
              <a:ext uri="{FF2B5EF4-FFF2-40B4-BE49-F238E27FC236}">
                <a16:creationId xmlns:a16="http://schemas.microsoft.com/office/drawing/2014/main" id="{E8C752E9-D4EE-613B-5477-E3E36541EC41}"/>
              </a:ext>
            </a:extLst>
          </p:cNvPr>
          <p:cNvSpPr/>
          <p:nvPr/>
        </p:nvSpPr>
        <p:spPr>
          <a:xfrm>
            <a:off x="2045177" y="4723990"/>
            <a:ext cx="5382317" cy="1841078"/>
          </a:xfrm>
          <a:prstGeom prst="roundRect">
            <a:avLst/>
          </a:prstGeom>
          <a:solidFill>
            <a:srgbClr val="99CC67">
              <a:alpha val="30194"/>
            </a:srgbClr>
          </a:solidFill>
          <a:ln w="2222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sp>
        <p:nvSpPr>
          <p:cNvPr id="42" name="Rounded Rectangle 41">
            <a:extLst>
              <a:ext uri="{FF2B5EF4-FFF2-40B4-BE49-F238E27FC236}">
                <a16:creationId xmlns:a16="http://schemas.microsoft.com/office/drawing/2014/main" id="{77FBD945-B9D6-7242-A286-2ED70F3D2F3A}"/>
              </a:ext>
            </a:extLst>
          </p:cNvPr>
          <p:cNvSpPr/>
          <p:nvPr/>
        </p:nvSpPr>
        <p:spPr>
          <a:xfrm>
            <a:off x="7558719" y="4723990"/>
            <a:ext cx="2583497" cy="1841078"/>
          </a:xfrm>
          <a:prstGeom prst="roundRect">
            <a:avLst/>
          </a:prstGeom>
          <a:solidFill>
            <a:srgbClr val="99CC67">
              <a:alpha val="30194"/>
            </a:srgbClr>
          </a:solidFill>
          <a:ln w="2222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graphicFrame>
        <p:nvGraphicFramePr>
          <p:cNvPr id="43" name="Table 42">
            <a:extLst>
              <a:ext uri="{FF2B5EF4-FFF2-40B4-BE49-F238E27FC236}">
                <a16:creationId xmlns:a16="http://schemas.microsoft.com/office/drawing/2014/main" id="{AD320019-7CEC-3ED0-D066-C4ACF2249FCC}"/>
              </a:ext>
            </a:extLst>
          </p:cNvPr>
          <p:cNvGraphicFramePr>
            <a:graphicFrameLocks noGrp="1"/>
          </p:cNvGraphicFramePr>
          <p:nvPr>
            <p:extLst>
              <p:ext uri="{D42A27DB-BD31-4B8C-83A1-F6EECF244321}">
                <p14:modId xmlns:p14="http://schemas.microsoft.com/office/powerpoint/2010/main" val="4043908551"/>
              </p:ext>
            </p:extLst>
          </p:nvPr>
        </p:nvGraphicFramePr>
        <p:xfrm>
          <a:off x="2213810" y="4807597"/>
          <a:ext cx="5213683" cy="1824008"/>
        </p:xfrm>
        <a:graphic>
          <a:graphicData uri="http://schemas.openxmlformats.org/drawingml/2006/table">
            <a:tbl>
              <a:tblPr firstRow="1" firstCol="1" bandRow="1"/>
              <a:tblGrid>
                <a:gridCol w="2572935">
                  <a:extLst>
                    <a:ext uri="{9D8B030D-6E8A-4147-A177-3AD203B41FA5}">
                      <a16:colId xmlns:a16="http://schemas.microsoft.com/office/drawing/2014/main" val="229045705"/>
                    </a:ext>
                  </a:extLst>
                </a:gridCol>
                <a:gridCol w="2640748">
                  <a:extLst>
                    <a:ext uri="{9D8B030D-6E8A-4147-A177-3AD203B41FA5}">
                      <a16:colId xmlns:a16="http://schemas.microsoft.com/office/drawing/2014/main" val="2443240437"/>
                    </a:ext>
                  </a:extLst>
                </a:gridCol>
              </a:tblGrid>
              <a:tr h="188925">
                <a:tc gridSpan="2">
                  <a:txBody>
                    <a:bodyPr/>
                    <a:lstStyle/>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LB" sz="1300" b="1" dirty="0">
                          <a:solidFill>
                            <a:srgbClr val="254776"/>
                          </a:solidFill>
                          <a:latin typeface="Helvetica" pitchFamily="2" charset="0"/>
                          <a:ea typeface="Garamond" panose="02020404030301010803" pitchFamily="18" charset="0"/>
                          <a:cs typeface="Garamond" panose="02020404030301010803" pitchFamily="18" charset="0"/>
                        </a:rPr>
                        <a:t>ركزت وحدات دعم الأدلة العلمية على شكل محدد من الأدلة</a:t>
                      </a:r>
                    </a:p>
                  </a:txBody>
                  <a:tcPr marL="20229" marR="20229"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sz="1100" b="0" dirty="0">
                        <a:solidFill>
                          <a:srgbClr val="254776"/>
                        </a:solidFill>
                        <a:latin typeface="Helvetica" pitchFamily="2" charset="0"/>
                        <a:ea typeface="Garamond" panose="02020404030301010803" pitchFamily="18" charset="0"/>
                        <a:cs typeface="Garamond" panose="02020404030301010803" pitchFamily="18" charset="0"/>
                      </a:endParaRPr>
                    </a:p>
                  </a:txBody>
                  <a:tcPr marL="20229" marR="20229"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51214049"/>
                  </a:ext>
                </a:extLst>
              </a:tr>
              <a:tr h="920036">
                <a:tc>
                  <a:txBody>
                    <a:bodyPr/>
                    <a:lstStyle/>
                    <a:p>
                      <a:pPr marL="171450" marR="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LB" sz="1100" b="0" dirty="0">
                          <a:solidFill>
                            <a:srgbClr val="254776"/>
                          </a:solidFill>
                          <a:latin typeface="Helvetica" pitchFamily="2" charset="0"/>
                          <a:ea typeface="Garamond" panose="02020404030301010803" pitchFamily="18" charset="0"/>
                          <a:cs typeface="Garamond" panose="02020404030301010803" pitchFamily="18" charset="0"/>
                        </a:rPr>
                        <a:t>تحليل البيانات</a:t>
                      </a:r>
                    </a:p>
                    <a:p>
                      <a:pPr marL="171450" marR="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LB" sz="1100" b="0" dirty="0">
                          <a:solidFill>
                            <a:srgbClr val="254776"/>
                          </a:solidFill>
                          <a:latin typeface="Helvetica" pitchFamily="2" charset="0"/>
                          <a:ea typeface="Garamond" panose="02020404030301010803" pitchFamily="18" charset="0"/>
                          <a:cs typeface="Garamond" panose="02020404030301010803" pitchFamily="18" charset="0"/>
                        </a:rPr>
                        <a:t>النمذجة</a:t>
                      </a:r>
                    </a:p>
                    <a:p>
                      <a:pPr marL="171450" marR="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LB" sz="1100" b="0" dirty="0">
                          <a:solidFill>
                            <a:srgbClr val="254776"/>
                          </a:solidFill>
                          <a:latin typeface="Helvetica" pitchFamily="2" charset="0"/>
                          <a:ea typeface="Garamond" panose="02020404030301010803" pitchFamily="18" charset="0"/>
                          <a:cs typeface="Garamond" panose="02020404030301010803" pitchFamily="18" charset="0"/>
                        </a:rPr>
                        <a:t>التقييمات</a:t>
                      </a:r>
                      <a:r>
                        <a:rPr lang="en-US" sz="1100" b="0" dirty="0">
                          <a:solidFill>
                            <a:srgbClr val="254776"/>
                          </a:solidFill>
                          <a:latin typeface="Helvetica" pitchFamily="2" charset="0"/>
                          <a:ea typeface="Garamond" panose="02020404030301010803" pitchFamily="18" charset="0"/>
                          <a:cs typeface="Garamond" panose="02020404030301010803" pitchFamily="18" charset="0"/>
                        </a:rPr>
                        <a:t> </a:t>
                      </a:r>
                    </a:p>
                    <a:p>
                      <a:pPr marL="171450" marR="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LB" sz="1100" b="0" dirty="0">
                          <a:solidFill>
                            <a:srgbClr val="254776"/>
                          </a:solidFill>
                          <a:latin typeface="Helvetica" pitchFamily="2" charset="0"/>
                          <a:ea typeface="Garamond" panose="02020404030301010803" pitchFamily="18" charset="0"/>
                          <a:cs typeface="Garamond" panose="02020404030301010803" pitchFamily="18" charset="0"/>
                        </a:rPr>
                        <a:t>البحث السلوكي/التطبيقي</a:t>
                      </a:r>
                    </a:p>
                    <a:p>
                      <a:pPr marL="171450" marR="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LB" sz="1100" b="0" dirty="0">
                          <a:solidFill>
                            <a:srgbClr val="254776"/>
                          </a:solidFill>
                          <a:latin typeface="Helvetica" pitchFamily="2" charset="0"/>
                          <a:ea typeface="Garamond" panose="02020404030301010803" pitchFamily="18" charset="0"/>
                          <a:cs typeface="Garamond" panose="02020404030301010803" pitchFamily="18" charset="0"/>
                        </a:rPr>
                        <a:t>رؤى نوعية</a:t>
                      </a:r>
                    </a:p>
                  </a:txBody>
                  <a:tcPr marL="20229" marR="20229"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marR="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LB" sz="1100" b="0" dirty="0">
                          <a:solidFill>
                            <a:srgbClr val="254776"/>
                          </a:solidFill>
                          <a:latin typeface="Helvetica" pitchFamily="2" charset="0"/>
                          <a:ea typeface="Garamond" panose="02020404030301010803" pitchFamily="18" charset="0"/>
                          <a:cs typeface="Garamond" panose="02020404030301010803" pitchFamily="18" charset="0"/>
                        </a:rPr>
                        <a:t>توليف الأدلة (السياقية)</a:t>
                      </a:r>
                    </a:p>
                    <a:p>
                      <a:pPr marL="171450" marR="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LB" sz="1100" b="0" dirty="0">
                          <a:solidFill>
                            <a:srgbClr val="254776"/>
                          </a:solidFill>
                          <a:latin typeface="Helvetica" pitchFamily="2" charset="0"/>
                          <a:ea typeface="Garamond" panose="02020404030301010803" pitchFamily="18" charset="0"/>
                          <a:cs typeface="Garamond" panose="02020404030301010803" pitchFamily="18" charset="0"/>
                        </a:rPr>
                        <a:t>تقييم التكنولوجيا / تحليل فعالية التكلفة</a:t>
                      </a:r>
                    </a:p>
                    <a:p>
                      <a:pPr marL="171450" marR="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LB" sz="1100" b="0" dirty="0">
                          <a:solidFill>
                            <a:srgbClr val="254776"/>
                          </a:solidFill>
                          <a:latin typeface="Helvetica" pitchFamily="2" charset="0"/>
                          <a:ea typeface="Garamond" panose="02020404030301010803" pitchFamily="18" charset="0"/>
                          <a:cs typeface="Garamond" panose="02020404030301010803" pitchFamily="18" charset="0"/>
                        </a:rPr>
                        <a:t>التوجيهات العامة</a:t>
                      </a:r>
                    </a:p>
                  </a:txBody>
                  <a:tcPr marL="20229" marR="20229"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84847820"/>
                  </a:ext>
                </a:extLst>
              </a:tr>
              <a:tr h="705852">
                <a:tc gridSpan="2">
                  <a:txBody>
                    <a:bodyPr/>
                    <a:lstStyle/>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LB" sz="1300" b="1" dirty="0">
                          <a:solidFill>
                            <a:srgbClr val="254776"/>
                          </a:solidFill>
                          <a:latin typeface="Helvetica" pitchFamily="2" charset="0"/>
                          <a:ea typeface="Garamond" panose="02020404030301010803" pitchFamily="18" charset="0"/>
                          <a:cs typeface="Garamond" panose="02020404030301010803" pitchFamily="18" charset="0"/>
                        </a:rPr>
                        <a:t>وحدات دعم الأدلة العلمية التي تركز على القطاعات أو المجالات الموضوعية الأخرى (وتقدم أشكال متعددة من الأدلة)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LB" sz="1100" b="0" dirty="0">
                          <a:solidFill>
                            <a:srgbClr val="254776"/>
                          </a:solidFill>
                          <a:latin typeface="Helvetica" pitchFamily="2" charset="0"/>
                          <a:ea typeface="Garamond" panose="02020404030301010803" pitchFamily="18" charset="0"/>
                          <a:cs typeface="Garamond" panose="02020404030301010803" pitchFamily="18" charset="0"/>
                        </a:rPr>
                        <a:t>الإجراءات المتعلقة بالمناخ والتعليم والصحة وما إلى ذلك.</a:t>
                      </a:r>
                    </a:p>
                  </a:txBody>
                  <a:tcPr marL="20229" marR="20229"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sz="1100" b="0" dirty="0">
                        <a:solidFill>
                          <a:srgbClr val="254776"/>
                        </a:solidFill>
                        <a:latin typeface="Helvetica" pitchFamily="2" charset="0"/>
                        <a:ea typeface="Garamond" panose="02020404030301010803" pitchFamily="18" charset="0"/>
                        <a:cs typeface="Garamond" panose="02020404030301010803" pitchFamily="18" charset="0"/>
                      </a:endParaRPr>
                    </a:p>
                  </a:txBody>
                  <a:tcPr marL="20229" marR="20229"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40684735"/>
                  </a:ext>
                </a:extLst>
              </a:tr>
            </a:tbl>
          </a:graphicData>
        </a:graphic>
      </p:graphicFrame>
      <p:sp>
        <p:nvSpPr>
          <p:cNvPr id="48" name="Rounded Rectangle 47">
            <a:extLst>
              <a:ext uri="{FF2B5EF4-FFF2-40B4-BE49-F238E27FC236}">
                <a16:creationId xmlns:a16="http://schemas.microsoft.com/office/drawing/2014/main" id="{A79EE02D-4212-5903-224E-C6013FA50E7F}"/>
              </a:ext>
            </a:extLst>
          </p:cNvPr>
          <p:cNvSpPr/>
          <p:nvPr/>
        </p:nvSpPr>
        <p:spPr>
          <a:xfrm>
            <a:off x="3184358" y="3594654"/>
            <a:ext cx="5823284" cy="684328"/>
          </a:xfrm>
          <a:prstGeom prst="roundRect">
            <a:avLst/>
          </a:prstGeom>
          <a:solidFill>
            <a:srgbClr val="99CC67">
              <a:alpha val="30194"/>
            </a:srgbClr>
          </a:solidFill>
          <a:ln w="2222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graphicFrame>
        <p:nvGraphicFramePr>
          <p:cNvPr id="49" name="Table 48">
            <a:extLst>
              <a:ext uri="{FF2B5EF4-FFF2-40B4-BE49-F238E27FC236}">
                <a16:creationId xmlns:a16="http://schemas.microsoft.com/office/drawing/2014/main" id="{33597DA4-4393-C0A8-C81C-752D4297D787}"/>
              </a:ext>
            </a:extLst>
          </p:cNvPr>
          <p:cNvGraphicFramePr>
            <a:graphicFrameLocks noGrp="1"/>
          </p:cNvGraphicFramePr>
          <p:nvPr>
            <p:extLst>
              <p:ext uri="{D42A27DB-BD31-4B8C-83A1-F6EECF244321}">
                <p14:modId xmlns:p14="http://schemas.microsoft.com/office/powerpoint/2010/main" val="1062783305"/>
              </p:ext>
            </p:extLst>
          </p:nvPr>
        </p:nvGraphicFramePr>
        <p:xfrm>
          <a:off x="3271162" y="3559358"/>
          <a:ext cx="5649676" cy="792480"/>
        </p:xfrm>
        <a:graphic>
          <a:graphicData uri="http://schemas.openxmlformats.org/drawingml/2006/table">
            <a:tbl>
              <a:tblPr firstRow="1" firstCol="1" bandRow="1"/>
              <a:tblGrid>
                <a:gridCol w="5649676">
                  <a:extLst>
                    <a:ext uri="{9D8B030D-6E8A-4147-A177-3AD203B41FA5}">
                      <a16:colId xmlns:a16="http://schemas.microsoft.com/office/drawing/2014/main" val="229045705"/>
                    </a:ext>
                  </a:extLst>
                </a:gridCol>
              </a:tblGrid>
              <a:tr h="3716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LB" sz="1300" b="1" i="0" u="none" strike="noStrike" kern="1200" cap="none" spc="0" normalizeH="0" baseline="0" noProof="0" dirty="0">
                          <a:ln>
                            <a:noFill/>
                          </a:ln>
                          <a:solidFill>
                            <a:srgbClr val="254776"/>
                          </a:solidFill>
                          <a:effectLst/>
                          <a:uLnTx/>
                          <a:uFillTx/>
                          <a:latin typeface="Helvetica" pitchFamily="2" charset="0"/>
                          <a:ea typeface="Garamond" panose="02020404030301010803" pitchFamily="18" charset="0"/>
                          <a:cs typeface="Garamond" panose="02020404030301010803" pitchFamily="18" charset="0"/>
                        </a:rPr>
                        <a:t>شبكات دعم الأدلة </a:t>
                      </a:r>
                      <a:br>
                        <a:rPr kumimoji="0" lang="ar-LB" sz="1300" b="1" i="0" u="none" strike="noStrike" kern="1200" cap="none" spc="0" normalizeH="0" baseline="0" noProof="0" dirty="0">
                          <a:ln>
                            <a:noFill/>
                          </a:ln>
                          <a:solidFill>
                            <a:srgbClr val="254776"/>
                          </a:solidFill>
                          <a:effectLst/>
                          <a:uLnTx/>
                          <a:uFillTx/>
                          <a:latin typeface="Helvetica" pitchFamily="2" charset="0"/>
                          <a:ea typeface="Garamond" panose="02020404030301010803" pitchFamily="18" charset="0"/>
                          <a:cs typeface="Garamond" panose="02020404030301010803" pitchFamily="18" charset="0"/>
                        </a:rPr>
                      </a:br>
                      <a:endParaRPr kumimoji="0" lang="ar-LB" sz="1300" b="1" i="0" u="none" strike="noStrike" kern="1200" cap="none" spc="0" normalizeH="0" baseline="0" noProof="0" dirty="0">
                        <a:ln>
                          <a:noFill/>
                        </a:ln>
                        <a:solidFill>
                          <a:srgbClr val="254776"/>
                        </a:solidFill>
                        <a:effectLst/>
                        <a:uLnTx/>
                        <a:uFillTx/>
                        <a:latin typeface="Helvetica" pitchFamily="2" charset="0"/>
                        <a:ea typeface="Garamond" panose="02020404030301010803" pitchFamily="18" charset="0"/>
                        <a:cs typeface="Garamond" panose="02020404030301010803"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LB" sz="1300" b="1" i="0" u="none" strike="noStrike" kern="1200" cap="none" spc="0" normalizeH="0" baseline="0" noProof="0" dirty="0">
                          <a:ln>
                            <a:noFill/>
                          </a:ln>
                          <a:solidFill>
                            <a:srgbClr val="254776"/>
                          </a:solidFill>
                          <a:effectLst/>
                          <a:uLnTx/>
                          <a:uFillTx/>
                          <a:latin typeface="Helvetica" pitchFamily="2" charset="0"/>
                          <a:ea typeface="Garamond" panose="02020404030301010803" pitchFamily="18" charset="0"/>
                          <a:cs typeface="Garamond" panose="02020404030301010803" pitchFamily="18" charset="0"/>
                        </a:rPr>
                        <a:t>توفر تنسيقًا بين الأدلة والإمدادات (عندما يكون هناك استعداد للتعاون)</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LB" sz="1300" b="1" i="0" u="none" strike="noStrike" kern="1200" cap="none" spc="0" normalizeH="0" baseline="0" noProof="0" dirty="0">
                          <a:ln>
                            <a:noFill/>
                          </a:ln>
                          <a:solidFill>
                            <a:srgbClr val="254776"/>
                          </a:solidFill>
                          <a:effectLst/>
                          <a:uLnTx/>
                          <a:uFillTx/>
                          <a:latin typeface="Helvetica" pitchFamily="2" charset="0"/>
                          <a:ea typeface="Garamond" panose="02020404030301010803" pitchFamily="18" charset="0"/>
                          <a:cs typeface="Garamond" panose="02020404030301010803" pitchFamily="18" charset="0"/>
                        </a:rPr>
                        <a:t>وتنسق مع هندسة الأدلة العالمية</a:t>
                      </a:r>
                    </a:p>
                  </a:txBody>
                  <a:tcPr marL="20229" marR="20229"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58507952"/>
                  </a:ext>
                </a:extLst>
              </a:tr>
            </a:tbl>
          </a:graphicData>
        </a:graphic>
      </p:graphicFrame>
      <p:graphicFrame>
        <p:nvGraphicFramePr>
          <p:cNvPr id="50" name="Table 49">
            <a:extLst>
              <a:ext uri="{FF2B5EF4-FFF2-40B4-BE49-F238E27FC236}">
                <a16:creationId xmlns:a16="http://schemas.microsoft.com/office/drawing/2014/main" id="{D48541AE-3E06-8CB5-8C1F-6AE0E1D86EAA}"/>
              </a:ext>
            </a:extLst>
          </p:cNvPr>
          <p:cNvGraphicFramePr>
            <a:graphicFrameLocks noGrp="1"/>
          </p:cNvGraphicFramePr>
          <p:nvPr>
            <p:extLst>
              <p:ext uri="{D42A27DB-BD31-4B8C-83A1-F6EECF244321}">
                <p14:modId xmlns:p14="http://schemas.microsoft.com/office/powerpoint/2010/main" val="1490398835"/>
              </p:ext>
            </p:extLst>
          </p:nvPr>
        </p:nvGraphicFramePr>
        <p:xfrm>
          <a:off x="7697341" y="4807597"/>
          <a:ext cx="2331846" cy="899160"/>
        </p:xfrm>
        <a:graphic>
          <a:graphicData uri="http://schemas.openxmlformats.org/drawingml/2006/table">
            <a:tbl>
              <a:tblPr firstRow="1" firstCol="1" bandRow="1"/>
              <a:tblGrid>
                <a:gridCol w="2331846">
                  <a:extLst>
                    <a:ext uri="{9D8B030D-6E8A-4147-A177-3AD203B41FA5}">
                      <a16:colId xmlns:a16="http://schemas.microsoft.com/office/drawing/2014/main" val="2063349985"/>
                    </a:ext>
                  </a:extLst>
                </a:gridCol>
              </a:tblGrid>
              <a:tr h="0">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en-CA" sz="200" b="1" i="0" u="none" strike="noStrike" kern="1200" cap="none" spc="0" normalizeH="0" baseline="0" noProof="0" dirty="0">
                        <a:ln>
                          <a:noFill/>
                        </a:ln>
                        <a:solidFill>
                          <a:srgbClr val="4C555C"/>
                        </a:solidFill>
                        <a:effectLst/>
                        <a:uLnTx/>
                        <a:uFillTx/>
                        <a:latin typeface="Helvetica" pitchFamily="2" charset="0"/>
                        <a:ea typeface="Garamond" panose="02020404030301010803" pitchFamily="18" charset="0"/>
                        <a:cs typeface="Garamond" panose="02020404030301010803" pitchFamily="18"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LB" sz="1300" b="1" i="0" u="none" strike="noStrike" kern="1200" cap="none" spc="0" normalizeH="0" baseline="0" noProof="0" dirty="0">
                          <a:ln>
                            <a:noFill/>
                          </a:ln>
                          <a:solidFill>
                            <a:srgbClr val="254776"/>
                          </a:solidFill>
                          <a:effectLst/>
                          <a:uLnTx/>
                          <a:uFillTx/>
                          <a:latin typeface="Helvetica" pitchFamily="2" charset="0"/>
                          <a:ea typeface="Garamond" panose="02020404030301010803" pitchFamily="18" charset="0"/>
                          <a:cs typeface="Garamond" panose="02020404030301010803" pitchFamily="18" charset="0"/>
                        </a:rPr>
                        <a:t>هندسة الأدلة العالمية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LB" sz="1100" b="0" i="0" u="none" strike="noStrike" kern="1200" cap="none" spc="0" normalizeH="0" baseline="0" noProof="0" dirty="0">
                          <a:ln>
                            <a:noFill/>
                          </a:ln>
                          <a:solidFill>
                            <a:srgbClr val="254776"/>
                          </a:solidFill>
                          <a:effectLst/>
                          <a:uLnTx/>
                          <a:uFillTx/>
                          <a:latin typeface="Helvetica" pitchFamily="2" charset="0"/>
                          <a:ea typeface="Garamond" panose="02020404030301010803" pitchFamily="18" charset="0"/>
                          <a:cs typeface="Garamond" panose="02020404030301010803" pitchFamily="18" charset="0"/>
                        </a:rPr>
                        <a:t>توليفات الأدلة الحية (المنافع العامة العالمية)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LB" sz="1100" b="0" i="0" u="none" strike="noStrike" kern="1200" cap="none" spc="0" normalizeH="0" baseline="0" noProof="0" dirty="0">
                          <a:ln>
                            <a:noFill/>
                          </a:ln>
                          <a:solidFill>
                            <a:srgbClr val="254776"/>
                          </a:solidFill>
                          <a:effectLst/>
                          <a:uLnTx/>
                          <a:uFillTx/>
                          <a:latin typeface="Helvetica" pitchFamily="2" charset="0"/>
                          <a:ea typeface="Garamond" panose="02020404030301010803" pitchFamily="18" charset="0"/>
                          <a:cs typeface="Garamond" panose="02020404030301010803" pitchFamily="18" charset="0"/>
                        </a:rPr>
                        <a:t>قد تتوفر أيضًا منتجات الأدلة الحية لتحليلات البيانات والنمذجة والمبادئ التوجيهية (اطلع على القسم المقابل)</a:t>
                      </a:r>
                    </a:p>
                  </a:txBody>
                  <a:tcPr marL="20229" marR="20229"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58507952"/>
                  </a:ext>
                </a:extLst>
              </a:tr>
            </a:tbl>
          </a:graphicData>
        </a:graphic>
      </p:graphicFrame>
      <p:grpSp>
        <p:nvGrpSpPr>
          <p:cNvPr id="58" name="Group 57">
            <a:extLst>
              <a:ext uri="{FF2B5EF4-FFF2-40B4-BE49-F238E27FC236}">
                <a16:creationId xmlns:a16="http://schemas.microsoft.com/office/drawing/2014/main" id="{E5B732AA-B6A9-3346-AB40-0843613AA1BA}"/>
              </a:ext>
            </a:extLst>
          </p:cNvPr>
          <p:cNvGrpSpPr/>
          <p:nvPr/>
        </p:nvGrpSpPr>
        <p:grpSpPr>
          <a:xfrm flipH="1">
            <a:off x="6001539" y="4351838"/>
            <a:ext cx="188921" cy="288000"/>
            <a:chOff x="5706073" y="0"/>
            <a:chExt cx="188921" cy="288000"/>
          </a:xfrm>
        </p:grpSpPr>
        <p:cxnSp>
          <p:nvCxnSpPr>
            <p:cNvPr id="59" name="Straight Arrow Connector 58">
              <a:extLst>
                <a:ext uri="{FF2B5EF4-FFF2-40B4-BE49-F238E27FC236}">
                  <a16:creationId xmlns:a16="http://schemas.microsoft.com/office/drawing/2014/main" id="{D257F14E-A39F-6693-3313-EB1688E4A22B}"/>
                </a:ext>
              </a:extLst>
            </p:cNvPr>
            <p:cNvCxnSpPr>
              <a:cxnSpLocks/>
            </p:cNvCxnSpPr>
            <p:nvPr/>
          </p:nvCxnSpPr>
          <p:spPr>
            <a:xfrm>
              <a:off x="5894994" y="0"/>
              <a:ext cx="0" cy="288000"/>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cxnSp>
          <p:nvCxnSpPr>
            <p:cNvPr id="60" name="Straight Arrow Connector 59">
              <a:extLst>
                <a:ext uri="{FF2B5EF4-FFF2-40B4-BE49-F238E27FC236}">
                  <a16:creationId xmlns:a16="http://schemas.microsoft.com/office/drawing/2014/main" id="{F6900DD5-C234-F559-22E4-9B8300F4D6DF}"/>
                </a:ext>
              </a:extLst>
            </p:cNvPr>
            <p:cNvCxnSpPr>
              <a:cxnSpLocks/>
            </p:cNvCxnSpPr>
            <p:nvPr/>
          </p:nvCxnSpPr>
          <p:spPr>
            <a:xfrm flipV="1">
              <a:off x="5706073" y="0"/>
              <a:ext cx="0" cy="288000"/>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grpSp>
      <p:sp>
        <p:nvSpPr>
          <p:cNvPr id="68" name="Rounded Rectangular Callout 67">
            <a:extLst>
              <a:ext uri="{FF2B5EF4-FFF2-40B4-BE49-F238E27FC236}">
                <a16:creationId xmlns:a16="http://schemas.microsoft.com/office/drawing/2014/main" id="{FB4E7214-B909-A7D1-558E-A5260CA7F7BB}"/>
              </a:ext>
            </a:extLst>
          </p:cNvPr>
          <p:cNvSpPr/>
          <p:nvPr/>
        </p:nvSpPr>
        <p:spPr>
          <a:xfrm>
            <a:off x="211172" y="4919169"/>
            <a:ext cx="1575557" cy="1343584"/>
          </a:xfrm>
          <a:prstGeom prst="wedgeRoundRectCallout">
            <a:avLst>
              <a:gd name="adj1" fmla="val 74715"/>
              <a:gd name="adj2" fmla="val -21851"/>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ar-LB" sz="1050" dirty="0">
                <a:solidFill>
                  <a:srgbClr val="254776"/>
                </a:solidFill>
              </a:rPr>
              <a:t>نحن بحاجة إلى استكمال هذه الأشكال من الأدلة بالتجارب الحية وطرق المعرفة الأصلية</a:t>
            </a:r>
          </a:p>
          <a:p>
            <a:pPr algn="ctr"/>
            <a:endParaRPr lang="ar-LB" sz="1050" dirty="0">
              <a:solidFill>
                <a:srgbClr val="254776"/>
              </a:solidFill>
            </a:endParaRPr>
          </a:p>
        </p:txBody>
      </p:sp>
      <p:sp>
        <p:nvSpPr>
          <p:cNvPr id="69" name="Rounded Rectangular Callout 68">
            <a:extLst>
              <a:ext uri="{FF2B5EF4-FFF2-40B4-BE49-F238E27FC236}">
                <a16:creationId xmlns:a16="http://schemas.microsoft.com/office/drawing/2014/main" id="{EDA0D33F-BBA3-7BC4-B82A-E0382C092D2C}"/>
              </a:ext>
            </a:extLst>
          </p:cNvPr>
          <p:cNvSpPr/>
          <p:nvPr/>
        </p:nvSpPr>
        <p:spPr>
          <a:xfrm>
            <a:off x="211172" y="3722857"/>
            <a:ext cx="2581467" cy="1080000"/>
          </a:xfrm>
          <a:prstGeom prst="wedgeRoundRectCallout">
            <a:avLst>
              <a:gd name="adj1" fmla="val 64352"/>
              <a:gd name="adj2" fmla="val 36569"/>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ar-LB" sz="1050" dirty="0">
                <a:solidFill>
                  <a:srgbClr val="254776"/>
                </a:solidFill>
              </a:rPr>
              <a:t>نحن نبلي بلاءً حسنًا فيما يتعلق بتحليلات البيانات، وأداؤنا حسن بعض الشيء في التقييم (على الرغم من أننا ما زلنا لا نستخدمه لدفع التعلم والتحسين المستمرين)، إلا أنه ضعيف مع الأشكال الأخرى من الأدلة</a:t>
            </a:r>
          </a:p>
        </p:txBody>
      </p:sp>
      <p:sp>
        <p:nvSpPr>
          <p:cNvPr id="72" name="Rounded Rectangular Callout 71">
            <a:extLst>
              <a:ext uri="{FF2B5EF4-FFF2-40B4-BE49-F238E27FC236}">
                <a16:creationId xmlns:a16="http://schemas.microsoft.com/office/drawing/2014/main" id="{83924ABC-F0F5-79AF-8C17-EBB5C338B57C}"/>
              </a:ext>
            </a:extLst>
          </p:cNvPr>
          <p:cNvSpPr/>
          <p:nvPr/>
        </p:nvSpPr>
        <p:spPr>
          <a:xfrm>
            <a:off x="211172" y="2526546"/>
            <a:ext cx="2581467" cy="1080000"/>
          </a:xfrm>
          <a:prstGeom prst="wedgeRoundRectCallout">
            <a:avLst>
              <a:gd name="adj1" fmla="val 59427"/>
              <a:gd name="adj2" fmla="val -105680"/>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ar-LB" sz="1050" dirty="0">
                <a:solidFill>
                  <a:srgbClr val="254776"/>
                </a:solidFill>
              </a:rPr>
              <a:t>أظهرنا أننا يمكن أن نتحلى بالشفافية مع مطالبات السفر والنفقات؛ الالتزام بالشفافية مع مدخلات الأدلة العلمية لدينا من شأنه أن يغير ثقافتنا التنظيمية</a:t>
            </a:r>
          </a:p>
          <a:p>
            <a:pPr algn="ctr"/>
            <a:endParaRPr lang="ar-LB" sz="1050" dirty="0">
              <a:solidFill>
                <a:srgbClr val="254776"/>
              </a:solidFill>
            </a:endParaRPr>
          </a:p>
        </p:txBody>
      </p:sp>
      <p:sp>
        <p:nvSpPr>
          <p:cNvPr id="74" name="Rounded Rectangular Callout 73">
            <a:extLst>
              <a:ext uri="{FF2B5EF4-FFF2-40B4-BE49-F238E27FC236}">
                <a16:creationId xmlns:a16="http://schemas.microsoft.com/office/drawing/2014/main" id="{1967901E-2F5C-FB14-BB35-EA1581470F07}"/>
              </a:ext>
            </a:extLst>
          </p:cNvPr>
          <p:cNvSpPr/>
          <p:nvPr/>
        </p:nvSpPr>
        <p:spPr>
          <a:xfrm>
            <a:off x="10405271" y="4032388"/>
            <a:ext cx="1539225" cy="1664701"/>
          </a:xfrm>
          <a:prstGeom prst="wedgeRoundRectCallout">
            <a:avLst>
              <a:gd name="adj1" fmla="val -67534"/>
              <a:gd name="adj2" fmla="val 18923"/>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ar-LB" sz="1050" dirty="0">
                <a:solidFill>
                  <a:srgbClr val="254776"/>
                </a:solidFill>
              </a:rPr>
              <a:t>أحيانًا نعثر على توليفة عالية الجودة للأدلة الحية، لكننا نعتمد في الغالب على "مراجعة الأدبيات" غير الرسمية لاستكمال ما تعلمناه من دراستنا المحلية الواحدة</a:t>
            </a:r>
          </a:p>
        </p:txBody>
      </p:sp>
      <p:sp>
        <p:nvSpPr>
          <p:cNvPr id="76" name="Rounded Rectangular Callout 75">
            <a:extLst>
              <a:ext uri="{FF2B5EF4-FFF2-40B4-BE49-F238E27FC236}">
                <a16:creationId xmlns:a16="http://schemas.microsoft.com/office/drawing/2014/main" id="{F055B751-36AE-D135-723F-7A24F228B99E}"/>
              </a:ext>
            </a:extLst>
          </p:cNvPr>
          <p:cNvSpPr/>
          <p:nvPr/>
        </p:nvSpPr>
        <p:spPr>
          <a:xfrm>
            <a:off x="9476940" y="2581115"/>
            <a:ext cx="2581467" cy="1327739"/>
          </a:xfrm>
          <a:prstGeom prst="wedgeRoundRectCallout">
            <a:avLst>
              <a:gd name="adj1" fmla="val -62460"/>
              <a:gd name="adj2" fmla="val -7486"/>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ar-LB" sz="1050" dirty="0">
                <a:solidFill>
                  <a:srgbClr val="254776"/>
                </a:solidFill>
              </a:rPr>
              <a:t>نحن نعتمد في الغالب على الموظفين الداخليين وعدد قليل من الشركات الاستشارات الإدارية، ولكن ليس لدينا آليات لايصال الأسئلة الصحيحة إلى وحدات دعم الأدلة الأفضل في فئتها والموجهة نحو الخدمة ولدمج رؤاها في السياسات والبرامج</a:t>
            </a:r>
          </a:p>
        </p:txBody>
      </p:sp>
      <p:sp>
        <p:nvSpPr>
          <p:cNvPr id="77" name="Rounded Rectangular Callout 76">
            <a:extLst>
              <a:ext uri="{FF2B5EF4-FFF2-40B4-BE49-F238E27FC236}">
                <a16:creationId xmlns:a16="http://schemas.microsoft.com/office/drawing/2014/main" id="{1977432C-6360-FE48-4890-72C5EC4EADAF}"/>
              </a:ext>
            </a:extLst>
          </p:cNvPr>
          <p:cNvSpPr/>
          <p:nvPr/>
        </p:nvSpPr>
        <p:spPr>
          <a:xfrm>
            <a:off x="9488546" y="1377581"/>
            <a:ext cx="2581467" cy="1080000"/>
          </a:xfrm>
          <a:prstGeom prst="wedgeRoundRectCallout">
            <a:avLst>
              <a:gd name="adj1" fmla="val -62486"/>
              <a:gd name="adj2" fmla="val -3280"/>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ar-LB" sz="1050" dirty="0">
                <a:solidFill>
                  <a:srgbClr val="254776"/>
                </a:solidFill>
              </a:rPr>
              <a:t>لدينا العديد من المجموعات الرائدة في الحكومة، لكننا نعاني عمومًا من إفراغ قدرتنا السياسية ومن الفشل في مواكبة التطورات الجديدة في استخدام الأدلة العلمية</a:t>
            </a:r>
          </a:p>
        </p:txBody>
      </p:sp>
      <p:grpSp>
        <p:nvGrpSpPr>
          <p:cNvPr id="78" name="Group 77">
            <a:extLst>
              <a:ext uri="{FF2B5EF4-FFF2-40B4-BE49-F238E27FC236}">
                <a16:creationId xmlns:a16="http://schemas.microsoft.com/office/drawing/2014/main" id="{58A8D20F-E71D-9860-A776-0786193E2623}"/>
              </a:ext>
            </a:extLst>
          </p:cNvPr>
          <p:cNvGrpSpPr/>
          <p:nvPr/>
        </p:nvGrpSpPr>
        <p:grpSpPr>
          <a:xfrm rot="16200000" flipH="1">
            <a:off x="7403650" y="5549104"/>
            <a:ext cx="173233" cy="145420"/>
            <a:chOff x="5830099" y="0"/>
            <a:chExt cx="64895" cy="288001"/>
          </a:xfrm>
        </p:grpSpPr>
        <p:cxnSp>
          <p:nvCxnSpPr>
            <p:cNvPr id="79" name="Straight Arrow Connector 78">
              <a:extLst>
                <a:ext uri="{FF2B5EF4-FFF2-40B4-BE49-F238E27FC236}">
                  <a16:creationId xmlns:a16="http://schemas.microsoft.com/office/drawing/2014/main" id="{F9A4EB5A-B8FB-B814-FF56-138B79E3C62A}"/>
                </a:ext>
              </a:extLst>
            </p:cNvPr>
            <p:cNvCxnSpPr>
              <a:cxnSpLocks/>
            </p:cNvCxnSpPr>
            <p:nvPr/>
          </p:nvCxnSpPr>
          <p:spPr>
            <a:xfrm>
              <a:off x="5894994" y="0"/>
              <a:ext cx="0" cy="288000"/>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cxnSp>
          <p:nvCxnSpPr>
            <p:cNvPr id="80" name="Straight Arrow Connector 79">
              <a:extLst>
                <a:ext uri="{FF2B5EF4-FFF2-40B4-BE49-F238E27FC236}">
                  <a16:creationId xmlns:a16="http://schemas.microsoft.com/office/drawing/2014/main" id="{CEF1A581-4FEB-7C0B-6BB3-7141BDB18BB1}"/>
                </a:ext>
              </a:extLst>
            </p:cNvPr>
            <p:cNvCxnSpPr>
              <a:cxnSpLocks/>
            </p:cNvCxnSpPr>
            <p:nvPr/>
          </p:nvCxnSpPr>
          <p:spPr>
            <a:xfrm flipV="1">
              <a:off x="5830099" y="6"/>
              <a:ext cx="0" cy="287995"/>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grpSp>
      <p:cxnSp>
        <p:nvCxnSpPr>
          <p:cNvPr id="36" name="Straight Arrow Connector 35">
            <a:extLst>
              <a:ext uri="{FF2B5EF4-FFF2-40B4-BE49-F238E27FC236}">
                <a16:creationId xmlns:a16="http://schemas.microsoft.com/office/drawing/2014/main" id="{61C1BCD4-9FFF-63B9-6EAC-E2D4C298E7EC}"/>
              </a:ext>
            </a:extLst>
          </p:cNvPr>
          <p:cNvCxnSpPr>
            <a:cxnSpLocks/>
          </p:cNvCxnSpPr>
          <p:nvPr/>
        </p:nvCxnSpPr>
        <p:spPr>
          <a:xfrm flipV="1">
            <a:off x="6572398" y="2649793"/>
            <a:ext cx="0" cy="230494"/>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2B5042AE-701A-E272-A246-77FDC00DC497}"/>
              </a:ext>
            </a:extLst>
          </p:cNvPr>
          <p:cNvCxnSpPr>
            <a:cxnSpLocks/>
          </p:cNvCxnSpPr>
          <p:nvPr/>
        </p:nvCxnSpPr>
        <p:spPr>
          <a:xfrm>
            <a:off x="5633049" y="2649793"/>
            <a:ext cx="0" cy="230494"/>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grpSp>
        <p:nvGrpSpPr>
          <p:cNvPr id="8" name="Group 7">
            <a:extLst>
              <a:ext uri="{FF2B5EF4-FFF2-40B4-BE49-F238E27FC236}">
                <a16:creationId xmlns:a16="http://schemas.microsoft.com/office/drawing/2014/main" id="{B02E9B0E-0A8A-149E-B395-7B30A2F50895}"/>
              </a:ext>
            </a:extLst>
          </p:cNvPr>
          <p:cNvGrpSpPr/>
          <p:nvPr/>
        </p:nvGrpSpPr>
        <p:grpSpPr>
          <a:xfrm rot="10800000" flipH="1">
            <a:off x="6000031" y="1957017"/>
            <a:ext cx="188921" cy="288000"/>
            <a:chOff x="5706073" y="0"/>
            <a:chExt cx="188921" cy="288000"/>
          </a:xfrm>
        </p:grpSpPr>
        <p:cxnSp>
          <p:nvCxnSpPr>
            <p:cNvPr id="9" name="Straight Arrow Connector 8">
              <a:extLst>
                <a:ext uri="{FF2B5EF4-FFF2-40B4-BE49-F238E27FC236}">
                  <a16:creationId xmlns:a16="http://schemas.microsoft.com/office/drawing/2014/main" id="{E9C4240C-D1A5-3C17-CB57-BED11322BE52}"/>
                </a:ext>
              </a:extLst>
            </p:cNvPr>
            <p:cNvCxnSpPr>
              <a:cxnSpLocks/>
            </p:cNvCxnSpPr>
            <p:nvPr/>
          </p:nvCxnSpPr>
          <p:spPr>
            <a:xfrm>
              <a:off x="5894994" y="0"/>
              <a:ext cx="0" cy="288000"/>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cxnSp>
          <p:nvCxnSpPr>
            <p:cNvPr id="10" name="Straight Arrow Connector 9">
              <a:extLst>
                <a:ext uri="{FF2B5EF4-FFF2-40B4-BE49-F238E27FC236}">
                  <a16:creationId xmlns:a16="http://schemas.microsoft.com/office/drawing/2014/main" id="{C5BDA682-D464-06F4-502E-F7CCE28B5971}"/>
                </a:ext>
              </a:extLst>
            </p:cNvPr>
            <p:cNvCxnSpPr>
              <a:cxnSpLocks/>
            </p:cNvCxnSpPr>
            <p:nvPr/>
          </p:nvCxnSpPr>
          <p:spPr>
            <a:xfrm flipV="1">
              <a:off x="5706073" y="0"/>
              <a:ext cx="0" cy="288000"/>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grpSp>
      <p:grpSp>
        <p:nvGrpSpPr>
          <p:cNvPr id="13" name="Group 12">
            <a:extLst>
              <a:ext uri="{FF2B5EF4-FFF2-40B4-BE49-F238E27FC236}">
                <a16:creationId xmlns:a16="http://schemas.microsoft.com/office/drawing/2014/main" id="{0CEA8827-63A3-7E35-4165-4DCB7CA9BF1F}"/>
              </a:ext>
            </a:extLst>
          </p:cNvPr>
          <p:cNvGrpSpPr/>
          <p:nvPr/>
        </p:nvGrpSpPr>
        <p:grpSpPr>
          <a:xfrm flipH="1">
            <a:off x="6000031" y="3310496"/>
            <a:ext cx="188921" cy="288000"/>
            <a:chOff x="5706073" y="0"/>
            <a:chExt cx="188921" cy="288000"/>
          </a:xfrm>
        </p:grpSpPr>
        <p:cxnSp>
          <p:nvCxnSpPr>
            <p:cNvPr id="14" name="Straight Arrow Connector 13">
              <a:extLst>
                <a:ext uri="{FF2B5EF4-FFF2-40B4-BE49-F238E27FC236}">
                  <a16:creationId xmlns:a16="http://schemas.microsoft.com/office/drawing/2014/main" id="{C4EFB9CB-AF18-7D79-125D-E3CBCF999319}"/>
                </a:ext>
              </a:extLst>
            </p:cNvPr>
            <p:cNvCxnSpPr>
              <a:cxnSpLocks/>
            </p:cNvCxnSpPr>
            <p:nvPr/>
          </p:nvCxnSpPr>
          <p:spPr>
            <a:xfrm>
              <a:off x="5894994" y="0"/>
              <a:ext cx="0" cy="288000"/>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cxnSp>
          <p:nvCxnSpPr>
            <p:cNvPr id="15" name="Straight Arrow Connector 14">
              <a:extLst>
                <a:ext uri="{FF2B5EF4-FFF2-40B4-BE49-F238E27FC236}">
                  <a16:creationId xmlns:a16="http://schemas.microsoft.com/office/drawing/2014/main" id="{4E76A733-4F25-A9F6-3546-91203506C947}"/>
                </a:ext>
              </a:extLst>
            </p:cNvPr>
            <p:cNvCxnSpPr>
              <a:cxnSpLocks/>
            </p:cNvCxnSpPr>
            <p:nvPr/>
          </p:nvCxnSpPr>
          <p:spPr>
            <a:xfrm flipV="1">
              <a:off x="5706073" y="0"/>
              <a:ext cx="0" cy="288000"/>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grpSp>
      <p:sp>
        <p:nvSpPr>
          <p:cNvPr id="3" name="Title 1">
            <a:extLst>
              <a:ext uri="{FF2B5EF4-FFF2-40B4-BE49-F238E27FC236}">
                <a16:creationId xmlns:a16="http://schemas.microsoft.com/office/drawing/2014/main" id="{5B66CC04-AF37-01B2-F043-DF68371D57DD}"/>
              </a:ext>
            </a:extLst>
          </p:cNvPr>
          <p:cNvSpPr txBox="1">
            <a:spLocks/>
          </p:cNvSpPr>
          <p:nvPr/>
        </p:nvSpPr>
        <p:spPr>
          <a:xfrm>
            <a:off x="211172" y="341987"/>
            <a:ext cx="8683157" cy="793011"/>
          </a:xfrm>
          <a:prstGeom prst="rect">
            <a:avLst/>
          </a:prstGeom>
        </p:spPr>
        <p:txBody>
          <a:bodyPr vert="horz" lIns="91440" tIns="45720" rIns="91440" bIns="45720" rtlCol="0" anchor="ctr">
            <a:noAutofit/>
          </a:bodyPr>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pPr lvl="0" algn="r" defTabSz="914400" rtl="1" hangingPunct="0">
              <a:spcBef>
                <a:spcPts val="0"/>
              </a:spcBef>
              <a:defRPr/>
            </a:pPr>
            <a:r>
              <a:rPr lang="en-CA" sz="1800" b="1" kern="0" dirty="0">
                <a:latin typeface="Arial"/>
                <a:cs typeface="Arial" panose="020B0604020202020204" pitchFamily="34" charset="0"/>
                <a:sym typeface="Arial"/>
              </a:rPr>
              <a:t>1.1</a:t>
            </a:r>
            <a:r>
              <a:rPr lang="en-CA" sz="1800" kern="0" dirty="0">
                <a:latin typeface="Arial"/>
                <a:cs typeface="Arial" panose="020B0604020202020204" pitchFamily="34" charset="0"/>
                <a:sym typeface="Arial"/>
              </a:rPr>
              <a:t> </a:t>
            </a:r>
            <a:r>
              <a:rPr lang="ar-SA" sz="1800" kern="0" dirty="0">
                <a:latin typeface="Arial"/>
                <a:cs typeface="Arial" panose="020B0604020202020204" pitchFamily="34" charset="0"/>
                <a:sym typeface="Arial"/>
              </a:rPr>
              <a:t>الميزات المحتملة لنظام دعم الأدلة  معروضة باللون الأخضر الفاتح ادنى... </a:t>
            </a:r>
            <a:endParaRPr lang="en-US" sz="1800" kern="0" dirty="0">
              <a:latin typeface="Arial"/>
              <a:cs typeface="Arial" panose="020B0604020202020204" pitchFamily="34" charset="0"/>
              <a:sym typeface="Arial"/>
            </a:endParaRPr>
          </a:p>
          <a:p>
            <a:pPr lvl="0" algn="r" defTabSz="914400" rtl="1" hangingPunct="0">
              <a:spcBef>
                <a:spcPts val="0"/>
              </a:spcBef>
              <a:defRPr/>
            </a:pPr>
            <a:r>
              <a:rPr lang="ar-SA" sz="1600" kern="0" dirty="0">
                <a:latin typeface="Arial"/>
                <a:cs typeface="Arial" panose="020B0604020202020204" pitchFamily="34" charset="0"/>
                <a:sym typeface="Arial"/>
              </a:rPr>
              <a:t>و أمثلة لنوع الأشياء الذي نسمعها في المربعات التعليق (باختصار، اغلب البلاد لديها قليل من الميزات وحتى اقل منهم يعملوا بشكل مثالي، خصوصا في ظل ظروف الأزمة) </a:t>
            </a:r>
            <a:endParaRPr lang="en-CA" sz="1600" kern="0" dirty="0">
              <a:latin typeface="Arial"/>
              <a:cs typeface="Arial" panose="020B0604020202020204" pitchFamily="34" charset="0"/>
              <a:sym typeface="Arial"/>
            </a:endParaRPr>
          </a:p>
        </p:txBody>
      </p:sp>
      <p:sp>
        <p:nvSpPr>
          <p:cNvPr id="5" name="TextBox 2">
            <a:extLst>
              <a:ext uri="{FF2B5EF4-FFF2-40B4-BE49-F238E27FC236}">
                <a16:creationId xmlns:a16="http://schemas.microsoft.com/office/drawing/2014/main" id="{1AAA062C-7317-DA15-7EB1-6B1AF9A14F03}"/>
              </a:ext>
            </a:extLst>
          </p:cNvPr>
          <p:cNvSpPr txBox="1"/>
          <p:nvPr/>
        </p:nvSpPr>
        <p:spPr>
          <a:xfrm>
            <a:off x="9385072" y="1068159"/>
            <a:ext cx="2403222" cy="253916"/>
          </a:xfrm>
          <a:prstGeom prst="rect">
            <a:avLst/>
          </a:prstGeom>
          <a:noFill/>
        </p:spPr>
        <p:txBody>
          <a:bodyPr wrap="none" rtlCol="0">
            <a:spAutoFit/>
          </a:bodyPr>
          <a:lstStyle>
            <a:defPPr>
              <a:defRPr lang="en-US"/>
            </a:defPPr>
            <a:lvl1pPr marL="0" algn="l" defTabSz="609600" rtl="0" eaLnBrk="1" latinLnBrk="0" hangingPunct="1">
              <a:defRPr sz="2400" kern="1200">
                <a:solidFill>
                  <a:schemeClr val="tx1"/>
                </a:solidFill>
                <a:latin typeface="+mn-lt"/>
                <a:ea typeface="+mn-ea"/>
                <a:cs typeface="+mn-cs"/>
              </a:defRPr>
            </a:lvl1pPr>
            <a:lvl2pPr marL="609600" algn="l" defTabSz="609600" rtl="0" eaLnBrk="1" latinLnBrk="0" hangingPunct="1">
              <a:defRPr sz="2400" kern="1200">
                <a:solidFill>
                  <a:schemeClr val="tx1"/>
                </a:solidFill>
                <a:latin typeface="+mn-lt"/>
                <a:ea typeface="+mn-ea"/>
                <a:cs typeface="+mn-cs"/>
              </a:defRPr>
            </a:lvl2pPr>
            <a:lvl3pPr marL="1219200" algn="l" defTabSz="609600" rtl="0" eaLnBrk="1" latinLnBrk="0" hangingPunct="1">
              <a:defRPr sz="2400" kern="1200">
                <a:solidFill>
                  <a:schemeClr val="tx1"/>
                </a:solidFill>
                <a:latin typeface="+mn-lt"/>
                <a:ea typeface="+mn-ea"/>
                <a:cs typeface="+mn-cs"/>
              </a:defRPr>
            </a:lvl3pPr>
            <a:lvl4pPr marL="1828800" algn="l" defTabSz="609600" rtl="0" eaLnBrk="1" latinLnBrk="0" hangingPunct="1">
              <a:defRPr sz="2400" kern="1200">
                <a:solidFill>
                  <a:schemeClr val="tx1"/>
                </a:solidFill>
                <a:latin typeface="+mn-lt"/>
                <a:ea typeface="+mn-ea"/>
                <a:cs typeface="+mn-cs"/>
              </a:defRPr>
            </a:lvl4pPr>
            <a:lvl5pPr marL="2438400" algn="l" defTabSz="609600" rtl="0" eaLnBrk="1" latinLnBrk="0" hangingPunct="1">
              <a:defRPr sz="2400" kern="1200">
                <a:solidFill>
                  <a:schemeClr val="tx1"/>
                </a:solidFill>
                <a:latin typeface="+mn-lt"/>
                <a:ea typeface="+mn-ea"/>
                <a:cs typeface="+mn-cs"/>
              </a:defRPr>
            </a:lvl5pPr>
            <a:lvl6pPr marL="3048000" algn="l" defTabSz="609600" rtl="0" eaLnBrk="1" latinLnBrk="0" hangingPunct="1">
              <a:defRPr sz="2400" kern="1200">
                <a:solidFill>
                  <a:schemeClr val="tx1"/>
                </a:solidFill>
                <a:latin typeface="+mn-lt"/>
                <a:ea typeface="+mn-ea"/>
                <a:cs typeface="+mn-cs"/>
              </a:defRPr>
            </a:lvl6pPr>
            <a:lvl7pPr marL="3657600" algn="l" defTabSz="609600" rtl="0" eaLnBrk="1" latinLnBrk="0" hangingPunct="1">
              <a:defRPr sz="2400" kern="1200">
                <a:solidFill>
                  <a:schemeClr val="tx1"/>
                </a:solidFill>
                <a:latin typeface="+mn-lt"/>
                <a:ea typeface="+mn-ea"/>
                <a:cs typeface="+mn-cs"/>
              </a:defRPr>
            </a:lvl7pPr>
            <a:lvl8pPr marL="4267200" algn="l" defTabSz="609600" rtl="0" eaLnBrk="1" latinLnBrk="0" hangingPunct="1">
              <a:defRPr sz="2400" kern="1200">
                <a:solidFill>
                  <a:schemeClr val="tx1"/>
                </a:solidFill>
                <a:latin typeface="+mn-lt"/>
                <a:ea typeface="+mn-ea"/>
                <a:cs typeface="+mn-cs"/>
              </a:defRPr>
            </a:lvl8pPr>
            <a:lvl9pPr marL="4876800" algn="l" defTabSz="609600" rtl="0" eaLnBrk="1" latinLnBrk="0" hangingPunct="1">
              <a:defRPr sz="2400" kern="1200">
                <a:solidFill>
                  <a:schemeClr val="tx1"/>
                </a:solidFill>
                <a:latin typeface="+mn-lt"/>
                <a:ea typeface="+mn-ea"/>
                <a:cs typeface="+mn-cs"/>
              </a:defRPr>
            </a:lvl9pPr>
          </a:lstStyle>
          <a:p>
            <a:pPr algn="r" rtl="1"/>
            <a:r>
              <a:rPr lang="ar-SA" sz="1050" i="1" dirty="0">
                <a:solidFill>
                  <a:srgbClr val="254776"/>
                </a:solidFill>
              </a:rPr>
              <a:t>ملاحظة: النسخة الكاملة متوفرة في </a:t>
            </a:r>
            <a:r>
              <a:rPr lang="ar-SA" sz="1050" i="1" dirty="0">
                <a:solidFill>
                  <a:srgbClr val="254777"/>
                </a:solidFill>
                <a:effectLst/>
                <a:latin typeface="Helvetica" pitchFamily="2" charset="0"/>
              </a:rPr>
              <a:t>مستجدات ٢٠٢٣</a:t>
            </a:r>
          </a:p>
        </p:txBody>
      </p:sp>
    </p:spTree>
    <p:extLst>
      <p:ext uri="{BB962C8B-B14F-4D97-AF65-F5344CB8AC3E}">
        <p14:creationId xmlns:p14="http://schemas.microsoft.com/office/powerpoint/2010/main" val="1985792139"/>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99eec1d-e27c-4128-92a4-19001b8afe14">
      <Terms xmlns="http://schemas.microsoft.com/office/infopath/2007/PartnerControls"/>
    </lcf76f155ced4ddcb4097134ff3c332f>
    <TaxCatchAll xmlns="0408fcbc-2e10-4461-bee0-724c01b46ae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EB10FA45183884EB94F15345AAEEF19" ma:contentTypeVersion="10" ma:contentTypeDescription="Create a new document." ma:contentTypeScope="" ma:versionID="8811d1ee1f955924d6efa7668c64d987">
  <xsd:schema xmlns:xsd="http://www.w3.org/2001/XMLSchema" xmlns:xs="http://www.w3.org/2001/XMLSchema" xmlns:p="http://schemas.microsoft.com/office/2006/metadata/properties" xmlns:ns2="599eec1d-e27c-4128-92a4-19001b8afe14" xmlns:ns3="0408fcbc-2e10-4461-bee0-724c01b46ae9" targetNamespace="http://schemas.microsoft.com/office/2006/metadata/properties" ma:root="true" ma:fieldsID="ed40de2e1756169e64ca3344cc1c16fd" ns2:_="" ns3:_="">
    <xsd:import namespace="599eec1d-e27c-4128-92a4-19001b8afe14"/>
    <xsd:import namespace="0408fcbc-2e10-4461-bee0-724c01b46ae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9eec1d-e27c-4128-92a4-19001b8afe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73764d-e844-48d8-8cbc-d63b9d95286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08fcbc-2e10-4461-bee0-724c01b46ae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81d858b-1feb-44a1-840f-9be35bf19069}" ma:internalName="TaxCatchAll" ma:showField="CatchAllData" ma:web="0408fcbc-2e10-4461-bee0-724c01b46a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C610D51-59F7-4F26-ADC4-EEBC9DC165CF}">
  <ds:schemaRefs>
    <ds:schemaRef ds:uri="http://purl.org/dc/terms/"/>
    <ds:schemaRef ds:uri="http://purl.org/dc/elements/1.1/"/>
    <ds:schemaRef ds:uri="http://www.w3.org/XML/1998/namespace"/>
    <ds:schemaRef ds:uri="599eec1d-e27c-4128-92a4-19001b8afe14"/>
    <ds:schemaRef ds:uri="http://schemas.microsoft.com/office/infopath/2007/PartnerControls"/>
    <ds:schemaRef ds:uri="http://schemas.microsoft.com/office/2006/metadata/properties"/>
    <ds:schemaRef ds:uri="http://schemas.microsoft.com/office/2006/documentManagement/types"/>
    <ds:schemaRef ds:uri="http://schemas.openxmlformats.org/package/2006/metadata/core-properties"/>
    <ds:schemaRef ds:uri="0408fcbc-2e10-4461-bee0-724c01b46ae9"/>
    <ds:schemaRef ds:uri="http://purl.org/dc/dcmitype/"/>
  </ds:schemaRefs>
</ds:datastoreItem>
</file>

<file path=customXml/itemProps2.xml><?xml version="1.0" encoding="utf-8"?>
<ds:datastoreItem xmlns:ds="http://schemas.openxmlformats.org/officeDocument/2006/customXml" ds:itemID="{F7498A6E-FC66-43CB-8B3F-54CD3073A0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9eec1d-e27c-4128-92a4-19001b8afe14"/>
    <ds:schemaRef ds:uri="0408fcbc-2e10-4461-bee0-724c01b46a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6B9ED40-81AA-4A33-A5F3-A8B1FC8808E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39169</TotalTime>
  <Words>408</Words>
  <Application>Microsoft Macintosh PowerPoint</Application>
  <PresentationFormat>Widescreen</PresentationFormat>
  <Paragraphs>37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Courier New</vt:lpstr>
      <vt:lpstr>Helvetica</vt:lpstr>
      <vt:lpstr>McMaster Brighter World Theme</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345</cp:revision>
  <cp:lastPrinted>2017-06-06T20:04:49Z</cp:lastPrinted>
  <dcterms:created xsi:type="dcterms:W3CDTF">2017-04-21T15:41:45Z</dcterms:created>
  <dcterms:modified xsi:type="dcterms:W3CDTF">2023-05-03T19:07:00Z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0x0101006EB10FA45183884EB94F15345AAEEF19</vt:lpwstr>
  </property>
</Properties>
</file>