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7"/>
  </p:notesMasterIdLst>
  <p:sldIdLst>
    <p:sldId id="1098" r:id="rId5"/>
    <p:sldId id="1014" r:id="rId6"/>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87" autoAdjust="0"/>
    <p:restoredTop sz="9570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7C11621C-3EA7-C342-A130-13C6D43C8C0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0132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7C11621C-3EA7-C342-A130-13C6D43C8C0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7C405634-25D3-7737-0223-D7338D00CB65}"/>
              </a:ext>
            </a:extLst>
          </p:cNvPr>
          <p:cNvPicPr>
            <a:picLocks noChangeAspect="1"/>
          </p:cNvPicPr>
          <p:nvPr/>
        </p:nvPicPr>
        <p:blipFill>
          <a:blip r:embed="rId3">
            <a:alphaModFix amt="70000"/>
          </a:blip>
          <a:srcRect/>
          <a:stretch/>
        </p:blipFill>
        <p:spPr>
          <a:xfrm>
            <a:off x="2325510" y="1280751"/>
            <a:ext cx="9720000" cy="3859939"/>
          </a:xfrm>
          <a:prstGeom prst="rect">
            <a:avLst/>
          </a:prstGeom>
        </p:spPr>
      </p:pic>
      <p:sp>
        <p:nvSpPr>
          <p:cNvPr id="9" name="Rectangle 8">
            <a:extLst>
              <a:ext uri="{FF2B5EF4-FFF2-40B4-BE49-F238E27FC236}">
                <a16:creationId xmlns:a16="http://schemas.microsoft.com/office/drawing/2014/main" id="{01A348F2-7C9F-0E66-DF62-C9217A125AD6}"/>
              </a:ext>
            </a:extLst>
          </p:cNvPr>
          <p:cNvSpPr/>
          <p:nvPr/>
        </p:nvSpPr>
        <p:spPr>
          <a:xfrm>
            <a:off x="0" y="6214242"/>
            <a:ext cx="12192000" cy="64375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0" name="Slide Number">
            <a:extLst>
              <a:ext uri="{FF2B5EF4-FFF2-40B4-BE49-F238E27FC236}">
                <a16:creationId xmlns:a16="http://schemas.microsoft.com/office/drawing/2014/main" id="{F0C0415B-DCD8-56DA-22EA-67DB1C5B8F23}"/>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marL="0" marR="0" lvl="0" indent="0" algn="ct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CA" sz="2000" b="0" i="0" u="none" strike="noStrike" kern="1200" cap="none" spc="0" normalizeH="0" baseline="0" noProof="0" smtClean="0">
                <a:ln>
                  <a:noFill/>
                </a:ln>
                <a:solidFill>
                  <a:srgbClr val="0F447C"/>
                </a:solidFill>
                <a:effectLst/>
                <a:uLnTx/>
                <a:uFillTx/>
                <a:latin typeface="Arial" panose="020B0604020202020204" pitchFamily="34" charset="0"/>
                <a:ea typeface="+mj-ea"/>
                <a:cs typeface="Arial" panose="020B0604020202020204" pitchFamily="34" charset="0"/>
                <a:sym typeface="Arial"/>
              </a:rPr>
              <a:pPr marL="0" marR="0" lvl="0" indent="0" algn="ctr" defTabSz="914400" rtl="0" eaLnBrk="1" fontAlgn="auto" latinLnBrk="0" hangingPunct="0">
                <a:lnSpc>
                  <a:spcPct val="100000"/>
                </a:lnSpc>
                <a:spcBef>
                  <a:spcPts val="0"/>
                </a:spcBef>
                <a:spcAft>
                  <a:spcPts val="0"/>
                </a:spcAft>
                <a:buClrTx/>
                <a:buSzTx/>
                <a:buFontTx/>
                <a:buNone/>
                <a:tabLst/>
                <a:defRPr/>
              </a:pPr>
              <a:t>1</a:t>
            </a:fld>
            <a:endParaRPr kumimoji="0" lang="en-CA" sz="2000" b="0" i="0" u="none" strike="noStrike" kern="1200" cap="none" spc="0" normalizeH="0" baseline="0" noProof="0" dirty="0">
              <a:ln>
                <a:noFill/>
              </a:ln>
              <a:solidFill>
                <a:srgbClr val="0F447C"/>
              </a:solidFill>
              <a:effectLst/>
              <a:uLnTx/>
              <a:uFillTx/>
              <a:latin typeface="Arial" panose="020B0604020202020204" pitchFamily="34" charset="0"/>
              <a:ea typeface="+mj-ea"/>
              <a:cs typeface="Arial" panose="020B0604020202020204" pitchFamily="34" charset="0"/>
              <a:sym typeface="Arial"/>
            </a:endParaRPr>
          </a:p>
        </p:txBody>
      </p:sp>
      <p:grpSp>
        <p:nvGrpSpPr>
          <p:cNvPr id="27" name="Group 26">
            <a:extLst>
              <a:ext uri="{FF2B5EF4-FFF2-40B4-BE49-F238E27FC236}">
                <a16:creationId xmlns:a16="http://schemas.microsoft.com/office/drawing/2014/main" id="{9BA57097-12CC-A205-028A-A542631B0BA7}"/>
              </a:ext>
            </a:extLst>
          </p:cNvPr>
          <p:cNvGrpSpPr/>
          <p:nvPr/>
        </p:nvGrpSpPr>
        <p:grpSpPr>
          <a:xfrm>
            <a:off x="76853" y="1221187"/>
            <a:ext cx="2278843" cy="5636812"/>
            <a:chOff x="57759" y="1351469"/>
            <a:chExt cx="1961794" cy="4852577"/>
          </a:xfrm>
        </p:grpSpPr>
        <p:pic>
          <p:nvPicPr>
            <p:cNvPr id="28" name="Picture 27">
              <a:extLst>
                <a:ext uri="{FF2B5EF4-FFF2-40B4-BE49-F238E27FC236}">
                  <a16:creationId xmlns:a16="http://schemas.microsoft.com/office/drawing/2014/main" id="{25A2A023-0653-D50B-10CD-E4DBDA833392}"/>
                </a:ext>
              </a:extLst>
            </p:cNvPr>
            <p:cNvPicPr>
              <a:picLocks noChangeAspect="1"/>
            </p:cNvPicPr>
            <p:nvPr/>
          </p:nvPicPr>
          <p:blipFill>
            <a:blip r:embed="rId4">
              <a:alphaModFix amt="70000"/>
            </a:blip>
            <a:srcRect/>
            <a:stretch/>
          </p:blipFill>
          <p:spPr>
            <a:xfrm>
              <a:off x="74383" y="1351469"/>
              <a:ext cx="1945170" cy="4852577"/>
            </a:xfrm>
            <a:prstGeom prst="rect">
              <a:avLst/>
            </a:prstGeom>
          </p:spPr>
        </p:pic>
        <p:sp>
          <p:nvSpPr>
            <p:cNvPr id="29" name="TextBox 28">
              <a:extLst>
                <a:ext uri="{FF2B5EF4-FFF2-40B4-BE49-F238E27FC236}">
                  <a16:creationId xmlns:a16="http://schemas.microsoft.com/office/drawing/2014/main" id="{19A2C879-9868-EB6C-0342-302AC8339375}"/>
                </a:ext>
              </a:extLst>
            </p:cNvPr>
            <p:cNvSpPr txBox="1"/>
            <p:nvPr/>
          </p:nvSpPr>
          <p:spPr>
            <a:xfrm>
              <a:off x="57762" y="2026923"/>
              <a:ext cx="1935805" cy="6358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نظام </a:t>
              </a:r>
            </a:p>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دعم</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 </a:t>
              </a:r>
            </a:p>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الأدلة العلمية</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 </a:t>
              </a:r>
            </a:p>
          </p:txBody>
        </p:sp>
        <p:sp>
          <p:nvSpPr>
            <p:cNvPr id="30" name="TextBox 29">
              <a:extLst>
                <a:ext uri="{FF2B5EF4-FFF2-40B4-BE49-F238E27FC236}">
                  <a16:creationId xmlns:a16="http://schemas.microsoft.com/office/drawing/2014/main" id="{C071990F-AA35-AB6E-B382-FCBE0059C43E}"/>
                </a:ext>
              </a:extLst>
            </p:cNvPr>
            <p:cNvSpPr txBox="1"/>
            <p:nvPr/>
          </p:nvSpPr>
          <p:spPr>
            <a:xfrm>
              <a:off x="57761" y="3567524"/>
              <a:ext cx="1935806" cy="6358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1" eaLnBrk="1" fontAlgn="auto" latinLnBrk="0" hangingPunct="0">
                <a:lnSpc>
                  <a:spcPct val="100000"/>
                </a:lnSpc>
                <a:spcBef>
                  <a:spcPts val="0"/>
                </a:spcBef>
                <a:spcAft>
                  <a:spcPts val="0"/>
                </a:spcAft>
                <a:buClrTx/>
                <a:buSzTx/>
                <a:buFontTx/>
                <a:buNone/>
                <a:tabLst/>
                <a:defRPr/>
              </a:pPr>
              <a:endParaRPr kumimoji="0" lang="ar-LB" sz="1400" b="0" i="0" u="none" strike="sng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endParaRPr>
            </a:p>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نظام</a:t>
              </a:r>
            </a:p>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الأبحاث</a:t>
              </a:r>
            </a:p>
          </p:txBody>
        </p:sp>
        <p:sp>
          <p:nvSpPr>
            <p:cNvPr id="31" name="TextBox 30">
              <a:extLst>
                <a:ext uri="{FF2B5EF4-FFF2-40B4-BE49-F238E27FC236}">
                  <a16:creationId xmlns:a16="http://schemas.microsoft.com/office/drawing/2014/main" id="{08C0C5B7-C811-EBC0-C94C-039E70867961}"/>
                </a:ext>
              </a:extLst>
            </p:cNvPr>
            <p:cNvSpPr txBox="1"/>
            <p:nvPr/>
          </p:nvSpPr>
          <p:spPr>
            <a:xfrm>
              <a:off x="57759" y="5017893"/>
              <a:ext cx="1935810" cy="6358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1" eaLnBrk="1" fontAlgn="auto" latinLnBrk="0" hangingPunct="0">
                <a:lnSpc>
                  <a:spcPct val="100000"/>
                </a:lnSpc>
                <a:spcBef>
                  <a:spcPts val="0"/>
                </a:spcBef>
                <a:spcAft>
                  <a:spcPts val="0"/>
                </a:spcAft>
                <a:buClrTx/>
                <a:buSzTx/>
                <a:buFontTx/>
                <a:buNone/>
                <a:tabLst/>
                <a:defRPr/>
              </a:pPr>
              <a:endParaRPr kumimoji="0" lang="ar-LB" sz="1400" b="0" i="0" u="none" strike="sng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endParaRPr>
            </a:p>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نظام</a:t>
              </a:r>
              <a:endParaRPr kumimoji="0" lang="ar-LB" sz="1400" b="0" i="0" u="none" strike="sng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endParaRPr>
            </a:p>
            <a:p>
              <a:pPr marL="0" marR="0" lvl="0" indent="0" algn="ctr" defTabSz="914400" rtl="1" eaLnBrk="1" fontAlgn="auto" latinLnBrk="0" hangingPunct="0">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الابتكار</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 </a:t>
              </a:r>
            </a:p>
          </p:txBody>
        </p:sp>
      </p:grpSp>
      <p:sp>
        <p:nvSpPr>
          <p:cNvPr id="12" name="Rounded Rectangle 11">
            <a:extLst>
              <a:ext uri="{FF2B5EF4-FFF2-40B4-BE49-F238E27FC236}">
                <a16:creationId xmlns:a16="http://schemas.microsoft.com/office/drawing/2014/main" id="{8F56232B-8851-CDC4-9071-0CCE71F79CAB}"/>
              </a:ext>
            </a:extLst>
          </p:cNvPr>
          <p:cNvSpPr/>
          <p:nvPr/>
        </p:nvSpPr>
        <p:spPr>
          <a:xfrm>
            <a:off x="2421674" y="5018959"/>
            <a:ext cx="9522676" cy="623153"/>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4" name="Rounded Rectangle 13">
            <a:extLst>
              <a:ext uri="{FF2B5EF4-FFF2-40B4-BE49-F238E27FC236}">
                <a16:creationId xmlns:a16="http://schemas.microsoft.com/office/drawing/2014/main" id="{14F2B4F1-2EAF-11D6-5D55-62A130E80270}"/>
              </a:ext>
            </a:extLst>
          </p:cNvPr>
          <p:cNvSpPr/>
          <p:nvPr/>
        </p:nvSpPr>
        <p:spPr>
          <a:xfrm>
            <a:off x="2421674" y="5794089"/>
            <a:ext cx="9522676"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 name="TextBox 16">
            <a:extLst>
              <a:ext uri="{FF2B5EF4-FFF2-40B4-BE49-F238E27FC236}">
                <a16:creationId xmlns:a16="http://schemas.microsoft.com/office/drawing/2014/main" id="{2B7F6B47-41D8-CBF4-D796-0879D41E1C4E}"/>
              </a:ext>
            </a:extLst>
          </p:cNvPr>
          <p:cNvSpPr txBox="1"/>
          <p:nvPr/>
        </p:nvSpPr>
        <p:spPr>
          <a:xfrm>
            <a:off x="2571750" y="1509912"/>
            <a:ext cx="9372600" cy="3154710"/>
          </a:xfrm>
          <a:prstGeom prst="rect">
            <a:avLst/>
          </a:prstGeom>
          <a:noFill/>
        </p:spPr>
        <p:txBody>
          <a:bodyPr wrap="square">
            <a:spAutoFit/>
          </a:bodyPr>
          <a:lstStyle/>
          <a:p>
            <a:pPr marL="609585" marR="0" lvl="1" indent="0" algn="r" defTabSz="914400" rtl="1" eaLnBrk="1" fontAlgn="auto" latinLnBrk="0" hangingPunct="1">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Arial" panose="020B0604020202020204"/>
                <a:ea typeface="+mn-ea"/>
                <a:cs typeface="Arial" panose="020B0604020202020204" pitchFamily="34" charset="0"/>
              </a:rPr>
              <a:t>يتضمن نظام دعم الأدلة العلمية العديد من أنواع البنى التحتية</a:t>
            </a:r>
          </a:p>
          <a:p>
            <a:pPr marL="781035" marR="0" lvl="1" indent="-171450" algn="r" defTabSz="609585"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الهياكل والآليات التي تدعم طلب الأدلة العلمية من أجل:</a:t>
            </a:r>
            <a:r>
              <a:rPr kumimoji="0" lang="en-US" sz="14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 </a:t>
            </a:r>
          </a:p>
          <a:p>
            <a:pPr marL="1057260" marR="0" lvl="2" indent="-268288" algn="r" defTabSz="609585" rtl="1"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ar-LB" sz="13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دمج استخدام الأدلة العلمية في الاستشارات الروتينية وعمليات صنع القرار (على سبيل المثال،الإيجازات الوزارية  وتقارير مجلس الوزراء ومقترحات الميزانية وخطط الإنفاق)</a:t>
            </a:r>
          </a:p>
          <a:p>
            <a:pPr marL="1057260" marR="0" lvl="2" indent="-268288" algn="r" defTabSz="609585" rtl="1"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ar-LB" sz="13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البناء والحفاظ على ثقافة الأدلة العلمية(على سبيل المثال، متطلبات الشفافية في مدخلات الأدلة العلمية)</a:t>
            </a:r>
          </a:p>
          <a:p>
            <a:pPr marL="1057260" marR="0" lvl="2" indent="-268288" algn="r" defTabSz="609585" rtl="1"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ar-LB" sz="1300" b="0" i="0" u="none" strike="noStrike" kern="1200" cap="none" spc="0" normalizeH="0" baseline="0" noProof="0" dirty="0">
                <a:ln>
                  <a:noFill/>
                </a:ln>
                <a:solidFill>
                  <a:srgbClr val="254776"/>
                </a:solidFill>
                <a:effectLst/>
                <a:uLnTx/>
                <a:uFillTx/>
                <a:latin typeface="Arial" panose="020B0604020202020204"/>
                <a:ea typeface="+mn-ea"/>
                <a:cs typeface="Arial" panose="020B0604020202020204" pitchFamily="34" charset="0"/>
              </a:rPr>
              <a:t>تعزيز القدرة على استخدام الأدلة العلمية</a:t>
            </a: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 </a:t>
            </a:r>
            <a:r>
              <a:rPr kumimoji="0" lang="ar-LB" sz="1300" b="0" i="0" u="none" strike="noStrike" kern="1200" cap="none" spc="0" normalizeH="0" baseline="0" noProof="0" dirty="0">
                <a:ln>
                  <a:noFill/>
                </a:ln>
                <a:solidFill>
                  <a:srgbClr val="254776"/>
                </a:solidFill>
                <a:effectLst/>
                <a:uLnTx/>
                <a:uFillTx/>
                <a:latin typeface="Arial" panose="020B0604020202020204"/>
                <a:ea typeface="+mn-ea"/>
                <a:cs typeface="Arial" panose="020B0604020202020204" pitchFamily="34" charset="0"/>
              </a:rPr>
              <a:t>(بالإضافة إلى السياسات الأوسع وقدرة البرنامج) بين موظفي السياسات والبرامج والمستشارين العلميين الحكوميين وأولئك الذين يدعمون لجان الخبراء وعمليات إشراك المواطنين والجهات المعنية</a:t>
            </a:r>
          </a:p>
          <a:p>
            <a:pPr marL="788973" marR="0" lvl="1" indent="-179388" algn="r" defTabSz="457189" rtl="1" eaLnBrk="1" fontAlgn="auto" latinLnBrk="0" hangingPunct="1">
              <a:lnSpc>
                <a:spcPct val="100000"/>
              </a:lnSpc>
              <a:spcBef>
                <a:spcPts val="0"/>
              </a:spcBef>
              <a:spcAft>
                <a:spcPts val="0"/>
              </a:spcAft>
              <a:buClrTx/>
              <a:buSzTx/>
              <a:buFont typeface="Arial" panose="020B0604020202020204" pitchFamily="34" charset="0"/>
              <a:buChar char="•"/>
              <a:tabLst>
                <a:tab pos="179388" algn="l"/>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آليات التفاعل </a:t>
            </a:r>
            <a:r>
              <a:rPr kumimoji="0" lang="ar-LB" sz="14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بين جانبي العرض والطلب من أجل:</a:t>
            </a:r>
          </a:p>
          <a:p>
            <a:pPr marL="1057260" marR="0" lvl="2" indent="-268288" algn="r" defTabSz="457189" rtl="1" eaLnBrk="1" fontAlgn="auto" latinLnBrk="0" hangingPunct="1">
              <a:lnSpc>
                <a:spcPct val="100000"/>
              </a:lnSpc>
              <a:spcBef>
                <a:spcPts val="0"/>
              </a:spcBef>
              <a:spcAft>
                <a:spcPts val="0"/>
              </a:spcAft>
              <a:buClrTx/>
              <a:buSzTx/>
              <a:buFont typeface="Courier New" panose="02070309020205020404" pitchFamily="49" charset="0"/>
              <a:buChar char="o"/>
              <a:tabLst>
                <a:tab pos="179388" algn="l"/>
              </a:tabLst>
              <a:defRPr/>
            </a:pPr>
            <a:r>
              <a:rPr kumimoji="0" lang="ar-LB" sz="13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استنباط احتياجات الأدلة العلمية من صنّاع القرار ومستشاريهم وترتيبها حسب الأولوية</a:t>
            </a:r>
          </a:p>
          <a:p>
            <a:pPr marL="1057260" marR="0" lvl="2" indent="-268288" algn="r" defTabSz="457189" rtl="1" eaLnBrk="1" fontAlgn="auto" latinLnBrk="0" hangingPunct="1">
              <a:lnSpc>
                <a:spcPct val="100000"/>
              </a:lnSpc>
              <a:spcBef>
                <a:spcPts val="0"/>
              </a:spcBef>
              <a:spcAft>
                <a:spcPts val="0"/>
              </a:spcAft>
              <a:buClrTx/>
              <a:buSzTx/>
              <a:buFont typeface="Courier New" panose="02070309020205020404" pitchFamily="49" charset="0"/>
              <a:buChar char="o"/>
              <a:tabLst>
                <a:tab pos="179388" algn="l"/>
              </a:tabLst>
              <a:defRPr/>
            </a:pPr>
            <a:r>
              <a:rPr kumimoji="0" lang="ar-LB" sz="13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توضيب الأدلة العلمية من مصادر متعددة على هيئة المدخلات التي تتوافق مع متطلبات عمليات الاستشارات وعمليات صنع القرار</a:t>
            </a:r>
            <a:r>
              <a:rPr kumimoji="0" lang="en-US" sz="13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 </a:t>
            </a:r>
          </a:p>
          <a:p>
            <a:pPr marL="781035" marR="0" lvl="1" indent="-171450" algn="r" defTabSz="457189"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وحدات دعم الأدلة العلمية (الداخلية أو داخل المنظمات الشريكة) التي تدعم تقديم الأدلة والتي:</a:t>
            </a:r>
          </a:p>
          <a:p>
            <a:pPr marL="1057260" marR="0" lvl="2" indent="-268288" algn="r" defTabSz="457189" rtl="1"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ar-LB" sz="1300" b="0" i="0" u="none" strike="noStrike" kern="1200" cap="none" spc="0" normalizeH="0" baseline="0" noProof="0" dirty="0">
                <a:ln>
                  <a:noFill/>
                </a:ln>
                <a:solidFill>
                  <a:srgbClr val="4C555C"/>
                </a:solidFill>
                <a:effectLst/>
                <a:uLnTx/>
                <a:uFillTx/>
                <a:latin typeface="Helvetica" pitchFamily="2" charset="0"/>
                <a:ea typeface="Garamond" panose="02020404030301010803" pitchFamily="18" charset="0"/>
                <a:cs typeface="Garamond" panose="02020404030301010803" pitchFamily="18" charset="0"/>
              </a:rPr>
              <a:t>تفهم السياق المحلي ومعايير الأدلة العلمية وأشكال الاتصال المفضلة لدى صناع القرار</a:t>
            </a:r>
          </a:p>
          <a:p>
            <a:pPr marL="1057260" marR="0" lvl="2" indent="-268288" algn="r" defTabSz="457189" rtl="1"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ar-LB" sz="13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تأتي في الوقت المناسب وموجهة حسب الطلب</a:t>
            </a:r>
          </a:p>
          <a:p>
            <a:pPr marL="1057260" marR="0" lvl="2" indent="-268288" algn="r" defTabSz="457189" rtl="1"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ar-LB" sz="1300" b="0" i="0" u="none" strike="noStrike" kern="1200" cap="none" spc="0" normalizeH="0" baseline="0" noProof="0" dirty="0">
                <a:ln>
                  <a:noFill/>
                </a:ln>
                <a:solidFill>
                  <a:srgbClr val="254776"/>
                </a:solidFill>
                <a:effectLst/>
                <a:uLnTx/>
                <a:uFillTx/>
                <a:latin typeface="Arial" panose="020B0604020202020204"/>
                <a:ea typeface="+mn-ea"/>
                <a:cs typeface="Arial" panose="020B0604020202020204" pitchFamily="34" charset="0"/>
              </a:rPr>
              <a:t>تركز على وضع مخزون الأدلة الموجودة في سياقها - كل من الأدلة المحلية (بأشكالها العديدة) والأدلة العالمية - لقرار معين بطريقة تراعي المساواة (ويمكن أن تساهم أيضًا في تدفق الأدلة المستقبلية)</a:t>
            </a:r>
          </a:p>
        </p:txBody>
      </p:sp>
      <p:sp>
        <p:nvSpPr>
          <p:cNvPr id="21" name="TextBox 20">
            <a:extLst>
              <a:ext uri="{FF2B5EF4-FFF2-40B4-BE49-F238E27FC236}">
                <a16:creationId xmlns:a16="http://schemas.microsoft.com/office/drawing/2014/main" id="{BCFEDE11-ABC4-2DE6-06CA-66F6F4DEE7E2}"/>
              </a:ext>
            </a:extLst>
          </p:cNvPr>
          <p:cNvSpPr txBox="1"/>
          <p:nvPr/>
        </p:nvSpPr>
        <p:spPr>
          <a:xfrm>
            <a:off x="2571750" y="5076110"/>
            <a:ext cx="9372600" cy="523220"/>
          </a:xfrm>
          <a:prstGeom prst="rect">
            <a:avLst/>
          </a:prstGeom>
          <a:noFill/>
        </p:spPr>
        <p:txBody>
          <a:bodyPr wrap="square">
            <a:spAutoFit/>
          </a:bodyPr>
          <a:lstStyle/>
          <a:p>
            <a:pPr marL="0" marR="0" lvl="0" indent="0" algn="r" defTabSz="457189" rtl="1" eaLnBrk="1" fontAlgn="auto" latinLnBrk="0" hangingPunct="1">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يميل</a:t>
            </a:r>
            <a:r>
              <a:rPr kumimoji="0" lang="en-US" sz="1400" b="0" i="0" u="none" strike="noStrike" kern="1200" cap="none" spc="0" normalizeH="0" baseline="0" noProof="0" dirty="0">
                <a:ln>
                  <a:noFill/>
                </a:ln>
                <a:solidFill>
                  <a:srgbClr val="254776"/>
                </a:solidFill>
                <a:effectLst/>
                <a:uLnTx/>
                <a:uFillTx/>
                <a:latin typeface="Helvetica" pitchFamily="2" charset="0"/>
                <a:ea typeface="+mn-ea"/>
                <a:cs typeface="+mn-cs"/>
                <a:sym typeface="Arial"/>
              </a:rPr>
              <a:t> </a:t>
            </a:r>
            <a:r>
              <a:rPr kumimoji="0" lang="ar-LB" sz="14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نظام البحث</a:t>
            </a:r>
            <a:r>
              <a:rPr kumimoji="0" lang="en-US" sz="1400" b="0" i="0" u="none" strike="noStrike" kern="1200" cap="none" spc="0" normalizeH="0" baseline="0" noProof="0" dirty="0">
                <a:ln>
                  <a:noFill/>
                </a:ln>
                <a:solidFill>
                  <a:srgbClr val="254776"/>
                </a:solidFill>
                <a:effectLst/>
                <a:uLnTx/>
                <a:uFillTx/>
                <a:latin typeface="Helvetica" pitchFamily="2" charset="0"/>
                <a:ea typeface="+mn-ea"/>
                <a:cs typeface="+mn-cs"/>
                <a:sym typeface="Arial"/>
              </a:rPr>
              <a:t> </a:t>
            </a: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إلى التركيز على إنشاء معرفة قابلة للتعميم وقياس النجاح من خلال المنح والمنشورات التي يراجعها الأقران</a:t>
            </a:r>
            <a:r>
              <a:rPr kumimoji="0" lang="en-US" sz="1400" b="0" i="0" u="none" strike="noStrike" kern="1200" cap="none" spc="0" normalizeH="0" baseline="0" noProof="0" dirty="0">
                <a:ln>
                  <a:noFill/>
                </a:ln>
                <a:solidFill>
                  <a:srgbClr val="254776"/>
                </a:solidFill>
                <a:effectLst/>
                <a:uLnTx/>
                <a:uFillTx/>
                <a:latin typeface="Helvetica" pitchFamily="2" charset="0"/>
                <a:ea typeface="+mn-ea"/>
                <a:cs typeface="+mn-cs"/>
                <a:sym typeface="Arial"/>
              </a:rPr>
              <a:t> </a:t>
            </a: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(على الرغم من أن ذلك يعد بداية في التحول كنتيجة لإعلان تقييم البحث)</a:t>
            </a:r>
          </a:p>
        </p:txBody>
      </p:sp>
      <p:sp>
        <p:nvSpPr>
          <p:cNvPr id="22" name="TextBox 21">
            <a:extLst>
              <a:ext uri="{FF2B5EF4-FFF2-40B4-BE49-F238E27FC236}">
                <a16:creationId xmlns:a16="http://schemas.microsoft.com/office/drawing/2014/main" id="{3E122AE4-2AE0-6F26-2FBA-D298FE73752E}"/>
              </a:ext>
            </a:extLst>
          </p:cNvPr>
          <p:cNvSpPr txBox="1"/>
          <p:nvPr/>
        </p:nvSpPr>
        <p:spPr>
          <a:xfrm>
            <a:off x="2571750" y="5838530"/>
            <a:ext cx="9372600" cy="307777"/>
          </a:xfrm>
          <a:prstGeom prst="rect">
            <a:avLst/>
          </a:prstGeom>
          <a:noFill/>
        </p:spPr>
        <p:txBody>
          <a:bodyPr wrap="square">
            <a:spAutoFit/>
          </a:bodyPr>
          <a:lstStyle/>
          <a:p>
            <a:pPr marL="0" marR="0" lvl="0" indent="0" algn="r" defTabSz="457189" rtl="1" eaLnBrk="1" fontAlgn="auto" latinLnBrk="0" hangingPunct="1">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يميل </a:t>
            </a:r>
            <a:r>
              <a:rPr kumimoji="0" lang="ar-LB" sz="14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نظام الابتكار</a:t>
            </a: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sym typeface="Arial"/>
              </a:rPr>
              <a:t> إلى التركيز على تسويق المنتجات والعمليات وقياس النجاح بالإيرادات</a:t>
            </a:r>
          </a:p>
        </p:txBody>
      </p:sp>
      <p:sp>
        <p:nvSpPr>
          <p:cNvPr id="2" name="Title 1">
            <a:extLst>
              <a:ext uri="{FF2B5EF4-FFF2-40B4-BE49-F238E27FC236}">
                <a16:creationId xmlns:a16="http://schemas.microsoft.com/office/drawing/2014/main" id="{EA1DA54F-E5A9-2CDE-DF93-1805EED5DB36}"/>
              </a:ext>
            </a:extLst>
          </p:cNvPr>
          <p:cNvSpPr txBox="1">
            <a:spLocks/>
          </p:cNvSpPr>
          <p:nvPr/>
        </p:nvSpPr>
        <p:spPr>
          <a:xfrm>
            <a:off x="227215" y="133725"/>
            <a:ext cx="8771642"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algn="r" defTabSz="914400" rtl="1" hangingPunct="0">
              <a:spcBef>
                <a:spcPts val="0"/>
              </a:spcBef>
              <a:defRPr/>
            </a:pPr>
            <a:r>
              <a:rPr lang="en-CA" b="1" kern="0" dirty="0">
                <a:solidFill>
                  <a:srgbClr val="0F447C"/>
                </a:solidFill>
                <a:latin typeface="Arial" panose="020B0604020202020204" pitchFamily="34" charset="0"/>
                <a:cs typeface="Arial" panose="020B0604020202020204" pitchFamily="34" charset="0"/>
                <a:sym typeface="Arial"/>
              </a:rPr>
              <a:t>1.0</a:t>
            </a:r>
            <a:r>
              <a:rPr lang="en-CA" kern="0" dirty="0">
                <a:solidFill>
                  <a:srgbClr val="0F447C"/>
                </a:solidFill>
                <a:latin typeface="Arial" panose="020B0604020202020204" pitchFamily="34" charset="0"/>
                <a:cs typeface="Arial" panose="020B0604020202020204" pitchFamily="34" charset="0"/>
                <a:sym typeface="Arial"/>
              </a:rPr>
              <a:t> </a:t>
            </a:r>
            <a:r>
              <a:rPr lang="ar-SA" kern="0" dirty="0">
                <a:solidFill>
                  <a:srgbClr val="0F447C"/>
                </a:solidFill>
                <a:latin typeface="Arial" panose="020B0604020202020204" pitchFamily="34" charset="0"/>
                <a:cs typeface="Arial" panose="020B0604020202020204" pitchFamily="34" charset="0"/>
                <a:sym typeface="Arial"/>
              </a:rPr>
              <a:t> يبدأ إجراء</a:t>
            </a:r>
            <a:r>
              <a:rPr lang="en-CA" kern="0" dirty="0">
                <a:solidFill>
                  <a:srgbClr val="0F447C"/>
                </a:solidFill>
                <a:latin typeface="Arial" panose="020B0604020202020204" pitchFamily="34" charset="0"/>
                <a:cs typeface="Arial" panose="020B0604020202020204" pitchFamily="34" charset="0"/>
                <a:sym typeface="Arial"/>
              </a:rPr>
              <a:t>RESSA </a:t>
            </a:r>
            <a:r>
              <a:rPr lang="ar-SA" kern="0" dirty="0">
                <a:solidFill>
                  <a:srgbClr val="0F447C"/>
                </a:solidFill>
                <a:latin typeface="Arial" panose="020B0604020202020204" pitchFamily="34" charset="0"/>
                <a:cs typeface="Arial" panose="020B0604020202020204" pitchFamily="34" charset="0"/>
                <a:sym typeface="Arial"/>
              </a:rPr>
              <a:t> بفهم قوي لماهية نظام دعم الأدلة المحلي</a:t>
            </a:r>
          </a:p>
          <a:p>
            <a:pPr algn="r" defTabSz="914400" rtl="1" hangingPunct="0">
              <a:spcBef>
                <a:spcPts val="0"/>
              </a:spcBef>
              <a:defRPr/>
            </a:pPr>
            <a:r>
              <a:rPr lang="ar-SA" kern="0" dirty="0">
                <a:solidFill>
                  <a:srgbClr val="0F447C"/>
                </a:solidFill>
                <a:latin typeface="Arial" panose="020B0604020202020204" pitchFamily="34" charset="0"/>
                <a:cs typeface="Arial" panose="020B0604020202020204" pitchFamily="34" charset="0"/>
                <a:sym typeface="Arial"/>
              </a:rPr>
              <a:t>وكيف يختلف عن الأبحاث وعن أنظمة الابتكار</a:t>
            </a:r>
            <a:endParaRPr lang="en-CA" kern="0" dirty="0">
              <a:solidFill>
                <a:srgbClr val="FF0000"/>
              </a:solidFill>
              <a:latin typeface="Arial" panose="020B0604020202020204" pitchFamily="34" charset="0"/>
              <a:cs typeface="Arial" panose="020B0604020202020204" pitchFamily="34" charset="0"/>
              <a:sym typeface="Arial"/>
            </a:endParaRPr>
          </a:p>
        </p:txBody>
      </p:sp>
      <p:sp>
        <p:nvSpPr>
          <p:cNvPr id="3" name="TextBox 2">
            <a:extLst>
              <a:ext uri="{FF2B5EF4-FFF2-40B4-BE49-F238E27FC236}">
                <a16:creationId xmlns:a16="http://schemas.microsoft.com/office/drawing/2014/main" id="{E6F34EC3-0362-358B-C239-B36DF87AE827}"/>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416868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a:extLst>
              <a:ext uri="{FF2B5EF4-FFF2-40B4-BE49-F238E27FC236}">
                <a16:creationId xmlns:a16="http://schemas.microsoft.com/office/drawing/2014/main" id="{F077D7E0-1A04-662B-24A2-7C38A39734F0}"/>
              </a:ext>
            </a:extLst>
          </p:cNvPr>
          <p:cNvSpPr/>
          <p:nvPr/>
        </p:nvSpPr>
        <p:spPr>
          <a:xfrm>
            <a:off x="2608155" y="1403455"/>
            <a:ext cx="6975690"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graphicFrame>
        <p:nvGraphicFramePr>
          <p:cNvPr id="47" name="Table 46">
            <a:extLst>
              <a:ext uri="{FF2B5EF4-FFF2-40B4-BE49-F238E27FC236}">
                <a16:creationId xmlns:a16="http://schemas.microsoft.com/office/drawing/2014/main" id="{1E6F8618-0B6D-5510-9D5D-12D2C99C2CBF}"/>
              </a:ext>
            </a:extLst>
          </p:cNvPr>
          <p:cNvGraphicFramePr>
            <a:graphicFrameLocks noGrp="1"/>
          </p:cNvGraphicFramePr>
          <p:nvPr>
            <p:extLst>
              <p:ext uri="{D42A27DB-BD31-4B8C-83A1-F6EECF244321}">
                <p14:modId xmlns:p14="http://schemas.microsoft.com/office/powerpoint/2010/main" val="1539077575"/>
              </p:ext>
            </p:extLst>
          </p:nvPr>
        </p:nvGraphicFramePr>
        <p:xfrm>
          <a:off x="2703454" y="1465182"/>
          <a:ext cx="6785092" cy="396240"/>
        </p:xfrm>
        <a:graphic>
          <a:graphicData uri="http://schemas.openxmlformats.org/drawingml/2006/table">
            <a:tbl>
              <a:tblPr firstRow="1" firstCol="1" bandRow="1"/>
              <a:tblGrid>
                <a:gridCol w="6785092">
                  <a:extLst>
                    <a:ext uri="{9D8B030D-6E8A-4147-A177-3AD203B41FA5}">
                      <a16:colId xmlns:a16="http://schemas.microsoft.com/office/drawing/2014/main" val="229045705"/>
                    </a:ext>
                  </a:extLst>
                </a:gridCol>
              </a:tblGrid>
              <a:tr h="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صناع السياسات الحكومية في الوكالات المركزية والإدارات التنفيذية والتشريعية</a:t>
                      </a:r>
                    </a:p>
                    <a:p>
                      <a:pPr marL="0" marR="0" indent="0" algn="ctr" defTabSz="914400" rtl="1" eaLnBrk="1" fontAlgn="auto" latinLnBrk="0" hangingPunct="1">
                        <a:lnSpc>
                          <a:spcPct val="100000"/>
                        </a:lnSpc>
                        <a:spcBef>
                          <a:spcPts val="0"/>
                        </a:spcBef>
                        <a:spcAft>
                          <a:spcPts val="0"/>
                        </a:spcAft>
                        <a:buClrTx/>
                        <a:buSzTx/>
                        <a:buFontTx/>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هيئات</a:t>
                      </a:r>
                      <a:r>
                        <a:rPr lang="ar-LB" sz="1300" dirty="0">
                          <a:solidFill>
                            <a:srgbClr val="254776"/>
                          </a:solidFill>
                          <a:latin typeface="Helvetica" pitchFamily="2" charset="0"/>
                          <a:ea typeface="Garamond" panose="02020404030301010803" pitchFamily="18" charset="0"/>
                          <a:cs typeface="Garamond" panose="02020404030301010803" pitchFamily="18" charset="0"/>
                        </a:rPr>
                        <a:t> (وقادة تنظيميون) لديها </a:t>
                      </a:r>
                      <a:r>
                        <a:rPr lang="ar-LB" sz="1300" b="1" dirty="0">
                          <a:solidFill>
                            <a:srgbClr val="254776"/>
                          </a:solidFill>
                          <a:latin typeface="Helvetica" pitchFamily="2" charset="0"/>
                          <a:ea typeface="Garamond" panose="02020404030301010803" pitchFamily="18" charset="0"/>
                          <a:cs typeface="Garamond" panose="02020404030301010803" pitchFamily="18" charset="0"/>
                        </a:rPr>
                        <a:t>مطالب منفصلة أو مشتركة بشأن الأدلة العلمية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73" name="Rounded Rectangular Callout 72">
            <a:extLst>
              <a:ext uri="{FF2B5EF4-FFF2-40B4-BE49-F238E27FC236}">
                <a16:creationId xmlns:a16="http://schemas.microsoft.com/office/drawing/2014/main" id="{344350BA-CF7D-751E-FBD2-EAA3E20B975B}"/>
              </a:ext>
            </a:extLst>
          </p:cNvPr>
          <p:cNvSpPr/>
          <p:nvPr/>
        </p:nvSpPr>
        <p:spPr>
          <a:xfrm>
            <a:off x="211172" y="1330235"/>
            <a:ext cx="2581467" cy="1080000"/>
          </a:xfrm>
          <a:prstGeom prst="wedgeRoundRectCallout">
            <a:avLst>
              <a:gd name="adj1" fmla="val 49708"/>
              <a:gd name="adj2" fmla="val -1850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لدينا بعض الحزمات المتميزة في اتخاذ القرار واستخدام الأدلة العلمية، لكننا في الغالب نركز على الأدلة المتمحورة حول المشكلة؛ ولسنا على المستوى المطلوب فيما يتعلق بالخيارات والتنفيذ</a:t>
            </a:r>
          </a:p>
          <a:p>
            <a:pPr algn="ctr"/>
            <a:endParaRPr lang="ar-LB" sz="1050" dirty="0">
              <a:solidFill>
                <a:srgbClr val="254776"/>
              </a:solidFill>
            </a:endParaRPr>
          </a:p>
        </p:txBody>
      </p:sp>
      <p:sp>
        <p:nvSpPr>
          <p:cNvPr id="2" name="Rectangle 1">
            <a:extLst>
              <a:ext uri="{FF2B5EF4-FFF2-40B4-BE49-F238E27FC236}">
                <a16:creationId xmlns:a16="http://schemas.microsoft.com/office/drawing/2014/main" id="{7D44A39B-4971-A877-B665-63A5CD46C187}"/>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1" name="Rounded Rectangle 50">
            <a:extLst>
              <a:ext uri="{FF2B5EF4-FFF2-40B4-BE49-F238E27FC236}">
                <a16:creationId xmlns:a16="http://schemas.microsoft.com/office/drawing/2014/main" id="{EBEAF75D-93B7-0DC9-177C-04A0BF9CBFCE}"/>
              </a:ext>
            </a:extLst>
          </p:cNvPr>
          <p:cNvSpPr/>
          <p:nvPr/>
        </p:nvSpPr>
        <p:spPr>
          <a:xfrm>
            <a:off x="1899758" y="4582273"/>
            <a:ext cx="8392484" cy="2122106"/>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9A5F3425-455C-2AE9-18DF-30DB845E0A2A}"/>
              </a:ext>
            </a:extLst>
          </p:cNvPr>
          <p:cNvSpPr/>
          <p:nvPr/>
        </p:nvSpPr>
        <p:spPr>
          <a:xfrm>
            <a:off x="2903980" y="2247282"/>
            <a:ext cx="6384040" cy="107626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17" name="Table 16">
            <a:extLst>
              <a:ext uri="{FF2B5EF4-FFF2-40B4-BE49-F238E27FC236}">
                <a16:creationId xmlns:a16="http://schemas.microsoft.com/office/drawing/2014/main" id="{8B8C16A7-8586-DD46-5F5C-77E6B2E27E99}"/>
              </a:ext>
            </a:extLst>
          </p:cNvPr>
          <p:cNvGraphicFramePr>
            <a:graphicFrameLocks noGrp="1"/>
          </p:cNvGraphicFramePr>
          <p:nvPr>
            <p:extLst>
              <p:ext uri="{D42A27DB-BD31-4B8C-83A1-F6EECF244321}">
                <p14:modId xmlns:p14="http://schemas.microsoft.com/office/powerpoint/2010/main" val="1095054103"/>
              </p:ext>
            </p:extLst>
          </p:nvPr>
        </p:nvGraphicFramePr>
        <p:xfrm>
          <a:off x="3184358" y="2349254"/>
          <a:ext cx="5823284" cy="934556"/>
        </p:xfrm>
        <a:graphic>
          <a:graphicData uri="http://schemas.openxmlformats.org/drawingml/2006/table">
            <a:tbl>
              <a:tblPr firstRow="1" firstCol="1" bandRow="1"/>
              <a:tblGrid>
                <a:gridCol w="2911642">
                  <a:extLst>
                    <a:ext uri="{9D8B030D-6E8A-4147-A177-3AD203B41FA5}">
                      <a16:colId xmlns:a16="http://schemas.microsoft.com/office/drawing/2014/main" val="229045705"/>
                    </a:ext>
                  </a:extLst>
                </a:gridCol>
                <a:gridCol w="2911642">
                  <a:extLst>
                    <a:ext uri="{9D8B030D-6E8A-4147-A177-3AD203B41FA5}">
                      <a16:colId xmlns:a16="http://schemas.microsoft.com/office/drawing/2014/main" val="3960308684"/>
                    </a:ext>
                  </a:extLst>
                </a:gridCol>
              </a:tblGrid>
              <a:tr h="255328">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LB" sz="1300" b="1" dirty="0">
                          <a:latin typeface="Helvetica" pitchFamily="2" charset="0"/>
                          <a:ea typeface="Garamond" panose="02020404030301010803" pitchFamily="18" charset="0"/>
                          <a:cs typeface="Garamond" panose="02020404030301010803" pitchFamily="18" charset="0"/>
                        </a:rPr>
                        <a:t>تنسيق الطلب على الأدلة</a:t>
                      </a:r>
                      <a:r>
                        <a:rPr lang="en-US" dirty="0">
                          <a:latin typeface="Helvetica" pitchFamily="2" charset="0"/>
                          <a:ea typeface="Garamond" panose="02020404030301010803" pitchFamily="18" charset="0"/>
                          <a:cs typeface="Garamond" panose="02020404030301010803" pitchFamily="18" charset="0"/>
                        </a:rPr>
                        <a:t> </a:t>
                      </a:r>
                      <a:r>
                        <a:rPr lang="ar-LB" sz="1200" b="0" i="0" dirty="0">
                          <a:solidFill>
                            <a:srgbClr val="254776"/>
                          </a:solidFill>
                          <a:latin typeface="Helvetica" pitchFamily="2" charset="0"/>
                          <a:ea typeface="Garamond" panose="02020404030301010803" pitchFamily="18" charset="0"/>
                          <a:cs typeface="Garamond" panose="02020404030301010803" pitchFamily="18" charset="0"/>
                        </a:rPr>
                        <a:t>(المسح الأفقي وتحديد أولويات الأسئلة)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r h="37516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dirty="0">
                          <a:solidFill>
                            <a:srgbClr val="254776"/>
                          </a:solidFill>
                          <a:latin typeface="Helvetica" pitchFamily="2" charset="0"/>
                          <a:ea typeface="Garamond" panose="02020404030301010803" pitchFamily="18" charset="0"/>
                          <a:cs typeface="Garamond" panose="02020404030301010803" pitchFamily="18" charset="0"/>
                        </a:rPr>
                        <a:t>نقطة دخول واحدة لطلب الأدلة </a:t>
                      </a:r>
                      <a:endParaRPr lang="en-US" sz="1100" b="0" i="0">
                        <a:solidFill>
                          <a:srgbClr val="254776"/>
                        </a:solidFill>
                        <a:latin typeface="Helvetica" pitchFamily="2" charset="0"/>
                        <a:ea typeface="Garamond" panose="02020404030301010803" pitchFamily="18" charset="0"/>
                        <a:cs typeface="Garamond" panose="02020404030301010803" pitchFamily="18" charset="0"/>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a:solidFill>
                            <a:srgbClr val="254776"/>
                          </a:solidFill>
                          <a:latin typeface="Helvetica" pitchFamily="2" charset="0"/>
                          <a:ea typeface="Garamond" panose="02020404030301010803" pitchFamily="18" charset="0"/>
                          <a:cs typeface="Garamond" panose="02020404030301010803" pitchFamily="18" charset="0"/>
                        </a:rPr>
                        <a:t>(</a:t>
                      </a:r>
                      <a:r>
                        <a:rPr lang="ar-LB" sz="1100" b="0" i="0" dirty="0">
                          <a:solidFill>
                            <a:srgbClr val="254776"/>
                          </a:solidFill>
                          <a:latin typeface="Helvetica" pitchFamily="2" charset="0"/>
                          <a:ea typeface="Garamond" panose="02020404030301010803" pitchFamily="18" charset="0"/>
                          <a:cs typeface="Garamond" panose="02020404030301010803" pitchFamily="18" charset="0"/>
                        </a:rPr>
                        <a:t>في حالات الأسئلة المعقدة)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a:solidFill>
                            <a:srgbClr val="254776"/>
                          </a:solidFill>
                          <a:latin typeface="Helvetica" pitchFamily="2" charset="0"/>
                          <a:ea typeface="Garamond" panose="02020404030301010803" pitchFamily="18" charset="0"/>
                          <a:cs typeface="Garamond" panose="02020404030301010803" pitchFamily="18" charset="0"/>
                        </a:rPr>
                        <a:t>الاستجابات المتكاملة</a:t>
                      </a:r>
                    </a:p>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a:solidFill>
                            <a:srgbClr val="254776"/>
                          </a:solidFill>
                          <a:latin typeface="Helvetica" pitchFamily="2" charset="0"/>
                          <a:ea typeface="Garamond" panose="02020404030301010803" pitchFamily="18" charset="0"/>
                          <a:cs typeface="Garamond" panose="02020404030301010803" pitchFamily="18" charset="0"/>
                        </a:rPr>
                        <a:t>(في حالات المدخلات المتعددة)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725190"/>
                  </a:ext>
                </a:extLst>
              </a:tr>
              <a:tr h="285067">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تنسيق التزود بالأدلة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41" name="Rounded Rectangle 40">
            <a:extLst>
              <a:ext uri="{FF2B5EF4-FFF2-40B4-BE49-F238E27FC236}">
                <a16:creationId xmlns:a16="http://schemas.microsoft.com/office/drawing/2014/main" id="{E8C752E9-D4EE-613B-5477-E3E36541EC41}"/>
              </a:ext>
            </a:extLst>
          </p:cNvPr>
          <p:cNvSpPr/>
          <p:nvPr/>
        </p:nvSpPr>
        <p:spPr>
          <a:xfrm>
            <a:off x="2045177" y="4723990"/>
            <a:ext cx="5382317" cy="184107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2" name="Rounded Rectangle 41">
            <a:extLst>
              <a:ext uri="{FF2B5EF4-FFF2-40B4-BE49-F238E27FC236}">
                <a16:creationId xmlns:a16="http://schemas.microsoft.com/office/drawing/2014/main" id="{77FBD945-B9D6-7242-A286-2ED70F3D2F3A}"/>
              </a:ext>
            </a:extLst>
          </p:cNvPr>
          <p:cNvSpPr/>
          <p:nvPr/>
        </p:nvSpPr>
        <p:spPr>
          <a:xfrm>
            <a:off x="7558719" y="4723990"/>
            <a:ext cx="2583497" cy="184107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43" name="Table 42">
            <a:extLst>
              <a:ext uri="{FF2B5EF4-FFF2-40B4-BE49-F238E27FC236}">
                <a16:creationId xmlns:a16="http://schemas.microsoft.com/office/drawing/2014/main" id="{AD320019-7CEC-3ED0-D066-C4ACF2249FCC}"/>
              </a:ext>
            </a:extLst>
          </p:cNvPr>
          <p:cNvGraphicFramePr>
            <a:graphicFrameLocks noGrp="1"/>
          </p:cNvGraphicFramePr>
          <p:nvPr>
            <p:extLst>
              <p:ext uri="{D42A27DB-BD31-4B8C-83A1-F6EECF244321}">
                <p14:modId xmlns:p14="http://schemas.microsoft.com/office/powerpoint/2010/main" val="4043908551"/>
              </p:ext>
            </p:extLst>
          </p:nvPr>
        </p:nvGraphicFramePr>
        <p:xfrm>
          <a:off x="2213810" y="4807597"/>
          <a:ext cx="5213683" cy="1824008"/>
        </p:xfrm>
        <a:graphic>
          <a:graphicData uri="http://schemas.openxmlformats.org/drawingml/2006/table">
            <a:tbl>
              <a:tblPr firstRow="1" firstCol="1" bandRow="1"/>
              <a:tblGrid>
                <a:gridCol w="2572935">
                  <a:extLst>
                    <a:ext uri="{9D8B030D-6E8A-4147-A177-3AD203B41FA5}">
                      <a16:colId xmlns:a16="http://schemas.microsoft.com/office/drawing/2014/main" val="229045705"/>
                    </a:ext>
                  </a:extLst>
                </a:gridCol>
                <a:gridCol w="2640748">
                  <a:extLst>
                    <a:ext uri="{9D8B030D-6E8A-4147-A177-3AD203B41FA5}">
                      <a16:colId xmlns:a16="http://schemas.microsoft.com/office/drawing/2014/main" val="2443240437"/>
                    </a:ext>
                  </a:extLst>
                </a:gridCol>
              </a:tblGrid>
              <a:tr h="188925">
                <a:tc gridSpan="2">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ركزت وحدات دعم الأدلة العلمية على شكل محدد من الأدلة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1214049"/>
                  </a:ext>
                </a:extLst>
              </a:tr>
              <a:tr h="920036">
                <a:tc>
                  <a:txBody>
                    <a:bodyPr/>
                    <a:lstStyle/>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تحليل البيانات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النمذجة</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التقييمات</a:t>
                      </a:r>
                      <a:r>
                        <a:rPr lang="en-US" sz="1100" b="0" dirty="0">
                          <a:solidFill>
                            <a:srgbClr val="254776"/>
                          </a:solidFill>
                          <a:latin typeface="Helvetica" pitchFamily="2" charset="0"/>
                          <a:ea typeface="Garamond" panose="02020404030301010803" pitchFamily="18" charset="0"/>
                          <a:cs typeface="Garamond" panose="02020404030301010803" pitchFamily="18" charset="0"/>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البحث السلوكي/التطبيقي</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رؤى نوعية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توليف الأدلة (السياقية)</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تقييم التكنولوجيا / تحليل فعالية التكلفة</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التوجيهات العامة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r h="705852">
                <a:tc gridSpan="2">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وحدات دعم الأدلة العلمية التي تركز على القطاعات أو المجالات الموضوعية الأخرى (وتقدم أشكال متعددة من الأدلة)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الإجراءات المتعلقة بالمناخ والتعليم والصحة وما إلى ذلك.</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0684735"/>
                  </a:ext>
                </a:extLst>
              </a:tr>
            </a:tbl>
          </a:graphicData>
        </a:graphic>
      </p:graphicFrame>
      <p:sp>
        <p:nvSpPr>
          <p:cNvPr id="48" name="Rounded Rectangle 47">
            <a:extLst>
              <a:ext uri="{FF2B5EF4-FFF2-40B4-BE49-F238E27FC236}">
                <a16:creationId xmlns:a16="http://schemas.microsoft.com/office/drawing/2014/main" id="{A79EE02D-4212-5903-224E-C6013FA50E7F}"/>
              </a:ext>
            </a:extLst>
          </p:cNvPr>
          <p:cNvSpPr/>
          <p:nvPr/>
        </p:nvSpPr>
        <p:spPr>
          <a:xfrm>
            <a:off x="3184358" y="3594654"/>
            <a:ext cx="5823284"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49" name="Table 48">
            <a:extLst>
              <a:ext uri="{FF2B5EF4-FFF2-40B4-BE49-F238E27FC236}">
                <a16:creationId xmlns:a16="http://schemas.microsoft.com/office/drawing/2014/main" id="{33597DA4-4393-C0A8-C81C-752D4297D787}"/>
              </a:ext>
            </a:extLst>
          </p:cNvPr>
          <p:cNvGraphicFramePr>
            <a:graphicFrameLocks noGrp="1"/>
          </p:cNvGraphicFramePr>
          <p:nvPr>
            <p:extLst>
              <p:ext uri="{D42A27DB-BD31-4B8C-83A1-F6EECF244321}">
                <p14:modId xmlns:p14="http://schemas.microsoft.com/office/powerpoint/2010/main" val="1062783305"/>
              </p:ext>
            </p:extLst>
          </p:nvPr>
        </p:nvGraphicFramePr>
        <p:xfrm>
          <a:off x="3271162" y="3559358"/>
          <a:ext cx="5649676" cy="792480"/>
        </p:xfrm>
        <a:graphic>
          <a:graphicData uri="http://schemas.openxmlformats.org/drawingml/2006/table">
            <a:tbl>
              <a:tblPr firstRow="1" firstCol="1" bandRow="1"/>
              <a:tblGrid>
                <a:gridCol w="5649676">
                  <a:extLst>
                    <a:ext uri="{9D8B030D-6E8A-4147-A177-3AD203B41FA5}">
                      <a16:colId xmlns:a16="http://schemas.microsoft.com/office/drawing/2014/main" val="229045705"/>
                    </a:ext>
                  </a:extLst>
                </a:gridCol>
              </a:tblGrid>
              <a:tr h="371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شبكات دعم الأدلة </a:t>
                      </a:r>
                      <a:b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br>
                      <a:endPar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توفر تنسيقًا بين الأدلة والإمدادات (عندما يكون هناك استعداد للتعاون)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وتنسق مع هندسة الأدلة العالمية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aphicFrame>
        <p:nvGraphicFramePr>
          <p:cNvPr id="50" name="Table 49">
            <a:extLst>
              <a:ext uri="{FF2B5EF4-FFF2-40B4-BE49-F238E27FC236}">
                <a16:creationId xmlns:a16="http://schemas.microsoft.com/office/drawing/2014/main" id="{D48541AE-3E06-8CB5-8C1F-6AE0E1D86EAA}"/>
              </a:ext>
            </a:extLst>
          </p:cNvPr>
          <p:cNvGraphicFramePr>
            <a:graphicFrameLocks noGrp="1"/>
          </p:cNvGraphicFramePr>
          <p:nvPr>
            <p:extLst>
              <p:ext uri="{D42A27DB-BD31-4B8C-83A1-F6EECF244321}">
                <p14:modId xmlns:p14="http://schemas.microsoft.com/office/powerpoint/2010/main" val="1490398835"/>
              </p:ext>
            </p:extLst>
          </p:nvPr>
        </p:nvGraphicFramePr>
        <p:xfrm>
          <a:off x="7697341" y="4807597"/>
          <a:ext cx="2331846" cy="899160"/>
        </p:xfrm>
        <a:graphic>
          <a:graphicData uri="http://schemas.openxmlformats.org/drawingml/2006/table">
            <a:tbl>
              <a:tblPr firstRow="1" firstCol="1" bandRow="1"/>
              <a:tblGrid>
                <a:gridCol w="2331846">
                  <a:extLst>
                    <a:ext uri="{9D8B030D-6E8A-4147-A177-3AD203B41FA5}">
                      <a16:colId xmlns:a16="http://schemas.microsoft.com/office/drawing/2014/main" val="2063349985"/>
                    </a:ext>
                  </a:extLst>
                </a:gridCol>
              </a:tblGrid>
              <a:tr h="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CA" sz="200" b="1" i="0" u="none" strike="noStrike" kern="1200" cap="none" spc="0" normalizeH="0" baseline="0" noProof="0" dirty="0">
                        <a:ln>
                          <a:noFill/>
                        </a:ln>
                        <a:solidFill>
                          <a:srgbClr val="4C555C"/>
                        </a:solidFill>
                        <a:effectLst/>
                        <a:uLnTx/>
                        <a:uFillTx/>
                        <a:latin typeface="Helvetica" pitchFamily="2" charset="0"/>
                        <a:ea typeface="Garamond" panose="02020404030301010803" pitchFamily="18" charset="0"/>
                        <a:cs typeface="Garamond" panose="02020404030301010803" pitchFamily="18"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هندسة الأدلة العالمية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LB" sz="11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توليفات الأدلة الحية (المنافع العامة العالمية)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LB" sz="11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قد تتوفر أيضًا منتجات الأدلة الحية لتحليلات البيانات والنمذجة والمبادئ التوجيهية (اطلع على القسم المقابل)</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pSp>
        <p:nvGrpSpPr>
          <p:cNvPr id="58" name="Group 57">
            <a:extLst>
              <a:ext uri="{FF2B5EF4-FFF2-40B4-BE49-F238E27FC236}">
                <a16:creationId xmlns:a16="http://schemas.microsoft.com/office/drawing/2014/main" id="{E5B732AA-B6A9-3346-AB40-0843613AA1BA}"/>
              </a:ext>
            </a:extLst>
          </p:cNvPr>
          <p:cNvGrpSpPr/>
          <p:nvPr/>
        </p:nvGrpSpPr>
        <p:grpSpPr>
          <a:xfrm flipH="1">
            <a:off x="6001539" y="4351838"/>
            <a:ext cx="188921" cy="288000"/>
            <a:chOff x="5706073" y="0"/>
            <a:chExt cx="188921" cy="288000"/>
          </a:xfrm>
        </p:grpSpPr>
        <p:cxnSp>
          <p:nvCxnSpPr>
            <p:cNvPr id="59" name="Straight Arrow Connector 58">
              <a:extLst>
                <a:ext uri="{FF2B5EF4-FFF2-40B4-BE49-F238E27FC236}">
                  <a16:creationId xmlns:a16="http://schemas.microsoft.com/office/drawing/2014/main" id="{D257F14E-A39F-6693-3313-EB1688E4A22B}"/>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6900DD5-C234-F559-22E4-9B8300F4D6DF}"/>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a:extLst>
              <a:ext uri="{FF2B5EF4-FFF2-40B4-BE49-F238E27FC236}">
                <a16:creationId xmlns:a16="http://schemas.microsoft.com/office/drawing/2014/main" id="{FB4E7214-B909-A7D1-558E-A5260CA7F7BB}"/>
              </a:ext>
            </a:extLst>
          </p:cNvPr>
          <p:cNvSpPr/>
          <p:nvPr/>
        </p:nvSpPr>
        <p:spPr>
          <a:xfrm>
            <a:off x="211172" y="4919169"/>
            <a:ext cx="1575557" cy="1343584"/>
          </a:xfrm>
          <a:prstGeom prst="wedgeRoundRectCallout">
            <a:avLst>
              <a:gd name="adj1" fmla="val 74715"/>
              <a:gd name="adj2" fmla="val -21851"/>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نحن بحاجة إلى استكمال هذه الأشكال من الأدلة بالتجارب الحية وطرق المعرفة الأصلية</a:t>
            </a:r>
          </a:p>
          <a:p>
            <a:pPr algn="ctr"/>
            <a:endParaRPr lang="ar-LB" sz="1050" dirty="0">
              <a:solidFill>
                <a:srgbClr val="254776"/>
              </a:solidFill>
            </a:endParaRPr>
          </a:p>
        </p:txBody>
      </p:sp>
      <p:sp>
        <p:nvSpPr>
          <p:cNvPr id="69" name="Rounded Rectangular Callout 68">
            <a:extLst>
              <a:ext uri="{FF2B5EF4-FFF2-40B4-BE49-F238E27FC236}">
                <a16:creationId xmlns:a16="http://schemas.microsoft.com/office/drawing/2014/main" id="{EDA0D33F-BBA3-7BC4-B82A-E0382C092D2C}"/>
              </a:ext>
            </a:extLst>
          </p:cNvPr>
          <p:cNvSpPr/>
          <p:nvPr/>
        </p:nvSpPr>
        <p:spPr>
          <a:xfrm>
            <a:off x="211172" y="3722857"/>
            <a:ext cx="2581467" cy="1080000"/>
          </a:xfrm>
          <a:prstGeom prst="wedgeRoundRectCallout">
            <a:avLst>
              <a:gd name="adj1" fmla="val 64352"/>
              <a:gd name="adj2" fmla="val 3656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نحن نبلي بلاءً حسنًا فيما يتعلق بتحليلات البيانات، وأداؤنا حسن بعض الشيء في التقييم (على الرغم من أننا ما زلنا لا نستخدمه لدفع التعلم والتحسين المستمرين)، إلا أنه ضعيف مع الأشكال الأخرى من الأدلة</a:t>
            </a:r>
          </a:p>
        </p:txBody>
      </p:sp>
      <p:sp>
        <p:nvSpPr>
          <p:cNvPr id="72" name="Rounded Rectangular Callout 71">
            <a:extLst>
              <a:ext uri="{FF2B5EF4-FFF2-40B4-BE49-F238E27FC236}">
                <a16:creationId xmlns:a16="http://schemas.microsoft.com/office/drawing/2014/main" id="{83924ABC-F0F5-79AF-8C17-EBB5C338B57C}"/>
              </a:ext>
            </a:extLst>
          </p:cNvPr>
          <p:cNvSpPr/>
          <p:nvPr/>
        </p:nvSpPr>
        <p:spPr>
          <a:xfrm>
            <a:off x="211172" y="2526546"/>
            <a:ext cx="2581467" cy="1080000"/>
          </a:xfrm>
          <a:prstGeom prst="wedgeRoundRectCallout">
            <a:avLst>
              <a:gd name="adj1" fmla="val 59427"/>
              <a:gd name="adj2" fmla="val -1056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أظهرنا أننا يمكن أن نتحلى بالشفافية مع مطالبات السفر والنفقات؛ الالتزام بالشفافية مع مدخلات الأدلة العلمية لدينا من شأنه أن يغير ثقافتنا التنظيمية</a:t>
            </a:r>
          </a:p>
          <a:p>
            <a:pPr algn="ctr"/>
            <a:endParaRPr lang="ar-LB" sz="1050" dirty="0">
              <a:solidFill>
                <a:srgbClr val="254776"/>
              </a:solidFill>
            </a:endParaRPr>
          </a:p>
        </p:txBody>
      </p:sp>
      <p:sp>
        <p:nvSpPr>
          <p:cNvPr id="74" name="Rounded Rectangular Callout 73">
            <a:extLst>
              <a:ext uri="{FF2B5EF4-FFF2-40B4-BE49-F238E27FC236}">
                <a16:creationId xmlns:a16="http://schemas.microsoft.com/office/drawing/2014/main" id="{1967901E-2F5C-FB14-BB35-EA1581470F07}"/>
              </a:ext>
            </a:extLst>
          </p:cNvPr>
          <p:cNvSpPr/>
          <p:nvPr/>
        </p:nvSpPr>
        <p:spPr>
          <a:xfrm>
            <a:off x="10405271" y="4032388"/>
            <a:ext cx="1539225" cy="1664701"/>
          </a:xfrm>
          <a:prstGeom prst="wedgeRoundRectCallout">
            <a:avLst>
              <a:gd name="adj1" fmla="val -67534"/>
              <a:gd name="adj2" fmla="val 1892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أحيانًا نعثر على توليفة عالية الجودة للأدلة الحية، لكننا نعتمد في الغالب على "مراجعة الأدبيات" غير الرسمية لاستكمال ما تعلمناه من دراستنا المحلية الواحدة</a:t>
            </a:r>
          </a:p>
        </p:txBody>
      </p:sp>
      <p:sp>
        <p:nvSpPr>
          <p:cNvPr id="76" name="Rounded Rectangular Callout 75">
            <a:extLst>
              <a:ext uri="{FF2B5EF4-FFF2-40B4-BE49-F238E27FC236}">
                <a16:creationId xmlns:a16="http://schemas.microsoft.com/office/drawing/2014/main" id="{F055B751-36AE-D135-723F-7A24F228B99E}"/>
              </a:ext>
            </a:extLst>
          </p:cNvPr>
          <p:cNvSpPr/>
          <p:nvPr/>
        </p:nvSpPr>
        <p:spPr>
          <a:xfrm>
            <a:off x="9476940" y="2581115"/>
            <a:ext cx="2581467" cy="1327739"/>
          </a:xfrm>
          <a:prstGeom prst="wedgeRoundRectCallout">
            <a:avLst>
              <a:gd name="adj1" fmla="val -62460"/>
              <a:gd name="adj2" fmla="val -748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نحن نعتمد في الغالب على الموظفين الداخليين وعدد قليل من الشركات الاستشارات الإدارية، ولكن ليس لدينا آليات لايصال الأسئلة الصحيحة إلى وحدات دعم الأدلة الأفضل في فئتها والموجهة نحو الخدمة ولدمج رؤاها في السياسات والبرامج</a:t>
            </a:r>
          </a:p>
        </p:txBody>
      </p:sp>
      <p:sp>
        <p:nvSpPr>
          <p:cNvPr id="77" name="Rounded Rectangular Callout 76">
            <a:extLst>
              <a:ext uri="{FF2B5EF4-FFF2-40B4-BE49-F238E27FC236}">
                <a16:creationId xmlns:a16="http://schemas.microsoft.com/office/drawing/2014/main" id="{1977432C-6360-FE48-4890-72C5EC4EADAF}"/>
              </a:ext>
            </a:extLst>
          </p:cNvPr>
          <p:cNvSpPr/>
          <p:nvPr/>
        </p:nvSpPr>
        <p:spPr>
          <a:xfrm>
            <a:off x="9488546" y="1377581"/>
            <a:ext cx="2581467" cy="1080000"/>
          </a:xfrm>
          <a:prstGeom prst="wedgeRoundRectCallout">
            <a:avLst>
              <a:gd name="adj1" fmla="val -62486"/>
              <a:gd name="adj2" fmla="val -32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لدينا العديد من المجموعات الرائدة في الحكومة، لكننا نعاني عمومًا من إفراغ قدرتنا السياسية ومن الفشل في مواكبة التطورات الجديدة في استخدام الأدلة العلمية</a:t>
            </a:r>
          </a:p>
        </p:txBody>
      </p:sp>
      <p:grpSp>
        <p:nvGrpSpPr>
          <p:cNvPr id="78" name="Group 77">
            <a:extLst>
              <a:ext uri="{FF2B5EF4-FFF2-40B4-BE49-F238E27FC236}">
                <a16:creationId xmlns:a16="http://schemas.microsoft.com/office/drawing/2014/main" id="{58A8D20F-E71D-9860-A776-0786193E2623}"/>
              </a:ext>
            </a:extLst>
          </p:cNvPr>
          <p:cNvGrpSpPr/>
          <p:nvPr/>
        </p:nvGrpSpPr>
        <p:grpSpPr>
          <a:xfrm rot="16200000" flipH="1">
            <a:off x="7403650" y="5549104"/>
            <a:ext cx="173233" cy="145420"/>
            <a:chOff x="5830099" y="0"/>
            <a:chExt cx="64895" cy="288001"/>
          </a:xfrm>
        </p:grpSpPr>
        <p:cxnSp>
          <p:nvCxnSpPr>
            <p:cNvPr id="79" name="Straight Arrow Connector 78">
              <a:extLst>
                <a:ext uri="{FF2B5EF4-FFF2-40B4-BE49-F238E27FC236}">
                  <a16:creationId xmlns:a16="http://schemas.microsoft.com/office/drawing/2014/main" id="{F9A4EB5A-B8FB-B814-FF56-138B79E3C62A}"/>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CEF1A581-4FEB-7C0B-6BB3-7141BDB18BB1}"/>
                </a:ext>
              </a:extLst>
            </p:cNvPr>
            <p:cNvCxnSpPr>
              <a:cxnSpLocks/>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61C1BCD4-9FFF-63B9-6EAC-E2D4C298E7EC}"/>
              </a:ext>
            </a:extLst>
          </p:cNvPr>
          <p:cNvCxnSpPr>
            <a:cxnSpLocks/>
          </p:cNvCxnSpPr>
          <p:nvPr/>
        </p:nvCxnSpPr>
        <p:spPr>
          <a:xfrm flipV="1">
            <a:off x="6572398" y="26497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B5042AE-701A-E272-A246-77FDC00DC497}"/>
              </a:ext>
            </a:extLst>
          </p:cNvPr>
          <p:cNvCxnSpPr>
            <a:cxnSpLocks/>
          </p:cNvCxnSpPr>
          <p:nvPr/>
        </p:nvCxnSpPr>
        <p:spPr>
          <a:xfrm>
            <a:off x="5633049" y="26497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B02E9B0E-0A8A-149E-B395-7B30A2F50895}"/>
              </a:ext>
            </a:extLst>
          </p:cNvPr>
          <p:cNvGrpSpPr/>
          <p:nvPr/>
        </p:nvGrpSpPr>
        <p:grpSpPr>
          <a:xfrm rot="10800000" flipH="1">
            <a:off x="6000031" y="1957017"/>
            <a:ext cx="188921" cy="288000"/>
            <a:chOff x="5706073" y="0"/>
            <a:chExt cx="188921" cy="288000"/>
          </a:xfrm>
        </p:grpSpPr>
        <p:cxnSp>
          <p:nvCxnSpPr>
            <p:cNvPr id="9" name="Straight Arrow Connector 8">
              <a:extLst>
                <a:ext uri="{FF2B5EF4-FFF2-40B4-BE49-F238E27FC236}">
                  <a16:creationId xmlns:a16="http://schemas.microsoft.com/office/drawing/2014/main" id="{E9C4240C-D1A5-3C17-CB57-BED11322BE52}"/>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5BDA682-D464-06F4-502E-F7CCE28B5971}"/>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0CEA8827-63A3-7E35-4165-4DCB7CA9BF1F}"/>
              </a:ext>
            </a:extLst>
          </p:cNvPr>
          <p:cNvGrpSpPr/>
          <p:nvPr/>
        </p:nvGrpSpPr>
        <p:grpSpPr>
          <a:xfrm flipH="1">
            <a:off x="6000031" y="3310496"/>
            <a:ext cx="188921" cy="288000"/>
            <a:chOff x="5706073" y="0"/>
            <a:chExt cx="188921" cy="288000"/>
          </a:xfrm>
        </p:grpSpPr>
        <p:cxnSp>
          <p:nvCxnSpPr>
            <p:cNvPr id="14" name="Straight Arrow Connector 13">
              <a:extLst>
                <a:ext uri="{FF2B5EF4-FFF2-40B4-BE49-F238E27FC236}">
                  <a16:creationId xmlns:a16="http://schemas.microsoft.com/office/drawing/2014/main" id="{C4EFB9CB-AF18-7D79-125D-E3CBCF999319}"/>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4E76A733-4F25-A9F6-3546-91203506C947}"/>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3" name="Title 1">
            <a:extLst>
              <a:ext uri="{FF2B5EF4-FFF2-40B4-BE49-F238E27FC236}">
                <a16:creationId xmlns:a16="http://schemas.microsoft.com/office/drawing/2014/main" id="{5B66CC04-AF37-01B2-F043-DF68371D57DD}"/>
              </a:ext>
            </a:extLst>
          </p:cNvPr>
          <p:cNvSpPr txBox="1">
            <a:spLocks/>
          </p:cNvSpPr>
          <p:nvPr/>
        </p:nvSpPr>
        <p:spPr>
          <a:xfrm>
            <a:off x="211172" y="341987"/>
            <a:ext cx="8683157" cy="793011"/>
          </a:xfrm>
          <a:prstGeom prst="rect">
            <a:avLst/>
          </a:prstGeom>
        </p:spPr>
        <p:txBody>
          <a:bodyPr vert="horz" lIns="91440" tIns="45720" rIns="91440" bIns="4572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lvl="0" algn="r" defTabSz="914400" rtl="1" hangingPunct="0">
              <a:spcBef>
                <a:spcPts val="0"/>
              </a:spcBef>
              <a:defRPr/>
            </a:pPr>
            <a:r>
              <a:rPr lang="en-CA" sz="1800" b="1" kern="0" dirty="0">
                <a:latin typeface="Arial"/>
                <a:cs typeface="Arial" panose="020B0604020202020204" pitchFamily="34" charset="0"/>
                <a:sym typeface="Arial"/>
              </a:rPr>
              <a:t>1.1</a:t>
            </a:r>
            <a:r>
              <a:rPr lang="en-CA" sz="1800" kern="0" dirty="0">
                <a:latin typeface="Arial"/>
                <a:cs typeface="Arial" panose="020B0604020202020204" pitchFamily="34" charset="0"/>
                <a:sym typeface="Arial"/>
              </a:rPr>
              <a:t> </a:t>
            </a:r>
            <a:r>
              <a:rPr lang="ar-SA" sz="1800" kern="0" dirty="0">
                <a:latin typeface="Arial"/>
                <a:cs typeface="Arial" panose="020B0604020202020204" pitchFamily="34" charset="0"/>
                <a:sym typeface="Arial"/>
              </a:rPr>
              <a:t>الميزات المحتملة لنظام دعم الأدلة  معروضة باللون الأخضر الفاتح ادنى... </a:t>
            </a:r>
            <a:endParaRPr lang="en-US" sz="1800" kern="0" dirty="0">
              <a:latin typeface="Arial"/>
              <a:cs typeface="Arial" panose="020B0604020202020204" pitchFamily="34" charset="0"/>
              <a:sym typeface="Arial"/>
            </a:endParaRPr>
          </a:p>
          <a:p>
            <a:pPr lvl="0" algn="r" defTabSz="914400" rtl="1" hangingPunct="0">
              <a:spcBef>
                <a:spcPts val="0"/>
              </a:spcBef>
              <a:defRPr/>
            </a:pPr>
            <a:r>
              <a:rPr lang="ar-SA" sz="1600" kern="0" dirty="0">
                <a:latin typeface="Arial"/>
                <a:cs typeface="Arial" panose="020B0604020202020204" pitchFamily="34" charset="0"/>
                <a:sym typeface="Arial"/>
              </a:rPr>
              <a:t>و أمثلة لنوع الأشياء الذي نسمعها في المربعات التعليق (باختصار، اغلب البلاد لديها قليل من الميزات وحتى اقل منهم يعملوا بشكل مثالي، خصوصا في ظل ظروف الأزمة) </a:t>
            </a:r>
            <a:endParaRPr lang="en-CA" sz="1600" kern="0" dirty="0">
              <a:latin typeface="Arial"/>
              <a:cs typeface="Arial" panose="020B0604020202020204" pitchFamily="34" charset="0"/>
              <a:sym typeface="Arial"/>
            </a:endParaRPr>
          </a:p>
        </p:txBody>
      </p:sp>
      <p:sp>
        <p:nvSpPr>
          <p:cNvPr id="5" name="TextBox 2">
            <a:extLst>
              <a:ext uri="{FF2B5EF4-FFF2-40B4-BE49-F238E27FC236}">
                <a16:creationId xmlns:a16="http://schemas.microsoft.com/office/drawing/2014/main" id="{1AAA062C-7317-DA15-7EB1-6B1AF9A14F03}"/>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98579213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Props1.xml><?xml version="1.0" encoding="utf-8"?>
<ds:datastoreItem xmlns:ds="http://schemas.openxmlformats.org/officeDocument/2006/customXml" ds:itemID="{76B9ED40-81AA-4A33-A5F3-A8B1FC8808E0}">
  <ds:schemaRefs>
    <ds:schemaRef ds:uri="http://schemas.microsoft.com/sharepoint/v3/contenttype/forms"/>
  </ds:schemaRefs>
</ds:datastoreItem>
</file>

<file path=customXml/itemProps2.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610D51-59F7-4F26-ADC4-EEBC9DC165CF}">
  <ds:schemaRefs>
    <ds:schemaRef ds:uri="http://purl.org/dc/dcmitype/"/>
    <ds:schemaRef ds:uri="http://schemas.microsoft.com/office/2006/documentManagement/types"/>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599eec1d-e27c-4128-92a4-19001b8afe14"/>
    <ds:schemaRef ds:uri="0408fcbc-2e10-4461-bee0-724c01b46ae9"/>
  </ds:schemaRefs>
</ds:datastoreItem>
</file>

<file path=docProps/app.xml><?xml version="1.0" encoding="utf-8"?>
<Properties xmlns="http://schemas.openxmlformats.org/officeDocument/2006/extended-properties" xmlns:vt="http://schemas.openxmlformats.org/officeDocument/2006/docPropsVTypes">
  <Template/>
  <TotalTime>39169</TotalTime>
  <Words>693</Words>
  <Application>Microsoft Macintosh PowerPoint</Application>
  <PresentationFormat>Widescreen</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Courier New</vt:lpstr>
      <vt:lpstr>Helvetica</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y fmtid="{D5CDD505-2E9C-101B-9397-08002B2CF9AE}" pid="3" name="MediaServiceImageTags">
    <vt:lpwstr/>
  </property>
</Properties>
</file>