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7"/>
  </p:notesMasterIdLst>
  <p:sldIdLst>
    <p:sldId id="1019" r:id="rId5"/>
    <p:sldId id="1023" r:id="rId6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  <p188:author id="{1B4538DD-8686-2F8E-4AF0-15C617F13196}" name="Ileana Ciurea" initials="IC" userId="S::ileana.ciurea@greycell.ca::8948fc58-0a30-4242-8d3b-9074f456e69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687" autoAdjust="0"/>
    <p:restoredTop sz="95707" autoAdjust="0"/>
  </p:normalViewPr>
  <p:slideViewPr>
    <p:cSldViewPr snapToGrid="0" snapToObjects="1">
      <p:cViewPr varScale="1">
        <p:scale>
          <a:sx n="112" d="100"/>
          <a:sy n="112" d="100"/>
        </p:scale>
        <p:origin x="216" y="536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5/3/23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268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1621C-3EA7-C342-A130-13C6D43C8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99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4.emf"/><Relationship Id="rId7" Type="http://schemas.openxmlformats.org/officeDocument/2006/relationships/image" Target="../media/image11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0.png"/><Relationship Id="rId10" Type="http://schemas.openxmlformats.org/officeDocument/2006/relationships/image" Target="../media/image17.png"/><Relationship Id="rId4" Type="http://schemas.openxmlformats.org/officeDocument/2006/relationships/image" Target="../media/image15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Rectangle 144">
            <a:extLst>
              <a:ext uri="{FF2B5EF4-FFF2-40B4-BE49-F238E27FC236}">
                <a16:creationId xmlns:a16="http://schemas.microsoft.com/office/drawing/2014/main" id="{C04CC163-6951-02E5-D0DD-5902EE3F0F21}"/>
              </a:ext>
            </a:extLst>
          </p:cNvPr>
          <p:cNvSpPr/>
          <p:nvPr/>
        </p:nvSpPr>
        <p:spPr>
          <a:xfrm>
            <a:off x="0" y="6065134"/>
            <a:ext cx="12199543" cy="79286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/>
                <a:ea typeface="+mn-ea"/>
                <a:cs typeface="+mn-cs"/>
              </a:rPr>
              <a:t>z</a:t>
            </a:r>
          </a:p>
        </p:txBody>
      </p: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750A2A20-6748-9546-0BF2-722772E3D76B}"/>
              </a:ext>
            </a:extLst>
          </p:cNvPr>
          <p:cNvGrpSpPr/>
          <p:nvPr/>
        </p:nvGrpSpPr>
        <p:grpSpPr>
          <a:xfrm rot="10800000">
            <a:off x="6342533" y="4880942"/>
            <a:ext cx="1716048" cy="319995"/>
            <a:chOff x="101017" y="2582243"/>
            <a:chExt cx="1716048" cy="319995"/>
          </a:xfrm>
        </p:grpSpPr>
        <p:pic>
          <p:nvPicPr>
            <p:cNvPr id="148" name="Picture 147">
              <a:extLst>
                <a:ext uri="{FF2B5EF4-FFF2-40B4-BE49-F238E27FC236}">
                  <a16:creationId xmlns:a16="http://schemas.microsoft.com/office/drawing/2014/main" id="{AACA18BB-7EAD-7D2F-6F01-0E0C3BBC983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149" name="Picture 148">
              <a:extLst>
                <a:ext uri="{FF2B5EF4-FFF2-40B4-BE49-F238E27FC236}">
                  <a16:creationId xmlns:a16="http://schemas.microsoft.com/office/drawing/2014/main" id="{F9025C0D-1092-0906-CC4E-B5C7A5C9E7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AD9B2D51-BD5F-9AE0-8E56-47B80E8ADFE4}"/>
              </a:ext>
            </a:extLst>
          </p:cNvPr>
          <p:cNvGrpSpPr/>
          <p:nvPr/>
        </p:nvGrpSpPr>
        <p:grpSpPr>
          <a:xfrm>
            <a:off x="1688113" y="4884500"/>
            <a:ext cx="1716048" cy="319995"/>
            <a:chOff x="101017" y="2582243"/>
            <a:chExt cx="1716048" cy="319995"/>
          </a:xfrm>
        </p:grpSpPr>
        <p:pic>
          <p:nvPicPr>
            <p:cNvPr id="151" name="Picture 150">
              <a:extLst>
                <a:ext uri="{FF2B5EF4-FFF2-40B4-BE49-F238E27FC236}">
                  <a16:creationId xmlns:a16="http://schemas.microsoft.com/office/drawing/2014/main" id="{73893680-7FA4-74DE-2815-3A4A2993CC3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152" name="Picture 151">
              <a:extLst>
                <a:ext uri="{FF2B5EF4-FFF2-40B4-BE49-F238E27FC236}">
                  <a16:creationId xmlns:a16="http://schemas.microsoft.com/office/drawing/2014/main" id="{1A6112E9-1456-8E22-A79B-99F793F8B7E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8ABA5622-B87C-B5B8-C235-432A426ADEDC}"/>
              </a:ext>
            </a:extLst>
          </p:cNvPr>
          <p:cNvGrpSpPr/>
          <p:nvPr/>
        </p:nvGrpSpPr>
        <p:grpSpPr>
          <a:xfrm rot="10800000">
            <a:off x="6372022" y="2381953"/>
            <a:ext cx="1716048" cy="319995"/>
            <a:chOff x="101017" y="2582243"/>
            <a:chExt cx="1716048" cy="319995"/>
          </a:xfrm>
        </p:grpSpPr>
        <p:pic>
          <p:nvPicPr>
            <p:cNvPr id="154" name="Picture 153">
              <a:extLst>
                <a:ext uri="{FF2B5EF4-FFF2-40B4-BE49-F238E27FC236}">
                  <a16:creationId xmlns:a16="http://schemas.microsoft.com/office/drawing/2014/main" id="{7C24B5E6-0E45-9284-F274-9E1970CEB33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155" name="Picture 154">
              <a:extLst>
                <a:ext uri="{FF2B5EF4-FFF2-40B4-BE49-F238E27FC236}">
                  <a16:creationId xmlns:a16="http://schemas.microsoft.com/office/drawing/2014/main" id="{5C2C4476-A289-D3B0-DE9C-E11BE2194C9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aphicFrame>
        <p:nvGraphicFramePr>
          <p:cNvPr id="156" name="Table 155">
            <a:extLst>
              <a:ext uri="{FF2B5EF4-FFF2-40B4-BE49-F238E27FC236}">
                <a16:creationId xmlns:a16="http://schemas.microsoft.com/office/drawing/2014/main" id="{8B8D55A7-ABA4-537F-F2C9-024FEBCB97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032494"/>
              </p:ext>
            </p:extLst>
          </p:nvPr>
        </p:nvGraphicFramePr>
        <p:xfrm>
          <a:off x="1495176" y="4880942"/>
          <a:ext cx="1842709" cy="1423627"/>
        </p:xfrm>
        <a:graphic>
          <a:graphicData uri="http://schemas.openxmlformats.org/drawingml/2006/table">
            <a:tbl>
              <a:tblPr rtl="1" firstRow="1" firstCol="1" bandRow="1"/>
              <a:tblGrid>
                <a:gridCol w="312480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530229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ar-LB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أشكال الدليل العلمي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189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LB" sz="1050" b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تحليلات البيانات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LB" sz="1050" b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التقييم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189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LB" sz="105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رؤى نوعية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graphicFrame>
        <p:nvGraphicFramePr>
          <p:cNvPr id="157" name="Table 156">
            <a:extLst>
              <a:ext uri="{FF2B5EF4-FFF2-40B4-BE49-F238E27FC236}">
                <a16:creationId xmlns:a16="http://schemas.microsoft.com/office/drawing/2014/main" id="{42D7C369-7896-90CC-C731-11B769B6E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611637"/>
              </p:ext>
            </p:extLst>
          </p:nvPr>
        </p:nvGraphicFramePr>
        <p:xfrm>
          <a:off x="6112395" y="2410489"/>
          <a:ext cx="1842709" cy="1423627"/>
        </p:xfrm>
        <a:graphic>
          <a:graphicData uri="http://schemas.openxmlformats.org/drawingml/2006/table">
            <a:tbl>
              <a:tblPr rtl="1" firstRow="1" firstCol="1" bandRow="1"/>
              <a:tblGrid>
                <a:gridCol w="312480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530229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ar-LB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أشكال الدليل العلمي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189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LB" sz="1050" b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النمذجة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LB" sz="1050" b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التقييم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189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LB" sz="105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رؤى نوعية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graphicFrame>
        <p:nvGraphicFramePr>
          <p:cNvPr id="158" name="Table 157">
            <a:extLst>
              <a:ext uri="{FF2B5EF4-FFF2-40B4-BE49-F238E27FC236}">
                <a16:creationId xmlns:a16="http://schemas.microsoft.com/office/drawing/2014/main" id="{48830DF8-0EE3-0C60-6F20-EB2A13DE2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584162"/>
              </p:ext>
            </p:extLst>
          </p:nvPr>
        </p:nvGraphicFramePr>
        <p:xfrm>
          <a:off x="5674498" y="4897658"/>
          <a:ext cx="2280606" cy="1690322"/>
        </p:xfrm>
        <a:graphic>
          <a:graphicData uri="http://schemas.openxmlformats.org/drawingml/2006/table">
            <a:tbl>
              <a:tblPr rtl="1" firstRow="1" firstCol="1" bandRow="1"/>
              <a:tblGrid>
                <a:gridCol w="386737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893869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ar-LB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أشكال الدليل العلمي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LB" sz="105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LB" sz="105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+mn-cs"/>
                        </a:rPr>
                        <a:t>البحث السلوكي/</a:t>
                      </a:r>
                    </a:p>
                    <a:p>
                      <a:pPr algn="r"/>
                      <a:r>
                        <a:rPr lang="ar-LB" sz="105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+mn-cs"/>
                        </a:rPr>
                        <a:t> التطبيقي</a:t>
                      </a:r>
                      <a:r>
                        <a:rPr lang="ar-LB" sz="105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
</a:t>
                      </a:r>
                      <a:br>
                        <a:rPr lang="ar-LB" sz="105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LB" sz="105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+mn-cs"/>
                        </a:rPr>
                        <a:t> رؤى نوعية</a:t>
                      </a:r>
                      <a:endParaRPr lang="ar-LB" sz="1050" b="0" dirty="0">
                        <a:solidFill>
                          <a:srgbClr val="25477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ar-LB" sz="1050" b="0" dirty="0">
                        <a:solidFill>
                          <a:srgbClr val="25477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189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9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grpSp>
        <p:nvGrpSpPr>
          <p:cNvPr id="159" name="Group 158">
            <a:extLst>
              <a:ext uri="{FF2B5EF4-FFF2-40B4-BE49-F238E27FC236}">
                <a16:creationId xmlns:a16="http://schemas.microsoft.com/office/drawing/2014/main" id="{FA19A421-722C-3BA6-5AD1-F87D63A538B3}"/>
              </a:ext>
            </a:extLst>
          </p:cNvPr>
          <p:cNvGrpSpPr/>
          <p:nvPr/>
        </p:nvGrpSpPr>
        <p:grpSpPr>
          <a:xfrm>
            <a:off x="1672486" y="2381953"/>
            <a:ext cx="1716048" cy="319995"/>
            <a:chOff x="101017" y="2582243"/>
            <a:chExt cx="1716048" cy="319995"/>
          </a:xfrm>
        </p:grpSpPr>
        <p:pic>
          <p:nvPicPr>
            <p:cNvPr id="160" name="Picture 159">
              <a:extLst>
                <a:ext uri="{FF2B5EF4-FFF2-40B4-BE49-F238E27FC236}">
                  <a16:creationId xmlns:a16="http://schemas.microsoft.com/office/drawing/2014/main" id="{A58B5162-E1B6-0FA1-D7C4-51ECD349DBF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161" name="Picture 160">
              <a:extLst>
                <a:ext uri="{FF2B5EF4-FFF2-40B4-BE49-F238E27FC236}">
                  <a16:creationId xmlns:a16="http://schemas.microsoft.com/office/drawing/2014/main" id="{9419E963-2F19-A153-C9B5-803EEFF8827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aphicFrame>
        <p:nvGraphicFramePr>
          <p:cNvPr id="162" name="Table 161">
            <a:extLst>
              <a:ext uri="{FF2B5EF4-FFF2-40B4-BE49-F238E27FC236}">
                <a16:creationId xmlns:a16="http://schemas.microsoft.com/office/drawing/2014/main" id="{B2D9E63A-8DCC-96DF-C8F8-9A0FF00972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26575"/>
              </p:ext>
            </p:extLst>
          </p:nvPr>
        </p:nvGraphicFramePr>
        <p:xfrm>
          <a:off x="1456713" y="2371438"/>
          <a:ext cx="1842709" cy="1423627"/>
        </p:xfrm>
        <a:graphic>
          <a:graphicData uri="http://schemas.openxmlformats.org/drawingml/2006/table">
            <a:tbl>
              <a:tblPr rtl="1" firstRow="1" firstCol="1" bandRow="1"/>
              <a:tblGrid>
                <a:gridCol w="312480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530229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ar-LB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أشكال الدليل العلمي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189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LB" sz="1050" b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تحليلات البيانات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LB" sz="1050" b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النمذجة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189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LB" sz="105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رؤى نوعية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230A8771-75D8-3BAB-06A4-5C94CD439A07}"/>
              </a:ext>
            </a:extLst>
          </p:cNvPr>
          <p:cNvCxnSpPr>
            <a:cxnSpLocks/>
          </p:cNvCxnSpPr>
          <p:nvPr/>
        </p:nvCxnSpPr>
        <p:spPr>
          <a:xfrm>
            <a:off x="1916233" y="2820030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8C32A611-9F59-0FD1-A2EA-17B30E9E9FC5}"/>
              </a:ext>
            </a:extLst>
          </p:cNvPr>
          <p:cNvSpPr txBox="1"/>
          <p:nvPr/>
        </p:nvSpPr>
        <p:spPr>
          <a:xfrm>
            <a:off x="1956770" y="1593940"/>
            <a:ext cx="1491924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ar-L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فهم مشكلة ما و</a:t>
            </a:r>
          </a:p>
          <a:p>
            <a:pPr algn="r"/>
            <a:r>
              <a:rPr lang="ar-L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وأسبابها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E11A941D-307B-16A2-714D-663B59DD0A1A}"/>
              </a:ext>
            </a:extLst>
          </p:cNvPr>
          <p:cNvSpPr txBox="1"/>
          <p:nvPr/>
        </p:nvSpPr>
        <p:spPr>
          <a:xfrm>
            <a:off x="6288260" y="1593940"/>
            <a:ext cx="1832626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ar-LB" sz="1400" b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تحديد خيار لمعالجة المشكلة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56BC2BA5-F3FA-DE23-73C8-337EBF743380}"/>
              </a:ext>
            </a:extLst>
          </p:cNvPr>
          <p:cNvSpPr txBox="1"/>
          <p:nvPr/>
        </p:nvSpPr>
        <p:spPr>
          <a:xfrm>
            <a:off x="6290735" y="4132008"/>
            <a:ext cx="1564769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ar-LB" sz="1400" b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تحديد اعتبارات التنفيذ</a:t>
            </a:r>
          </a:p>
        </p:txBody>
      </p:sp>
      <p:pic>
        <p:nvPicPr>
          <p:cNvPr id="168" name="Picture 167">
            <a:extLst>
              <a:ext uri="{FF2B5EF4-FFF2-40B4-BE49-F238E27FC236}">
                <a16:creationId xmlns:a16="http://schemas.microsoft.com/office/drawing/2014/main" id="{DAA9D6F2-9F55-8DE1-FCD6-908AB385382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256778" y="2156492"/>
            <a:ext cx="3166807" cy="3254774"/>
          </a:xfrm>
          <a:prstGeom prst="rect">
            <a:avLst/>
          </a:prstGeom>
        </p:spPr>
      </p:pic>
      <p:sp>
        <p:nvSpPr>
          <p:cNvPr id="169" name="TextBox 168">
            <a:extLst>
              <a:ext uri="{FF2B5EF4-FFF2-40B4-BE49-F238E27FC236}">
                <a16:creationId xmlns:a16="http://schemas.microsoft.com/office/drawing/2014/main" id="{6C184BE3-26E3-1EAA-79BC-BA47C8E255E6}"/>
              </a:ext>
            </a:extLst>
          </p:cNvPr>
          <p:cNvSpPr txBox="1"/>
          <p:nvPr/>
        </p:nvSpPr>
        <p:spPr>
          <a:xfrm>
            <a:off x="1491520" y="4095839"/>
            <a:ext cx="1897014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ar-L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رصد التنفيذ وتقييم الآثار</a:t>
            </a:r>
          </a:p>
        </p:txBody>
      </p:sp>
      <p:pic>
        <p:nvPicPr>
          <p:cNvPr id="178" name="Picture 177">
            <a:extLst>
              <a:ext uri="{FF2B5EF4-FFF2-40B4-BE49-F238E27FC236}">
                <a16:creationId xmlns:a16="http://schemas.microsoft.com/office/drawing/2014/main" id="{C5739237-DFE9-0F1D-49A2-F7778D45FEF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742395" y="2705006"/>
            <a:ext cx="344006" cy="344006"/>
          </a:xfrm>
          <a:prstGeom prst="rect">
            <a:avLst/>
          </a:prstGeom>
        </p:spPr>
      </p:pic>
      <p:pic>
        <p:nvPicPr>
          <p:cNvPr id="179" name="Picture 178">
            <a:extLst>
              <a:ext uri="{FF2B5EF4-FFF2-40B4-BE49-F238E27FC236}">
                <a16:creationId xmlns:a16="http://schemas.microsoft.com/office/drawing/2014/main" id="{2CC890DB-919E-68A4-BAAB-55E9F880E5C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742395" y="3071186"/>
            <a:ext cx="344006" cy="344006"/>
          </a:xfrm>
          <a:prstGeom prst="rect">
            <a:avLst/>
          </a:prstGeom>
        </p:spPr>
      </p:pic>
      <p:pic>
        <p:nvPicPr>
          <p:cNvPr id="180" name="Picture 179">
            <a:extLst>
              <a:ext uri="{FF2B5EF4-FFF2-40B4-BE49-F238E27FC236}">
                <a16:creationId xmlns:a16="http://schemas.microsoft.com/office/drawing/2014/main" id="{018AB499-193B-9BBB-4ACB-621F23B26825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742395" y="3448097"/>
            <a:ext cx="344006" cy="344006"/>
          </a:xfrm>
          <a:prstGeom prst="rect">
            <a:avLst/>
          </a:prstGeom>
        </p:spPr>
      </p:pic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0B365790-2532-C623-6C9E-FA772263B8EB}"/>
              </a:ext>
            </a:extLst>
          </p:cNvPr>
          <p:cNvCxnSpPr>
            <a:cxnSpLocks/>
          </p:cNvCxnSpPr>
          <p:nvPr/>
        </p:nvCxnSpPr>
        <p:spPr>
          <a:xfrm>
            <a:off x="6663897" y="2817113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82" name="Picture 181">
            <a:extLst>
              <a:ext uri="{FF2B5EF4-FFF2-40B4-BE49-F238E27FC236}">
                <a16:creationId xmlns:a16="http://schemas.microsoft.com/office/drawing/2014/main" id="{FF3F3B76-A1CC-BDF2-4FBA-4C5DEFCE69A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490059" y="2702089"/>
            <a:ext cx="344006" cy="344006"/>
          </a:xfrm>
          <a:prstGeom prst="rect">
            <a:avLst/>
          </a:prstGeom>
        </p:spPr>
      </p:pic>
      <p:pic>
        <p:nvPicPr>
          <p:cNvPr id="183" name="Picture 182">
            <a:extLst>
              <a:ext uri="{FF2B5EF4-FFF2-40B4-BE49-F238E27FC236}">
                <a16:creationId xmlns:a16="http://schemas.microsoft.com/office/drawing/2014/main" id="{F33629E7-106A-A142-B1AF-08834AF3577C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490059" y="3068269"/>
            <a:ext cx="344006" cy="344006"/>
          </a:xfrm>
          <a:prstGeom prst="rect">
            <a:avLst/>
          </a:prstGeom>
        </p:spPr>
      </p:pic>
      <p:pic>
        <p:nvPicPr>
          <p:cNvPr id="184" name="Picture 183">
            <a:extLst>
              <a:ext uri="{FF2B5EF4-FFF2-40B4-BE49-F238E27FC236}">
                <a16:creationId xmlns:a16="http://schemas.microsoft.com/office/drawing/2014/main" id="{56918CD3-A095-CAA6-D601-33B0CBB71EC9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490059" y="3445180"/>
            <a:ext cx="344006" cy="344006"/>
          </a:xfrm>
          <a:prstGeom prst="rect">
            <a:avLst/>
          </a:prstGeom>
        </p:spPr>
      </p:pic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9F4FAD25-80AC-A9BB-EB95-72DE687F642A}"/>
              </a:ext>
            </a:extLst>
          </p:cNvPr>
          <p:cNvCxnSpPr>
            <a:cxnSpLocks/>
          </p:cNvCxnSpPr>
          <p:nvPr/>
        </p:nvCxnSpPr>
        <p:spPr>
          <a:xfrm>
            <a:off x="1929559" y="5319660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86" name="Picture 185">
            <a:extLst>
              <a:ext uri="{FF2B5EF4-FFF2-40B4-BE49-F238E27FC236}">
                <a16:creationId xmlns:a16="http://schemas.microsoft.com/office/drawing/2014/main" id="{C8A2A10B-33C7-0BE0-CDC1-41B5C3C6109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755721" y="5204636"/>
            <a:ext cx="344006" cy="344006"/>
          </a:xfrm>
          <a:prstGeom prst="rect">
            <a:avLst/>
          </a:prstGeom>
        </p:spPr>
      </p:pic>
      <p:pic>
        <p:nvPicPr>
          <p:cNvPr id="187" name="Picture 186">
            <a:extLst>
              <a:ext uri="{FF2B5EF4-FFF2-40B4-BE49-F238E27FC236}">
                <a16:creationId xmlns:a16="http://schemas.microsoft.com/office/drawing/2014/main" id="{9E2F3EAB-C702-4634-4CEC-939137282E53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755721" y="5570816"/>
            <a:ext cx="344006" cy="344006"/>
          </a:xfrm>
          <a:prstGeom prst="rect">
            <a:avLst/>
          </a:prstGeom>
        </p:spPr>
      </p:pic>
      <p:pic>
        <p:nvPicPr>
          <p:cNvPr id="188" name="Picture 187">
            <a:extLst>
              <a:ext uri="{FF2B5EF4-FFF2-40B4-BE49-F238E27FC236}">
                <a16:creationId xmlns:a16="http://schemas.microsoft.com/office/drawing/2014/main" id="{F8FC4FB6-F027-6D5C-CC14-B08138287F16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755721" y="5947727"/>
            <a:ext cx="344006" cy="344006"/>
          </a:xfrm>
          <a:prstGeom prst="rect">
            <a:avLst/>
          </a:prstGeom>
        </p:spPr>
      </p:pic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ADB79717-11BB-47B0-1A89-877A06487448}"/>
              </a:ext>
            </a:extLst>
          </p:cNvPr>
          <p:cNvCxnSpPr>
            <a:cxnSpLocks/>
          </p:cNvCxnSpPr>
          <p:nvPr/>
        </p:nvCxnSpPr>
        <p:spPr>
          <a:xfrm flipH="1">
            <a:off x="6627260" y="5316743"/>
            <a:ext cx="1835" cy="475909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90" name="Picture 189">
            <a:extLst>
              <a:ext uri="{FF2B5EF4-FFF2-40B4-BE49-F238E27FC236}">
                <a16:creationId xmlns:a16="http://schemas.microsoft.com/office/drawing/2014/main" id="{379FFF2A-4941-ACDE-8AF5-1A3EBE45A70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455257" y="5201719"/>
            <a:ext cx="344006" cy="344006"/>
          </a:xfrm>
          <a:prstGeom prst="rect">
            <a:avLst/>
          </a:prstGeom>
        </p:spPr>
      </p:pic>
      <p:pic>
        <p:nvPicPr>
          <p:cNvPr id="191" name="Picture 190">
            <a:extLst>
              <a:ext uri="{FF2B5EF4-FFF2-40B4-BE49-F238E27FC236}">
                <a16:creationId xmlns:a16="http://schemas.microsoft.com/office/drawing/2014/main" id="{1915BCBB-6D15-31A6-BAF8-8994023761FB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455257" y="5595738"/>
            <a:ext cx="344006" cy="344006"/>
          </a:xfrm>
          <a:prstGeom prst="rect">
            <a:avLst/>
          </a:prstGeom>
        </p:spPr>
      </p:pic>
      <p:sp>
        <p:nvSpPr>
          <p:cNvPr id="192" name="Slide Number">
            <a:extLst>
              <a:ext uri="{FF2B5EF4-FFF2-40B4-BE49-F238E27FC236}">
                <a16:creationId xmlns:a16="http://schemas.microsoft.com/office/drawing/2014/main" id="{01EEC421-A563-A0C5-0E8C-DBEC5FED7DDA}"/>
              </a:ext>
            </a:extLst>
          </p:cNvPr>
          <p:cNvSpPr txBox="1">
            <a:spLocks/>
          </p:cNvSpPr>
          <p:nvPr/>
        </p:nvSpPr>
        <p:spPr>
          <a:xfrm>
            <a:off x="11580978" y="6374598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ct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ctr"/>
              <a:t>1</a:t>
            </a:fld>
            <a:endParaRPr lang="en-CA" sz="2000">
              <a:solidFill>
                <a:srgbClr val="0F447C"/>
              </a:solidFill>
            </a:endParaRPr>
          </a:p>
        </p:txBody>
      </p:sp>
      <p:sp>
        <p:nvSpPr>
          <p:cNvPr id="2" name="Title 14">
            <a:extLst>
              <a:ext uri="{FF2B5EF4-FFF2-40B4-BE49-F238E27FC236}">
                <a16:creationId xmlns:a16="http://schemas.microsoft.com/office/drawing/2014/main" id="{53719472-B879-8136-2A70-544207770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943" y="467122"/>
            <a:ext cx="8324326" cy="719056"/>
          </a:xfrm>
        </p:spPr>
        <p:txBody>
          <a:bodyPr>
            <a:noAutofit/>
          </a:bodyPr>
          <a:lstStyle/>
          <a:p>
            <a:pPr algn="r" defTabSz="914400" rtl="1" hangingPunct="0">
              <a:spcBef>
                <a:spcPts val="0"/>
              </a:spcBef>
              <a:defRPr/>
            </a:pPr>
            <a:r>
              <a:rPr kumimoji="0" lang="en-C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0.1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ar-S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الرد على أسئلة صنّاع القرار من خلال الإدماج المناسب لأشكال الأدلة العلمية</a:t>
            </a:r>
            <a:b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0F447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</a:br>
            <a:r>
              <a:rPr lang="en-CA" sz="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  <a:r>
              <a:rPr lang="ar-SA" sz="14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مطابقة أشكال الأدلة</a:t>
            </a:r>
            <a:r>
              <a:rPr lang="en-US" sz="14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14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المحلية مع الخطوة الصحيحة في عملية صنع القرار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D4B612-64FC-E8B2-5E4A-0FB559336D53}"/>
              </a:ext>
            </a:extLst>
          </p:cNvPr>
          <p:cNvSpPr txBox="1"/>
          <p:nvPr/>
        </p:nvSpPr>
        <p:spPr>
          <a:xfrm>
            <a:off x="9385072" y="1068159"/>
            <a:ext cx="24032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050" i="1" dirty="0">
                <a:solidFill>
                  <a:srgbClr val="254776"/>
                </a:solidFill>
              </a:rPr>
              <a:t>ملاحظة: النسخة الكاملة متوفرة في </a:t>
            </a:r>
            <a:r>
              <a:rPr lang="ar-SA" sz="1050" i="1" dirty="0">
                <a:solidFill>
                  <a:srgbClr val="254777"/>
                </a:solidFill>
                <a:effectLst/>
                <a:latin typeface="Helvetica" pitchFamily="2" charset="0"/>
              </a:rPr>
              <a:t>مستجدات ٢٠٢٣</a:t>
            </a:r>
          </a:p>
        </p:txBody>
      </p:sp>
    </p:spTree>
    <p:extLst>
      <p:ext uri="{BB962C8B-B14F-4D97-AF65-F5344CB8AC3E}">
        <p14:creationId xmlns:p14="http://schemas.microsoft.com/office/powerpoint/2010/main" val="1222268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78182B-E4D2-746D-0C07-83EEC0F7A0BD}"/>
              </a:ext>
            </a:extLst>
          </p:cNvPr>
          <p:cNvSpPr/>
          <p:nvPr/>
        </p:nvSpPr>
        <p:spPr>
          <a:xfrm>
            <a:off x="0" y="6065134"/>
            <a:ext cx="12192000" cy="79286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2AF9984B-C60B-7298-04FC-C05238D343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244811"/>
              </p:ext>
            </p:extLst>
          </p:nvPr>
        </p:nvGraphicFramePr>
        <p:xfrm>
          <a:off x="921715" y="1331987"/>
          <a:ext cx="10416348" cy="4575005"/>
        </p:xfrm>
        <a:graphic>
          <a:graphicData uri="http://schemas.openxmlformats.org/drawingml/2006/table">
            <a:tbl>
              <a:tblPr firstRow="1" firstCol="1" bandRow="1"/>
              <a:tblGrid>
                <a:gridCol w="1266568">
                  <a:extLst>
                    <a:ext uri="{9D8B030D-6E8A-4147-A177-3AD203B41FA5}">
                      <a16:colId xmlns:a16="http://schemas.microsoft.com/office/drawing/2014/main" val="2438151703"/>
                    </a:ext>
                  </a:extLst>
                </a:gridCol>
                <a:gridCol w="958755">
                  <a:extLst>
                    <a:ext uri="{9D8B030D-6E8A-4147-A177-3AD203B41FA5}">
                      <a16:colId xmlns:a16="http://schemas.microsoft.com/office/drawing/2014/main" val="1941796730"/>
                    </a:ext>
                  </a:extLst>
                </a:gridCol>
                <a:gridCol w="346666">
                  <a:extLst>
                    <a:ext uri="{9D8B030D-6E8A-4147-A177-3AD203B41FA5}">
                      <a16:colId xmlns:a16="http://schemas.microsoft.com/office/drawing/2014/main" val="4159614164"/>
                    </a:ext>
                  </a:extLst>
                </a:gridCol>
                <a:gridCol w="1697638">
                  <a:extLst>
                    <a:ext uri="{9D8B030D-6E8A-4147-A177-3AD203B41FA5}">
                      <a16:colId xmlns:a16="http://schemas.microsoft.com/office/drawing/2014/main" val="3417789404"/>
                    </a:ext>
                  </a:extLst>
                </a:gridCol>
                <a:gridCol w="6146721">
                  <a:extLst>
                    <a:ext uri="{9D8B030D-6E8A-4147-A177-3AD203B41FA5}">
                      <a16:colId xmlns:a16="http://schemas.microsoft.com/office/drawing/2014/main" val="4259270599"/>
                    </a:ext>
                  </a:extLst>
                </a:gridCol>
              </a:tblGrid>
              <a:tr h="4444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ar-LB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المنظور</a:t>
                      </a:r>
                      <a:endParaRPr lang="en-US" sz="14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 </a:t>
                      </a:r>
                      <a:r>
                        <a:rPr lang="ar-LB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أشكال الدليل العلمي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0" i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LB" sz="1400" b="0" i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الخطوات التي تضاف فيها</a:t>
                      </a:r>
                      <a:r>
                        <a:rPr lang="ar-LB" sz="1400" b="0" i="0" baseline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القيمة الأكبر</a:t>
                      </a:r>
                      <a:endParaRPr lang="en-US" sz="14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804439"/>
                  </a:ext>
                </a:extLst>
              </a:tr>
              <a:tr h="244423">
                <a:tc rowSpan="5"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LB" sz="1200" b="0" i="0" u="none" strike="noStrike" cap="none" baseline="0" dirty="0">
                          <a:solidFill>
                            <a:srgbClr val="254776"/>
                          </a:solidFill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  <a:sym typeface="Arial"/>
                        </a:rPr>
                        <a:t>الأدلة المحلية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3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189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LB" sz="110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+mn-cs"/>
                        </a:rPr>
                        <a:t>تحليلات البيانات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133599"/>
                  </a:ext>
                </a:extLst>
              </a:tr>
              <a:tr h="2444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LB" sz="110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+mn-cs"/>
                        </a:rPr>
                        <a:t>النمذجة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23415"/>
                  </a:ext>
                </a:extLst>
              </a:tr>
              <a:tr h="2444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LB" sz="110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+mn-cs"/>
                        </a:rPr>
                        <a:t>التقييم</a:t>
                      </a:r>
                      <a:r>
                        <a:rPr lang="en-US" sz="110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+mn-cs"/>
                        </a:rPr>
                        <a:t> </a:t>
                      </a: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886923"/>
                  </a:ext>
                </a:extLst>
              </a:tr>
              <a:tr h="40737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20"/>
                        </a:lnSpc>
                      </a:pPr>
                      <a:r>
                        <a:rPr lang="ar-LB" sz="100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+mn-cs"/>
                        </a:rPr>
                        <a:t>التطبيقي/</a:t>
                      </a:r>
                    </a:p>
                    <a:p>
                      <a:pPr algn="r">
                        <a:lnSpc>
                          <a:spcPts val="1120"/>
                        </a:lnSpc>
                      </a:pPr>
                      <a:r>
                        <a:rPr lang="ar-LB" sz="100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+mn-cs"/>
                        </a:rPr>
                        <a:t>البحث السلوكي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998895"/>
                  </a:ext>
                </a:extLst>
              </a:tr>
              <a:tr h="4444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LB" sz="1000" b="0" dirty="0">
                          <a:solidFill>
                            <a:srgbClr val="254776"/>
                          </a:solidFill>
                          <a:latin typeface="Arial" panose="020B0604020202020204" pitchFamily="34" charset="0"/>
                          <a:cs typeface="+mn-cs"/>
                        </a:rPr>
                        <a:t>رؤى نوعية</a:t>
                      </a:r>
                    </a:p>
                    <a:p>
                      <a:pPr marL="0" marR="0" lvl="0" indent="0" algn="r" defTabSz="457189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804998"/>
                  </a:ext>
                </a:extLst>
              </a:tr>
              <a:tr h="2545556">
                <a:tc gridSpan="5">
                  <a:txBody>
                    <a:bodyPr/>
                    <a:lstStyle/>
                    <a:p>
                      <a:pPr marL="0" algn="ctr" defTabSz="457189" rtl="1" eaLnBrk="1" latinLnBrk="0" hangingPunct="1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070553"/>
                  </a:ext>
                </a:extLst>
              </a:tr>
            </a:tbl>
          </a:graphicData>
        </a:graphic>
      </p:graphicFrame>
      <p:pic>
        <p:nvPicPr>
          <p:cNvPr id="51" name="Picture 50">
            <a:extLst>
              <a:ext uri="{FF2B5EF4-FFF2-40B4-BE49-F238E27FC236}">
                <a16:creationId xmlns:a16="http://schemas.microsoft.com/office/drawing/2014/main" id="{F00751DC-1877-2F93-BCB3-8C472C5B1F3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491217" y="2090329"/>
            <a:ext cx="731352" cy="731352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93DB4FFD-5C91-82B7-3229-338C8A0832E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400786" y="2626345"/>
            <a:ext cx="299148" cy="299148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63D15423-3046-42F4-B335-02E50BC0ABE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400786" y="1646830"/>
            <a:ext cx="299148" cy="299148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D5FDC7BF-1FBD-7A4C-90F5-AF579A32B04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400786" y="2295308"/>
            <a:ext cx="299148" cy="29914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3431EB32-9BEA-5605-8BB4-83932FB5510E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400786" y="1967916"/>
            <a:ext cx="299148" cy="299148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20D173A-9D6A-96ED-966B-9A3C0013B1EE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3400786" y="2948641"/>
            <a:ext cx="299148" cy="299148"/>
          </a:xfrm>
          <a:prstGeom prst="rect">
            <a:avLst/>
          </a:prstGeom>
        </p:spPr>
      </p:pic>
      <p:graphicFrame>
        <p:nvGraphicFramePr>
          <p:cNvPr id="62" name="Table 6">
            <a:extLst>
              <a:ext uri="{FF2B5EF4-FFF2-40B4-BE49-F238E27FC236}">
                <a16:creationId xmlns:a16="http://schemas.microsoft.com/office/drawing/2014/main" id="{42B76343-1FFE-F4BD-99F9-9D39CB964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323903"/>
              </p:ext>
            </p:extLst>
          </p:nvPr>
        </p:nvGraphicFramePr>
        <p:xfrm>
          <a:off x="5378116" y="1658861"/>
          <a:ext cx="5959948" cy="1596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9987">
                  <a:extLst>
                    <a:ext uri="{9D8B030D-6E8A-4147-A177-3AD203B41FA5}">
                      <a16:colId xmlns:a16="http://schemas.microsoft.com/office/drawing/2014/main" val="2992671412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597148921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1162182459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3570964566"/>
                    </a:ext>
                  </a:extLst>
                </a:gridCol>
              </a:tblGrid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413739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7635577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6252501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388347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386504"/>
                  </a:ext>
                </a:extLst>
              </a:tr>
            </a:tbl>
          </a:graphicData>
        </a:graphic>
      </p:graphicFrame>
      <p:sp>
        <p:nvSpPr>
          <p:cNvPr id="85" name="Slide Number">
            <a:extLst>
              <a:ext uri="{FF2B5EF4-FFF2-40B4-BE49-F238E27FC236}">
                <a16:creationId xmlns:a16="http://schemas.microsoft.com/office/drawing/2014/main" id="{6A4124B8-4B91-F9D2-AE52-0EEF23B5238B}"/>
              </a:ext>
            </a:extLst>
          </p:cNvPr>
          <p:cNvSpPr txBox="1">
            <a:spLocks/>
          </p:cNvSpPr>
          <p:nvPr/>
        </p:nvSpPr>
        <p:spPr>
          <a:xfrm>
            <a:off x="11557828" y="6374995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ct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ctr"/>
              <a:t>2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D731A71-05CB-35C1-6E7F-770847159E60}"/>
              </a:ext>
            </a:extLst>
          </p:cNvPr>
          <p:cNvSpPr/>
          <p:nvPr/>
        </p:nvSpPr>
        <p:spPr>
          <a:xfrm>
            <a:off x="2488595" y="2087399"/>
            <a:ext cx="721895" cy="724766"/>
          </a:xfrm>
          <a:prstGeom prst="ellipse">
            <a:avLst/>
          </a:prstGeom>
          <a:noFill/>
          <a:ln w="66675">
            <a:solidFill>
              <a:srgbClr val="99C2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B67C4D8-1AF7-8A90-56A7-5C8C31E2F9A3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5982149" y="1646830"/>
            <a:ext cx="284688" cy="30143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3B4859D-1637-5F63-4D35-CBCC3AAFAA91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5982149" y="1966773"/>
            <a:ext cx="284688" cy="30143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B03DD4B-E37D-6BEC-897B-5A3278E6B9C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5982149" y="2937464"/>
            <a:ext cx="284688" cy="30143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6665BEF-A36A-62E3-4FE8-13C1A15F2B25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480048" y="2293022"/>
            <a:ext cx="284687" cy="30143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3D3AEC1-8AB6-A3D6-3371-5ED624B5FC4D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480048" y="1966773"/>
            <a:ext cx="284687" cy="30143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55BCB3E-2D71-CCBE-ACA4-40F15DF47E72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480048" y="2937464"/>
            <a:ext cx="284687" cy="30143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491FFC3-5FAD-AD2D-5697-E5AFE5425912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958044" y="2937464"/>
            <a:ext cx="284687" cy="30143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C00E5BA-FF71-DE79-C941-61E44EAD8433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958044" y="2612987"/>
            <a:ext cx="284687" cy="30143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C625048-D7D9-4710-9C5C-A6BE90A275AA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0449865" y="2293022"/>
            <a:ext cx="284686" cy="30143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C1EB28F-6315-017A-23F7-EA1997981E75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0449865" y="1646830"/>
            <a:ext cx="284686" cy="30143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B6E1FE6B-3FF2-0CBF-83F2-D71A60736C03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0455942" y="2937464"/>
            <a:ext cx="284686" cy="301433"/>
          </a:xfrm>
          <a:prstGeom prst="rect">
            <a:avLst/>
          </a:prstGeom>
        </p:spPr>
      </p:pic>
      <p:sp>
        <p:nvSpPr>
          <p:cNvPr id="7" name="Title 14">
            <a:extLst>
              <a:ext uri="{FF2B5EF4-FFF2-40B4-BE49-F238E27FC236}">
                <a16:creationId xmlns:a16="http://schemas.microsoft.com/office/drawing/2014/main" id="{066A2B1C-C9A6-63BD-F6A9-BB9E301A2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1002"/>
            <a:ext cx="8958044" cy="772930"/>
          </a:xfrm>
        </p:spPr>
        <p:txBody>
          <a:bodyPr>
            <a:noAutofit/>
          </a:bodyPr>
          <a:lstStyle/>
          <a:p>
            <a:pPr algn="r" defTabSz="914400" rtl="1" hangingPunct="0">
              <a:spcBef>
                <a:spcPts val="0"/>
              </a:spcBef>
              <a:defRPr/>
            </a:pPr>
            <a:r>
              <a:rPr kumimoji="0" lang="en-C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 0.1</a:t>
            </a:r>
            <a:r>
              <a:rPr kumimoji="0" lang="ar-S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ar-S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(تابع)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ar-S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الرد على أسئلة صنّاع القرار من خلال الإدماج المناسب لأشكال الأدلة العلمية</a:t>
            </a:r>
            <a:b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0F447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</a:br>
            <a:r>
              <a:rPr lang="en-CA" sz="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  <a:r>
              <a:rPr lang="ar-SA" sz="14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مطابقة أشكال الأدلة</a:t>
            </a:r>
            <a:r>
              <a:rPr lang="en-US" sz="14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14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المحلية مع الخطوة الصحيحة في عملية صنع القرار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0C2664FC-D2A1-2B2E-5F0E-F601E7AE93CB}"/>
              </a:ext>
            </a:extLst>
          </p:cNvPr>
          <p:cNvSpPr txBox="1"/>
          <p:nvPr/>
        </p:nvSpPr>
        <p:spPr>
          <a:xfrm>
            <a:off x="9385072" y="1068159"/>
            <a:ext cx="24032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050" i="1" dirty="0">
                <a:solidFill>
                  <a:srgbClr val="254776"/>
                </a:solidFill>
              </a:rPr>
              <a:t>ملاحظة: النسخة الكاملة متوفرة في </a:t>
            </a:r>
            <a:r>
              <a:rPr lang="ar-SA" sz="1050" i="1" dirty="0">
                <a:solidFill>
                  <a:srgbClr val="254777"/>
                </a:solidFill>
                <a:effectLst/>
                <a:latin typeface="Helvetica" pitchFamily="2" charset="0"/>
              </a:rPr>
              <a:t>مستجدات ٢٠٢٣</a:t>
            </a:r>
          </a:p>
        </p:txBody>
      </p:sp>
    </p:spTree>
    <p:extLst>
      <p:ext uri="{BB962C8B-B14F-4D97-AF65-F5344CB8AC3E}">
        <p14:creationId xmlns:p14="http://schemas.microsoft.com/office/powerpoint/2010/main" val="3415333682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B10FA45183884EB94F15345AAEEF19" ma:contentTypeVersion="10" ma:contentTypeDescription="Create a new document." ma:contentTypeScope="" ma:versionID="8811d1ee1f955924d6efa7668c64d987">
  <xsd:schema xmlns:xsd="http://www.w3.org/2001/XMLSchema" xmlns:xs="http://www.w3.org/2001/XMLSchema" xmlns:p="http://schemas.microsoft.com/office/2006/metadata/properties" xmlns:ns2="599eec1d-e27c-4128-92a4-19001b8afe14" xmlns:ns3="0408fcbc-2e10-4461-bee0-724c01b46ae9" targetNamespace="http://schemas.microsoft.com/office/2006/metadata/properties" ma:root="true" ma:fieldsID="ed40de2e1756169e64ca3344cc1c16fd" ns2:_="" ns3:_="">
    <xsd:import namespace="599eec1d-e27c-4128-92a4-19001b8afe14"/>
    <xsd:import namespace="0408fcbc-2e10-4461-bee0-724c01b46a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eec1d-e27c-4128-92a4-19001b8afe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073764d-e844-48d8-8cbc-d63b9d9528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08fcbc-2e10-4461-bee0-724c01b46ae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81d858b-1feb-44a1-840f-9be35bf19069}" ma:internalName="TaxCatchAll" ma:showField="CatchAllData" ma:web="0408fcbc-2e10-4461-bee0-724c01b46a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9eec1d-e27c-4128-92a4-19001b8afe14">
      <Terms xmlns="http://schemas.microsoft.com/office/infopath/2007/PartnerControls"/>
    </lcf76f155ced4ddcb4097134ff3c332f>
    <TaxCatchAll xmlns="0408fcbc-2e10-4461-bee0-724c01b46ae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4998D5-D4B4-4020-93DA-BD0CB11AAC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eec1d-e27c-4128-92a4-19001b8afe14"/>
    <ds:schemaRef ds:uri="0408fcbc-2e10-4461-bee0-724c01b46a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B8B3B9-3200-4299-A29F-F36128170726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0408fcbc-2e10-4461-bee0-724c01b46ae9"/>
    <ds:schemaRef ds:uri="http://schemas.microsoft.com/office/infopath/2007/PartnerControls"/>
    <ds:schemaRef ds:uri="599eec1d-e27c-4128-92a4-19001b8afe14"/>
  </ds:schemaRefs>
</ds:datastoreItem>
</file>

<file path=customXml/itemProps3.xml><?xml version="1.0" encoding="utf-8"?>
<ds:datastoreItem xmlns:ds="http://schemas.openxmlformats.org/officeDocument/2006/customXml" ds:itemID="{8489194E-FD15-4109-B43E-B78BE7C380B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39171</TotalTime>
  <Words>170</Words>
  <Application>Microsoft Macintosh PowerPoint</Application>
  <PresentationFormat>Widescreen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Courier New</vt:lpstr>
      <vt:lpstr>Helvetica</vt:lpstr>
      <vt:lpstr>McMaster Brighter World Theme</vt:lpstr>
      <vt:lpstr> 0.1 الرد على أسئلة صنّاع القرار من خلال الإدماج المناسب لأشكال الأدلة العلمية                                     مطابقة أشكال الأدلة المحلية مع الخطوة الصحيحة في عملية صنع القرار </vt:lpstr>
      <vt:lpstr>  0.1 (تابع) الرد على أسئلة صنّاع القرار من خلال الإدماج المناسب لأشكال الأدلة العلمية                                     مطابقة أشكال الأدلة المحلية مع الخطوة الصحيحة في عملية صنع القرار 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345</cp:revision>
  <cp:lastPrinted>2017-06-06T20:04:49Z</cp:lastPrinted>
  <dcterms:created xsi:type="dcterms:W3CDTF">2017-04-21T15:41:45Z</dcterms:created>
  <dcterms:modified xsi:type="dcterms:W3CDTF">2023-05-03T19:02:04Z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0x0101006EB10FA45183884EB94F15345AAEEF19</vt:lpwstr>
  </property>
  <property fmtid="{D5CDD505-2E9C-101B-9397-08002B2CF9AE}" pid="3" name="MediaServiceImageTags">
    <vt:lpwstr/>
  </property>
</Properties>
</file>