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7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  <p188:author id="{1B4538DD-8686-2F8E-4AF0-15C617F13196}" name="Ileana Ciurea" initials="IC" userId="S::ileana.ciurea@greycell.ca::8948fc58-0a30-4242-8d3b-9074f456e6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7" autoAdjust="0"/>
    <p:restoredTop sz="95707" autoAdjust="0"/>
  </p:normalViewPr>
  <p:slideViewPr>
    <p:cSldViewPr snapToGrid="0" snapToObjects="1">
      <p:cViewPr varScale="1">
        <p:scale>
          <a:sx n="112" d="100"/>
          <a:sy n="112" d="100"/>
        </p:scale>
        <p:origin x="216" y="53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5/3/23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29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406C6D3F-0E27-E60E-0B7B-9A65C034D49B}"/>
              </a:ext>
            </a:extLst>
          </p:cNvPr>
          <p:cNvSpPr/>
          <p:nvPr/>
        </p:nvSpPr>
        <p:spPr>
          <a:xfrm>
            <a:off x="0" y="5717111"/>
            <a:ext cx="12192000" cy="11285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24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  </a:t>
            </a:r>
            <a:r>
              <a:rPr kumimoji="0" lang="en-US" sz="24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z</a:t>
            </a:r>
          </a:p>
        </p:txBody>
      </p:sp>
      <p:sp>
        <p:nvSpPr>
          <p:cNvPr id="38" name="Slide Number">
            <a:extLst>
              <a:ext uri="{FF2B5EF4-FFF2-40B4-BE49-F238E27FC236}">
                <a16:creationId xmlns:a16="http://schemas.microsoft.com/office/drawing/2014/main" id="{5DF33D91-116E-FF5B-F512-B0F95CE44EDB}"/>
              </a:ext>
            </a:extLst>
          </p:cNvPr>
          <p:cNvSpPr txBox="1">
            <a:spLocks/>
          </p:cNvSpPr>
          <p:nvPr/>
        </p:nvSpPr>
        <p:spPr>
          <a:xfrm>
            <a:off x="11557828" y="6374995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ct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ctr"/>
              <a:t>1</a:t>
            </a:fld>
            <a:endParaRPr lang="en-CA" sz="2000">
              <a:solidFill>
                <a:srgbClr val="0F447C"/>
              </a:solidFill>
            </a:endParaRPr>
          </a:p>
        </p:txBody>
      </p:sp>
      <p:sp>
        <p:nvSpPr>
          <p:cNvPr id="39" name="Title 14">
            <a:extLst>
              <a:ext uri="{FF2B5EF4-FFF2-40B4-BE49-F238E27FC236}">
                <a16:creationId xmlns:a16="http://schemas.microsoft.com/office/drawing/2014/main" id="{84EECF26-E903-39C5-DC35-C5602C649EA3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r" defTabSz="457189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endParaRPr lang="en-CA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D69451A-716E-7A07-90FC-CEC9F8FB09C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5379005" y="1279871"/>
            <a:ext cx="6539191" cy="860950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E31F2443-206B-90B3-7437-EE8D95BE5A20}"/>
              </a:ext>
            </a:extLst>
          </p:cNvPr>
          <p:cNvGrpSpPr/>
          <p:nvPr/>
        </p:nvGrpSpPr>
        <p:grpSpPr>
          <a:xfrm>
            <a:off x="5253921" y="1297243"/>
            <a:ext cx="810042" cy="828000"/>
            <a:chOff x="6046400" y="1267766"/>
            <a:chExt cx="867191" cy="867191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4EA6E5F-DCE4-06C3-836C-B87415E20038}"/>
                </a:ext>
              </a:extLst>
            </p:cNvPr>
            <p:cNvSpPr/>
            <p:nvPr/>
          </p:nvSpPr>
          <p:spPr>
            <a:xfrm>
              <a:off x="6070865" y="1304422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3" name="Picture 42" descr="Icon&#10;&#10;Description automatically generated">
              <a:extLst>
                <a:ext uri="{FF2B5EF4-FFF2-40B4-BE49-F238E27FC236}">
                  <a16:creationId xmlns:a16="http://schemas.microsoft.com/office/drawing/2014/main" id="{C6B5EE84-50D7-EAC8-B710-F0E8C84015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</a:blip>
            <a:stretch>
              <a:fillRect/>
            </a:stretch>
          </p:blipFill>
          <p:spPr>
            <a:xfrm>
              <a:off x="6046400" y="1267766"/>
              <a:ext cx="867191" cy="867191"/>
            </a:xfrm>
            <a:prstGeom prst="rect">
              <a:avLst/>
            </a:prstGeom>
          </p:spPr>
        </p:pic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E05D0F81-2C46-AE39-F7A1-ED32EEA3E1CD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0000"/>
          </a:blip>
          <a:stretch>
            <a:fillRect/>
          </a:stretch>
        </p:blipFill>
        <p:spPr>
          <a:xfrm>
            <a:off x="5379005" y="2185269"/>
            <a:ext cx="6539191" cy="860950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57BD695F-B1D3-91AD-93A1-9A8A2BFB2393}"/>
              </a:ext>
            </a:extLst>
          </p:cNvPr>
          <p:cNvGrpSpPr/>
          <p:nvPr/>
        </p:nvGrpSpPr>
        <p:grpSpPr>
          <a:xfrm>
            <a:off x="5253923" y="2191000"/>
            <a:ext cx="808287" cy="826206"/>
            <a:chOff x="6914218" y="2244051"/>
            <a:chExt cx="865312" cy="865312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BFC5963-F3EE-8DDE-1279-520E6B654EF7}"/>
                </a:ext>
              </a:extLst>
            </p:cNvPr>
            <p:cNvSpPr/>
            <p:nvPr/>
          </p:nvSpPr>
          <p:spPr>
            <a:xfrm>
              <a:off x="6948455" y="2282949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7" name="Picture 46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5EAF6142-4A51-23C7-88FC-3876F9FC87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 amt="70000"/>
            </a:blip>
            <a:stretch>
              <a:fillRect/>
            </a:stretch>
          </p:blipFill>
          <p:spPr>
            <a:xfrm>
              <a:off x="6914218" y="2244051"/>
              <a:ext cx="865312" cy="865312"/>
            </a:xfrm>
            <a:prstGeom prst="rect">
              <a:avLst/>
            </a:prstGeom>
          </p:spPr>
        </p:pic>
      </p:grpSp>
      <p:pic>
        <p:nvPicPr>
          <p:cNvPr id="48" name="Picture 47">
            <a:extLst>
              <a:ext uri="{FF2B5EF4-FFF2-40B4-BE49-F238E27FC236}">
                <a16:creationId xmlns:a16="http://schemas.microsoft.com/office/drawing/2014/main" id="{B03C815F-EE80-34D8-AF91-D7083833D767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70000"/>
          </a:blip>
          <a:stretch>
            <a:fillRect/>
          </a:stretch>
        </p:blipFill>
        <p:spPr>
          <a:xfrm>
            <a:off x="5379005" y="3096577"/>
            <a:ext cx="6539191" cy="860950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id="{DD715887-9898-AA50-F3D9-3C84888C0E51}"/>
              </a:ext>
            </a:extLst>
          </p:cNvPr>
          <p:cNvGrpSpPr/>
          <p:nvPr/>
        </p:nvGrpSpPr>
        <p:grpSpPr>
          <a:xfrm>
            <a:off x="5253923" y="3090667"/>
            <a:ext cx="808287" cy="826206"/>
            <a:chOff x="5827319" y="2975790"/>
            <a:chExt cx="865312" cy="865312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44FBD33D-0ABA-B23F-7640-2A41F728DC64}"/>
                </a:ext>
              </a:extLst>
            </p:cNvPr>
            <p:cNvSpPr/>
            <p:nvPr/>
          </p:nvSpPr>
          <p:spPr>
            <a:xfrm>
              <a:off x="5863975" y="3012446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51" name="Picture 50" descr="Icon&#10;&#10;Description automatically generated">
              <a:extLst>
                <a:ext uri="{FF2B5EF4-FFF2-40B4-BE49-F238E27FC236}">
                  <a16:creationId xmlns:a16="http://schemas.microsoft.com/office/drawing/2014/main" id="{3BC9797A-55D8-E310-B332-D1AAF4018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 amt="70000"/>
            </a:blip>
            <a:stretch>
              <a:fillRect/>
            </a:stretch>
          </p:blipFill>
          <p:spPr>
            <a:xfrm>
              <a:off x="5827319" y="2975790"/>
              <a:ext cx="865312" cy="865312"/>
            </a:xfrm>
            <a:prstGeom prst="rect">
              <a:avLst/>
            </a:prstGeom>
          </p:spPr>
        </p:pic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39272B0A-76BF-3BD2-A564-0EDA2AA14A51}"/>
              </a:ext>
            </a:extLst>
          </p:cNvPr>
          <p:cNvSpPr txBox="1"/>
          <p:nvPr/>
        </p:nvSpPr>
        <p:spPr>
          <a:xfrm>
            <a:off x="4731238" y="1420694"/>
            <a:ext cx="8311548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6970" lvl="2">
              <a:defRPr/>
            </a:pPr>
            <a:r>
              <a:rPr kumimoji="0" lang="en-US" sz="17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ar-L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إضفاء الطابع الرسمي على أنظمة دعم الأدلة العلمية المحلية وتعزيزها</a:t>
            </a:r>
          </a:p>
          <a:p>
            <a:pPr marL="1682720" lvl="2" indent="-285750">
              <a:buFont typeface="Arial" panose="020B0604020202020204" pitchFamily="34" charset="0"/>
              <a:buChar char="•"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96970" lvl="2">
              <a:defRPr/>
            </a:pPr>
            <a:r>
              <a:rPr kumimoji="0" lang="ar-L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تعزيز هندسة الأدلة العلمية العالمية ودعمها</a:t>
            </a:r>
          </a:p>
          <a:p>
            <a:pPr marL="1682720" lvl="2" indent="-285750">
              <a:buFont typeface="Arial" panose="020B0604020202020204" pitchFamily="34" charset="0"/>
              <a:buChar char="•"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96970" lvl="2">
              <a:defRPr/>
            </a:pPr>
            <a:r>
              <a:rPr lang="ar-LB" sz="1600" dirty="0">
                <a:solidFill>
                  <a:srgbClr val="254776"/>
                </a:solidFill>
                <a:latin typeface="Arial" panose="020B0604020202020204" pitchFamily="34" charset="0"/>
              </a:rPr>
              <a:t>جعل الأدلة العلمية في صلب الحياة اليومية</a:t>
            </a:r>
          </a:p>
        </p:txBody>
      </p:sp>
      <p:sp>
        <p:nvSpPr>
          <p:cNvPr id="2" name="Title 14">
            <a:extLst>
              <a:ext uri="{FF2B5EF4-FFF2-40B4-BE49-F238E27FC236}">
                <a16:creationId xmlns:a16="http://schemas.microsoft.com/office/drawing/2014/main" id="{541C7D8D-F3F1-9D53-12CF-FA2E4A29C712}"/>
              </a:ext>
            </a:extLst>
          </p:cNvPr>
          <p:cNvSpPr txBox="1">
            <a:spLocks/>
          </p:cNvSpPr>
          <p:nvPr/>
        </p:nvSpPr>
        <p:spPr>
          <a:xfrm>
            <a:off x="420258" y="249477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algn="r" defTabSz="914400" rtl="1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0</a:t>
            </a:r>
            <a:r>
              <a:rPr lang="en-CA" b="1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.0</a:t>
            </a:r>
            <a:r>
              <a:rPr lang="en-CA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ar-SA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المقدمة</a:t>
            </a:r>
            <a:endParaRPr lang="en-CA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AA1A0C-0D7C-BBA3-0CB3-8A906AC7B925}"/>
              </a:ext>
            </a:extLst>
          </p:cNvPr>
          <p:cNvSpPr txBox="1"/>
          <p:nvPr/>
        </p:nvSpPr>
        <p:spPr>
          <a:xfrm>
            <a:off x="5036671" y="4029917"/>
            <a:ext cx="7132192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Underpinning these three priorities is the growing recognition of how evidence can be used to address societal challenges </a:t>
            </a:r>
          </a:p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 well as about the many other steps needed to support citizens)</a:t>
            </a:r>
          </a:p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CA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 to decision-makers’ questions 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the right mix of forms of evidence (versus select forms of evidence) </a:t>
            </a:r>
            <a:endParaRPr lang="en-US" sz="11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9138" lvl="1" indent="-271463">
              <a:buFont typeface="Courier New" panose="02070309020205020404" pitchFamily="49" charset="0"/>
              <a:buChar char="o"/>
              <a:defRPr/>
            </a:pP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 the forms of domestic evidence to the right step in the decision-making process</a:t>
            </a:r>
          </a:p>
          <a:p>
            <a:pPr marL="719138" lvl="1" indent="-271463">
              <a:buFont typeface="Courier New" panose="02070309020205020404" pitchFamily="49" charset="0"/>
              <a:buChar char="o"/>
              <a:defRPr/>
            </a:pP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 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evidence (what has been learned in our country) and global evidence (what has been learned from around the world, including how it varies by groups and contexts), </a:t>
            </a:r>
            <a:r>
              <a:rPr lang="ar-SA" sz="1000" dirty="0"/>
              <a:t>يتم تمكين الأخير من خلال هندسة الأدلة العالمية (على سبيل المثال ، كامبل وكوكرين)</a:t>
            </a:r>
            <a:endParaRPr lang="en-US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evidence in cycles of rapid learning and improvement</a:t>
            </a:r>
            <a:endParaRPr lang="en-US" sz="11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‘best evidence’ (versus ‘other things’)</a:t>
            </a:r>
            <a:endParaRPr lang="en-US" sz="11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endParaRPr kumimoji="0" lang="en-CA" sz="13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buFont typeface="Courier New" panose="02070309020205020404" pitchFamily="49" charset="0"/>
              <a:buChar char="o"/>
              <a:defRPr/>
            </a:pPr>
            <a:endParaRPr kumimoji="0" lang="en-CA" sz="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4DF451-6C0B-283C-075F-9FF7595DC1C0}"/>
              </a:ext>
            </a:extLst>
          </p:cNvPr>
          <p:cNvSpPr txBox="1"/>
          <p:nvPr/>
        </p:nvSpPr>
        <p:spPr>
          <a:xfrm>
            <a:off x="149930" y="4577520"/>
            <a:ext cx="4886741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CA" sz="17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ar-SA" sz="1700" b="1" dirty="0"/>
              <a:t>يركز هذا التحديث السنوي (الأول) على ثلاث أولويات تنفيذية:</a:t>
            </a:r>
            <a:endParaRPr lang="en-CA" sz="17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marR="0" lvl="0" indent="-2857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تمت الموافقة عليه بالشراكة مع منتجي التقريرين العالميين حول هذا الموضوع في الذي تم نشرهم  من الثمانية عشر اشهر (مؤتمرات كوكرين والقمة العالمية للأدلة إلى السياسات)</a:t>
            </a:r>
          </a:p>
          <a:p>
            <a:pPr marL="463550" marR="0" lvl="0" indent="-2857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تتم معالجتها بدعم من مجلس لجنة الأدلة للتنفيذ وثلاث مجموعات أخرى (الملحق الأول)</a:t>
            </a:r>
          </a:p>
          <a:p>
            <a:pPr marL="463550" marR="0" lvl="0" indent="-2857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تغطية 20 من التوصيات الـ 24 للجنة الأدلة بشكل جماعي والقيام بذلك بشكل قابل للتنفيذ (الملحق الثاني)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DFA302-1FA8-91AA-894E-26B3B7827891}"/>
              </a:ext>
            </a:extLst>
          </p:cNvPr>
          <p:cNvSpPr txBox="1"/>
          <p:nvPr/>
        </p:nvSpPr>
        <p:spPr>
          <a:xfrm>
            <a:off x="275492" y="1519158"/>
            <a:ext cx="4886741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لقد مرّ عامٌ على نشر تقرير لجنة الأدلة العلمية </a:t>
            </a:r>
            <a:r>
              <a:rPr kumimoji="0" lang="ar-S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(وهو متوفر الآن بسبع لغات وبأشكال متعددة)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noProof="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marR="0" lvl="0" indent="-1714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في حين أنّ صنّاع السياسات الحكومية في بعض البلدان) مثل المُنتخَبين حديثًا في بعض بلدان أمريكا اللاتينية (منفتحون على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مناهج جديدة لصنع القرار واستخدام الأدلة العلمية، عاد العديد من صنُاع السياسات والقادة التنظيميين والمهنيين إلى النهج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الذي كان مُعتمدًا ما قبل الجائحة.</a:t>
            </a:r>
          </a:p>
          <a:p>
            <a:pPr marL="349250" marR="0" lvl="0" indent="-1714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وبينما قاد بعض الممولين ومنتجي الأدلة وبعض الجهات المانحة الموجهة نحو التأثير آليات</a:t>
            </a:r>
            <a:r>
              <a:rPr lang="ar-SA" sz="1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التنسيق، فإنّ العديد من منتجي الأدلة يواصلون العمل من دون تنسيق، مما يؤدي إلى تعاظم الهدر في إجراء البحوث التي لا</a:t>
            </a:r>
            <a:r>
              <a:rPr lang="ar-SA" sz="1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تعود بالنفع على المجتمع.</a:t>
            </a:r>
            <a:endParaRPr lang="ar-SA" sz="12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9250" marR="0" lvl="0" indent="-1714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على الرّغم من أنّ العديد من المواطنين أصبحوا أكثر وعيًا بالقيمة المحتملة للأدلة العلمية، فقد</a:t>
            </a:r>
            <a:r>
              <a:rPr lang="en-CA" sz="1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أضحى</a:t>
            </a:r>
            <a:r>
              <a:rPr lang="en-U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العديد منهم غير واثقين من صنّاع القرار والأدلة</a:t>
            </a:r>
            <a:r>
              <a:rPr lang="en-CA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9250" marR="0" lvl="0" indent="-17145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ar-S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ar-S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ar-S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CB3E66AF-60FB-6E18-C1E1-6F984D45C696}"/>
              </a:ext>
            </a:extLst>
          </p:cNvPr>
          <p:cNvSpPr txBox="1"/>
          <p:nvPr/>
        </p:nvSpPr>
        <p:spPr>
          <a:xfrm>
            <a:off x="9696054" y="1068159"/>
            <a:ext cx="24032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ملاحظة: النسخة الكاملة متوفرة في </a:t>
            </a:r>
            <a:r>
              <a:rPr lang="ar-SA" sz="1050" i="1" dirty="0">
                <a:solidFill>
                  <a:srgbClr val="254777"/>
                </a:solidFill>
                <a:effectLst/>
                <a:latin typeface="Helvetica" pitchFamily="2" charset="0"/>
              </a:rPr>
              <a:t>مستجدات ٢٠٢٣</a:t>
            </a:r>
          </a:p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 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957986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B10FA45183884EB94F15345AAEEF19" ma:contentTypeVersion="10" ma:contentTypeDescription="Create a new document." ma:contentTypeScope="" ma:versionID="8811d1ee1f955924d6efa7668c64d987">
  <xsd:schema xmlns:xsd="http://www.w3.org/2001/XMLSchema" xmlns:xs="http://www.w3.org/2001/XMLSchema" xmlns:p="http://schemas.microsoft.com/office/2006/metadata/properties" xmlns:ns2="599eec1d-e27c-4128-92a4-19001b8afe14" xmlns:ns3="0408fcbc-2e10-4461-bee0-724c01b46ae9" targetNamespace="http://schemas.microsoft.com/office/2006/metadata/properties" ma:root="true" ma:fieldsID="ed40de2e1756169e64ca3344cc1c16fd" ns2:_="" ns3:_="">
    <xsd:import namespace="599eec1d-e27c-4128-92a4-19001b8afe14"/>
    <xsd:import namespace="0408fcbc-2e10-4461-bee0-724c01b46a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eec1d-e27c-4128-92a4-19001b8afe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73764d-e844-48d8-8cbc-d63b9d952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8fcbc-2e10-4461-bee0-724c01b46a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81d858b-1feb-44a1-840f-9be35bf19069}" ma:internalName="TaxCatchAll" ma:showField="CatchAllData" ma:web="0408fcbc-2e10-4461-bee0-724c01b46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9eec1d-e27c-4128-92a4-19001b8afe14">
      <Terms xmlns="http://schemas.microsoft.com/office/infopath/2007/PartnerControls"/>
    </lcf76f155ced4ddcb4097134ff3c332f>
    <TaxCatchAll xmlns="0408fcbc-2e10-4461-bee0-724c01b46ae9" xsi:nil="true"/>
  </documentManagement>
</p:properties>
</file>

<file path=customXml/itemProps1.xml><?xml version="1.0" encoding="utf-8"?>
<ds:datastoreItem xmlns:ds="http://schemas.openxmlformats.org/officeDocument/2006/customXml" ds:itemID="{45EA047A-1679-47C1-8FD5-CD6F70952F3E}"/>
</file>

<file path=customXml/itemProps2.xml><?xml version="1.0" encoding="utf-8"?>
<ds:datastoreItem xmlns:ds="http://schemas.openxmlformats.org/officeDocument/2006/customXml" ds:itemID="{C16BA0E2-3074-46C5-9BF9-109B4D3F1392}"/>
</file>

<file path=customXml/itemProps3.xml><?xml version="1.0" encoding="utf-8"?>
<ds:datastoreItem xmlns:ds="http://schemas.openxmlformats.org/officeDocument/2006/customXml" ds:itemID="{8860F799-EE76-4C0A-92A8-EA32A9C1ED9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39171</TotalTime>
  <Words>382</Words>
  <Application>Microsoft Macintosh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Helvetica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345</cp:revision>
  <cp:lastPrinted>2017-06-06T20:04:49Z</cp:lastPrinted>
  <dcterms:created xsi:type="dcterms:W3CDTF">2017-04-21T15:41:45Z</dcterms:created>
  <dcterms:modified xsi:type="dcterms:W3CDTF">2023-05-03T18:00:07Z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0x0101006EB10FA45183884EB94F15345AAEEF19</vt:lpwstr>
  </property>
</Properties>
</file>