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modernComment_44E_BA014A5A.xml" ContentType="application/vnd.ms-powerpoint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1071" r:id="rId2"/>
    <p:sldId id="1019" r:id="rId3"/>
    <p:sldId id="1023" r:id="rId4"/>
    <p:sldId id="1101" r:id="rId5"/>
    <p:sldId id="1102" r:id="rId6"/>
    <p:sldId id="1097" r:id="rId7"/>
    <p:sldId id="1060" r:id="rId8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  <p188:author id="{1B4538DD-8686-2F8E-4AF0-15C617F13196}" name="Ileana Ciurea" initials="IC" userId="S::ileana.ciurea@greycell.ca::8948fc58-0a30-4242-8d3b-9074f456e69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687" autoAdjust="0"/>
    <p:restoredTop sz="95707" autoAdjust="0"/>
  </p:normalViewPr>
  <p:slideViewPr>
    <p:cSldViewPr snapToGrid="0" snapToObjects="1">
      <p:cViewPr varScale="1">
        <p:scale>
          <a:sx n="112" d="100"/>
          <a:sy n="112" d="100"/>
        </p:scale>
        <p:origin x="216" y="53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comments/modernComment_44E_BA014A5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6FE2361-24D9-4A71-8EDF-50D970E144EA}" authorId="{1B4538DD-8686-2F8E-4AF0-15C617F13196}" created="2023-04-24T20:39:59.51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20646746" sldId="1102"/>
      <ac:graphicFrameMk id="50" creationId="{2AF9984B-C60B-7298-04FC-C05238D343DD}"/>
    </ac:deMkLst>
    <p188:txBody>
      <a:bodyPr/>
      <a:lstStyle/>
      <a:p>
        <a:r>
          <a:rPr lang="en-CA"/>
          <a:t>This needs to show only the second and third section. Sarah could help with formatting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5/3/23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29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68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1621C-3EA7-C342-A130-13C6D43C8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99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70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1621C-3EA7-C342-A130-13C6D43C8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83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8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5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0.emf"/><Relationship Id="rId7" Type="http://schemas.openxmlformats.org/officeDocument/2006/relationships/image" Target="../media/image17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6.png"/><Relationship Id="rId10" Type="http://schemas.openxmlformats.org/officeDocument/2006/relationships/image" Target="../media/image23.png"/><Relationship Id="rId4" Type="http://schemas.openxmlformats.org/officeDocument/2006/relationships/image" Target="../media/image21.png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6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11" Type="http://schemas.openxmlformats.org/officeDocument/2006/relationships/image" Target="../media/image29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9.png"/><Relationship Id="rId9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17.png"/><Relationship Id="rId18" Type="http://schemas.openxmlformats.org/officeDocument/2006/relationships/image" Target="../media/image25.png"/><Relationship Id="rId3" Type="http://schemas.microsoft.com/office/2018/10/relationships/comments" Target="../comments/modernComment_44E_BA014A5A.xml"/><Relationship Id="rId7" Type="http://schemas.openxmlformats.org/officeDocument/2006/relationships/image" Target="../media/image27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16.png"/><Relationship Id="rId5" Type="http://schemas.openxmlformats.org/officeDocument/2006/relationships/image" Target="../media/image30.emf"/><Relationship Id="rId15" Type="http://schemas.openxmlformats.org/officeDocument/2006/relationships/image" Target="../media/image22.png"/><Relationship Id="rId10" Type="http://schemas.openxmlformats.org/officeDocument/2006/relationships/image" Target="../media/image21.png"/><Relationship Id="rId4" Type="http://schemas.openxmlformats.org/officeDocument/2006/relationships/image" Target="../media/image20.emf"/><Relationship Id="rId9" Type="http://schemas.openxmlformats.org/officeDocument/2006/relationships/image" Target="../media/image28.png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8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0" Type="http://schemas.openxmlformats.org/officeDocument/2006/relationships/image" Target="../media/image29.png"/><Relationship Id="rId4" Type="http://schemas.openxmlformats.org/officeDocument/2006/relationships/image" Target="../media/image16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6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3.png"/><Relationship Id="rId5" Type="http://schemas.openxmlformats.org/officeDocument/2006/relationships/image" Target="../media/image28.png"/><Relationship Id="rId10" Type="http://schemas.openxmlformats.org/officeDocument/2006/relationships/image" Target="../media/image37.png"/><Relationship Id="rId4" Type="http://schemas.openxmlformats.org/officeDocument/2006/relationships/image" Target="../media/image32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406C6D3F-0E27-E60E-0B7B-9A65C034D49B}"/>
              </a:ext>
            </a:extLst>
          </p:cNvPr>
          <p:cNvSpPr/>
          <p:nvPr/>
        </p:nvSpPr>
        <p:spPr>
          <a:xfrm>
            <a:off x="0" y="5717111"/>
            <a:ext cx="12192000" cy="11285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24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panose="020B0604020202020204"/>
                <a:ea typeface="+mn-ea"/>
                <a:cs typeface="+mn-cs"/>
              </a:rPr>
              <a:t>  </a:t>
            </a:r>
            <a:r>
              <a:rPr kumimoji="0" lang="en-US" sz="24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panose="020B0604020202020204"/>
                <a:ea typeface="+mn-ea"/>
                <a:cs typeface="+mn-cs"/>
              </a:rPr>
              <a:t>z</a:t>
            </a:r>
          </a:p>
        </p:txBody>
      </p:sp>
      <p:sp>
        <p:nvSpPr>
          <p:cNvPr id="38" name="Slide Number">
            <a:extLst>
              <a:ext uri="{FF2B5EF4-FFF2-40B4-BE49-F238E27FC236}">
                <a16:creationId xmlns:a16="http://schemas.microsoft.com/office/drawing/2014/main" id="{5DF33D91-116E-FF5B-F512-B0F95CE44EDB}"/>
              </a:ext>
            </a:extLst>
          </p:cNvPr>
          <p:cNvSpPr txBox="1">
            <a:spLocks/>
          </p:cNvSpPr>
          <p:nvPr/>
        </p:nvSpPr>
        <p:spPr>
          <a:xfrm>
            <a:off x="11557828" y="6374995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ctr"/>
              <a:t>1</a:t>
            </a:fld>
            <a:endParaRPr lang="en-CA" sz="2000">
              <a:solidFill>
                <a:srgbClr val="0F447C"/>
              </a:solidFill>
            </a:endParaRPr>
          </a:p>
        </p:txBody>
      </p:sp>
      <p:sp>
        <p:nvSpPr>
          <p:cNvPr id="39" name="Title 14">
            <a:extLst>
              <a:ext uri="{FF2B5EF4-FFF2-40B4-BE49-F238E27FC236}">
                <a16:creationId xmlns:a16="http://schemas.microsoft.com/office/drawing/2014/main" id="{84EECF26-E903-39C5-DC35-C5602C649EA3}"/>
              </a:ext>
            </a:extLst>
          </p:cNvPr>
          <p:cNvSpPr txBox="1">
            <a:spLocks/>
          </p:cNvSpPr>
          <p:nvPr/>
        </p:nvSpPr>
        <p:spPr>
          <a:xfrm>
            <a:off x="267858" y="97077"/>
            <a:ext cx="8619154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r" defTabSz="457189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endParaRPr lang="en-CA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4D69451A-716E-7A07-90FC-CEC9F8FB09C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5379005" y="1279871"/>
            <a:ext cx="6539191" cy="860950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E31F2443-206B-90B3-7437-EE8D95BE5A20}"/>
              </a:ext>
            </a:extLst>
          </p:cNvPr>
          <p:cNvGrpSpPr/>
          <p:nvPr/>
        </p:nvGrpSpPr>
        <p:grpSpPr>
          <a:xfrm>
            <a:off x="5253921" y="1297243"/>
            <a:ext cx="810042" cy="828000"/>
            <a:chOff x="6046400" y="1267766"/>
            <a:chExt cx="867191" cy="867191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4EA6E5F-DCE4-06C3-836C-B87415E20038}"/>
                </a:ext>
              </a:extLst>
            </p:cNvPr>
            <p:cNvSpPr/>
            <p:nvPr/>
          </p:nvSpPr>
          <p:spPr>
            <a:xfrm>
              <a:off x="6070865" y="1304422"/>
              <a:ext cx="792000" cy="79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43" name="Picture 42" descr="Icon&#10;&#10;Description automatically generated">
              <a:extLst>
                <a:ext uri="{FF2B5EF4-FFF2-40B4-BE49-F238E27FC236}">
                  <a16:creationId xmlns:a16="http://schemas.microsoft.com/office/drawing/2014/main" id="{C6B5EE84-50D7-EAC8-B710-F0E8C84015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70000"/>
            </a:blip>
            <a:stretch>
              <a:fillRect/>
            </a:stretch>
          </p:blipFill>
          <p:spPr>
            <a:xfrm>
              <a:off x="6046400" y="1267766"/>
              <a:ext cx="867191" cy="867191"/>
            </a:xfrm>
            <a:prstGeom prst="rect">
              <a:avLst/>
            </a:prstGeom>
          </p:spPr>
        </p:pic>
      </p:grpSp>
      <p:pic>
        <p:nvPicPr>
          <p:cNvPr id="44" name="Picture 43">
            <a:extLst>
              <a:ext uri="{FF2B5EF4-FFF2-40B4-BE49-F238E27FC236}">
                <a16:creationId xmlns:a16="http://schemas.microsoft.com/office/drawing/2014/main" id="{E05D0F81-2C46-AE39-F7A1-ED32EEA3E1CD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70000"/>
          </a:blip>
          <a:stretch>
            <a:fillRect/>
          </a:stretch>
        </p:blipFill>
        <p:spPr>
          <a:xfrm>
            <a:off x="5379005" y="2185269"/>
            <a:ext cx="6539191" cy="860950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57BD695F-B1D3-91AD-93A1-9A8A2BFB2393}"/>
              </a:ext>
            </a:extLst>
          </p:cNvPr>
          <p:cNvGrpSpPr/>
          <p:nvPr/>
        </p:nvGrpSpPr>
        <p:grpSpPr>
          <a:xfrm>
            <a:off x="5253923" y="2191000"/>
            <a:ext cx="808287" cy="826206"/>
            <a:chOff x="6914218" y="2244051"/>
            <a:chExt cx="865312" cy="865312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BFC5963-F3EE-8DDE-1279-520E6B654EF7}"/>
                </a:ext>
              </a:extLst>
            </p:cNvPr>
            <p:cNvSpPr/>
            <p:nvPr/>
          </p:nvSpPr>
          <p:spPr>
            <a:xfrm>
              <a:off x="6948455" y="2282949"/>
              <a:ext cx="792000" cy="79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47" name="Picture 46" descr="A picture containing icon&#10;&#10;Description automatically generated">
              <a:extLst>
                <a:ext uri="{FF2B5EF4-FFF2-40B4-BE49-F238E27FC236}">
                  <a16:creationId xmlns:a16="http://schemas.microsoft.com/office/drawing/2014/main" id="{5EAF6142-4A51-23C7-88FC-3876F9FC87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alphaModFix amt="70000"/>
            </a:blip>
            <a:stretch>
              <a:fillRect/>
            </a:stretch>
          </p:blipFill>
          <p:spPr>
            <a:xfrm>
              <a:off x="6914218" y="2244051"/>
              <a:ext cx="865312" cy="865312"/>
            </a:xfrm>
            <a:prstGeom prst="rect">
              <a:avLst/>
            </a:prstGeom>
          </p:spPr>
        </p:pic>
      </p:grpSp>
      <p:pic>
        <p:nvPicPr>
          <p:cNvPr id="48" name="Picture 47">
            <a:extLst>
              <a:ext uri="{FF2B5EF4-FFF2-40B4-BE49-F238E27FC236}">
                <a16:creationId xmlns:a16="http://schemas.microsoft.com/office/drawing/2014/main" id="{B03C815F-EE80-34D8-AF91-D7083833D767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70000"/>
          </a:blip>
          <a:stretch>
            <a:fillRect/>
          </a:stretch>
        </p:blipFill>
        <p:spPr>
          <a:xfrm>
            <a:off x="5379005" y="3096577"/>
            <a:ext cx="6539191" cy="860950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DD715887-9898-AA50-F3D9-3C84888C0E51}"/>
              </a:ext>
            </a:extLst>
          </p:cNvPr>
          <p:cNvGrpSpPr/>
          <p:nvPr/>
        </p:nvGrpSpPr>
        <p:grpSpPr>
          <a:xfrm>
            <a:off x="5253923" y="3090667"/>
            <a:ext cx="808287" cy="826206"/>
            <a:chOff x="5827319" y="2975790"/>
            <a:chExt cx="865312" cy="865312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44FBD33D-0ABA-B23F-7640-2A41F728DC64}"/>
                </a:ext>
              </a:extLst>
            </p:cNvPr>
            <p:cNvSpPr/>
            <p:nvPr/>
          </p:nvSpPr>
          <p:spPr>
            <a:xfrm>
              <a:off x="5863975" y="3012446"/>
              <a:ext cx="792000" cy="79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51" name="Picture 50" descr="Icon&#10;&#10;Description automatically generated">
              <a:extLst>
                <a:ext uri="{FF2B5EF4-FFF2-40B4-BE49-F238E27FC236}">
                  <a16:creationId xmlns:a16="http://schemas.microsoft.com/office/drawing/2014/main" id="{3BC9797A-55D8-E310-B332-D1AAF4018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alphaModFix amt="70000"/>
            </a:blip>
            <a:stretch>
              <a:fillRect/>
            </a:stretch>
          </p:blipFill>
          <p:spPr>
            <a:xfrm>
              <a:off x="5827319" y="2975790"/>
              <a:ext cx="865312" cy="865312"/>
            </a:xfrm>
            <a:prstGeom prst="rect">
              <a:avLst/>
            </a:prstGeom>
          </p:spPr>
        </p:pic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9272B0A-76BF-3BD2-A564-0EDA2AA14A51}"/>
              </a:ext>
            </a:extLst>
          </p:cNvPr>
          <p:cNvSpPr txBox="1"/>
          <p:nvPr/>
        </p:nvSpPr>
        <p:spPr>
          <a:xfrm>
            <a:off x="4731238" y="1420694"/>
            <a:ext cx="8311548" cy="2200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6970" lvl="2">
              <a:defRPr/>
            </a:pPr>
            <a:r>
              <a:rPr kumimoji="0" lang="en-US" sz="17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ar-L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إضفاء الطابع الرسمي على أنظمة دعم الأدلة العلمية المحلية وتعزيزها</a:t>
            </a:r>
          </a:p>
          <a:p>
            <a:pPr marL="1682720" lvl="2" indent="-285750">
              <a:buFont typeface="Arial" panose="020B0604020202020204" pitchFamily="34" charset="0"/>
              <a:buChar char="•"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396970" lvl="2">
              <a:defRPr/>
            </a:pPr>
            <a:r>
              <a:rPr kumimoji="0" lang="ar-L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تعزيز هندسة الأدلة العلمية العالمية ودعمها</a:t>
            </a:r>
          </a:p>
          <a:p>
            <a:pPr marL="1682720" lvl="2" indent="-285750">
              <a:buFont typeface="Arial" panose="020B0604020202020204" pitchFamily="34" charset="0"/>
              <a:buChar char="•"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396970" lvl="2">
              <a:defRPr/>
            </a:pPr>
            <a:r>
              <a:rPr lang="ar-LB" sz="1600" dirty="0">
                <a:solidFill>
                  <a:srgbClr val="254776"/>
                </a:solidFill>
                <a:latin typeface="Arial" panose="020B0604020202020204" pitchFamily="34" charset="0"/>
              </a:rPr>
              <a:t>جعل الأدلة العلمية في صلب الحياة اليومية</a:t>
            </a:r>
          </a:p>
        </p:txBody>
      </p:sp>
      <p:sp>
        <p:nvSpPr>
          <p:cNvPr id="2" name="Title 14">
            <a:extLst>
              <a:ext uri="{FF2B5EF4-FFF2-40B4-BE49-F238E27FC236}">
                <a16:creationId xmlns:a16="http://schemas.microsoft.com/office/drawing/2014/main" id="{541C7D8D-F3F1-9D53-12CF-FA2E4A29C712}"/>
              </a:ext>
            </a:extLst>
          </p:cNvPr>
          <p:cNvSpPr txBox="1">
            <a:spLocks/>
          </p:cNvSpPr>
          <p:nvPr/>
        </p:nvSpPr>
        <p:spPr>
          <a:xfrm>
            <a:off x="420258" y="249477"/>
            <a:ext cx="8619154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 defTabSz="914400" rtl="1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0</a:t>
            </a:r>
            <a:r>
              <a:rPr lang="en-CA" b="1" u="none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.0</a:t>
            </a:r>
            <a:r>
              <a:rPr lang="en-CA" u="none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ar-SA" u="none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المقدمة</a:t>
            </a:r>
            <a:endParaRPr lang="en-CA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AA1A0C-0D7C-BBA3-0CB3-8A906AC7B925}"/>
              </a:ext>
            </a:extLst>
          </p:cNvPr>
          <p:cNvSpPr txBox="1"/>
          <p:nvPr/>
        </p:nvSpPr>
        <p:spPr>
          <a:xfrm>
            <a:off x="5036671" y="4029917"/>
            <a:ext cx="7132192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Underpinning these three priorities is the growing recognition of how evidence can be used to address societal challenges </a:t>
            </a:r>
          </a:p>
          <a:p>
            <a:pPr marL="177800"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 well as about the many other steps needed to support citizens)</a:t>
            </a:r>
          </a:p>
          <a:p>
            <a:pPr marL="177800"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CA" sz="6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 to decision-makers’ questions 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right mix of forms of evidence (versus select forms of evidence) </a:t>
            </a:r>
            <a:endParaRPr lang="en-US" sz="11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19138" lvl="1" indent="-271463">
              <a:buFont typeface="Courier New" panose="02070309020205020404" pitchFamily="49" charset="0"/>
              <a:buChar char="o"/>
              <a:defRPr/>
            </a:pP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the forms of domestic evidence to the right step in the decision-making process</a:t>
            </a:r>
          </a:p>
          <a:p>
            <a:pPr marL="719138" lvl="1" indent="-271463">
              <a:buFont typeface="Courier New" panose="02070309020205020404" pitchFamily="49" charset="0"/>
              <a:buChar char="o"/>
              <a:defRPr/>
            </a:pP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Combine 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 evidence (what has been learned in our country) and global evidence (what has been learned from around the world, including how it varies by groups and contexts), </a:t>
            </a:r>
            <a:r>
              <a:rPr lang="ar-SA" sz="1000" dirty="0"/>
              <a:t>يتم تمكين الأخير من خلال هندسة الأدلة العالمية (على سبيل المثال ، كامبل وكوكرين)</a:t>
            </a:r>
            <a:endParaRPr lang="en-US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Embed evidence in cycles of rapid learning and improvement</a:t>
            </a:r>
            <a:endParaRPr lang="en-US" sz="11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‘best evidence’ (versus ‘other things’)</a:t>
            </a:r>
            <a:endParaRPr lang="en-US" sz="11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endParaRPr kumimoji="0" lang="en-CA" sz="13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7550" lvl="1" indent="-266700">
              <a:buFont typeface="Courier New" panose="02070309020205020404" pitchFamily="49" charset="0"/>
              <a:buChar char="o"/>
              <a:defRPr/>
            </a:pPr>
            <a:endParaRPr kumimoji="0" lang="en-CA" sz="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DF451-6C0B-283C-075F-9FF7595DC1C0}"/>
              </a:ext>
            </a:extLst>
          </p:cNvPr>
          <p:cNvSpPr txBox="1"/>
          <p:nvPr/>
        </p:nvSpPr>
        <p:spPr>
          <a:xfrm>
            <a:off x="149930" y="4577520"/>
            <a:ext cx="4886741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7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highlight>
                  <a:srgbClr val="00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ar-SA" sz="1700" b="1" dirty="0"/>
              <a:t>يركز هذا التحديث السنوي (الأول) على ثلاث أولويات تنفيذية:</a:t>
            </a:r>
            <a:endParaRPr lang="en-CA" sz="17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marR="0" lvl="0" indent="-28575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ar-S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تمت الموافقة عليه بالشراكة مع منتجي التقريرين العالميين حول هذا الموضوع في الذي تم نشرهم  من الثمانية عشر اشهر (مؤتمرات كوكرين والقمة العالمية للأدلة إلى السياسات)</a:t>
            </a:r>
          </a:p>
          <a:p>
            <a:pPr marL="463550" marR="0" lvl="0" indent="-28575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ar-SA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تتم معالجتها بدعم من مجلس لجنة الأدلة للتنفيذ وثلاث مجموعات أخرى (الملحق الأول)</a:t>
            </a:r>
          </a:p>
          <a:p>
            <a:pPr marL="463550" marR="0" lvl="0" indent="-28575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ar-S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تغطية 20 من التوصيات الـ 24 للجنة الأدلة بشكل جماعي والقيام بذلك بشكل قابل للتنفيذ (الملحق الثاني)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DFA302-1FA8-91AA-894E-26B3B7827891}"/>
              </a:ext>
            </a:extLst>
          </p:cNvPr>
          <p:cNvSpPr txBox="1"/>
          <p:nvPr/>
        </p:nvSpPr>
        <p:spPr>
          <a:xfrm>
            <a:off x="275492" y="1519158"/>
            <a:ext cx="4886741" cy="3924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7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لقد مرّ عامٌ على نشر تقرير لجنة الأدلة العلمية </a:t>
            </a:r>
            <a:r>
              <a:rPr kumimoji="0" lang="ar-SA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(وهو متوفر الآن بسبع لغات وبأشكال متعددة)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noProof="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0" marR="0" lvl="0" indent="-17145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في حين أنّ صنّاع السياسات الحكومية في بعض البلدان) مثل المُنتخَبين حديثًا في بعض بلدان أمريكا اللاتينية (منفتحون على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ar-S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مناهج جديدة لصنع القرار واستخدام الأدلة العلمية، عاد العديد من صنُاع السياسات والقادة التنظيميين والمهنيين إلى النهج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ar-S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الذي كان مُعتمدًا ما قبل الجائحة.</a:t>
            </a:r>
          </a:p>
          <a:p>
            <a:pPr marL="349250" marR="0" lvl="0" indent="-17145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ar-SA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وبينما قاد بعض الممولين ومنتجي الأدلة وبعض الجهات المانحة الموجهة نحو التأثير آليات</a:t>
            </a:r>
            <a:r>
              <a:rPr lang="ar-SA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التنسيق، فإنّ العديد من منتجي الأدلة يواصلون العمل من دون تنسيق، مما يؤدي إلى تعاظم الهدر في إجراء البحوث التي لا</a:t>
            </a:r>
            <a:r>
              <a:rPr lang="ar-SA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تعود بالنفع على المجتمع.</a:t>
            </a:r>
            <a:endParaRPr lang="ar-SA" sz="12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9250" marR="0" lvl="0" indent="-17145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ar-SA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على الرّغم من أنّ العديد من المواطنين أصبحوا أكثر وعيًا بالقيمة المحتملة للأدلة العلمية، فقد</a:t>
            </a:r>
            <a:r>
              <a:rPr lang="en-CA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أضحى</a:t>
            </a:r>
            <a:r>
              <a:rPr lang="en-US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العديد منهم غير واثقين من صنّاع القرار والأدلة</a:t>
            </a:r>
            <a:r>
              <a:rPr lang="en-CA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9250" marR="0" lvl="0" indent="-17145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SA" sz="11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11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11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11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ar-SA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11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ar-SA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11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ar-SA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CB3E66AF-60FB-6E18-C1E1-6F984D45C696}"/>
              </a:ext>
            </a:extLst>
          </p:cNvPr>
          <p:cNvSpPr txBox="1"/>
          <p:nvPr/>
        </p:nvSpPr>
        <p:spPr>
          <a:xfrm>
            <a:off x="9696054" y="1068159"/>
            <a:ext cx="24032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ملاحظة: النسخة الكاملة متوفرة في </a:t>
            </a:r>
            <a:r>
              <a:rPr lang="ar-SA" sz="1050" i="1" dirty="0">
                <a:solidFill>
                  <a:srgbClr val="254777"/>
                </a:solidFill>
                <a:effectLst/>
                <a:latin typeface="Helvetica" pitchFamily="2" charset="0"/>
              </a:rPr>
              <a:t>مستجدات ٢٠٢٣</a:t>
            </a:r>
          </a:p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 </a:t>
            </a:r>
            <a:endParaRPr lang="en-US" sz="1050" i="1" dirty="0">
              <a:solidFill>
                <a:srgbClr val="254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5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144">
            <a:extLst>
              <a:ext uri="{FF2B5EF4-FFF2-40B4-BE49-F238E27FC236}">
                <a16:creationId xmlns:a16="http://schemas.microsoft.com/office/drawing/2014/main" id="{C04CC163-6951-02E5-D0DD-5902EE3F0F21}"/>
              </a:ext>
            </a:extLst>
          </p:cNvPr>
          <p:cNvSpPr/>
          <p:nvPr/>
        </p:nvSpPr>
        <p:spPr>
          <a:xfrm>
            <a:off x="0" y="6065134"/>
            <a:ext cx="12199543" cy="7928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panose="020B0604020202020204"/>
                <a:ea typeface="+mn-ea"/>
                <a:cs typeface="+mn-cs"/>
              </a:rPr>
              <a:t>z</a:t>
            </a: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750A2A20-6748-9546-0BF2-722772E3D76B}"/>
              </a:ext>
            </a:extLst>
          </p:cNvPr>
          <p:cNvGrpSpPr/>
          <p:nvPr/>
        </p:nvGrpSpPr>
        <p:grpSpPr>
          <a:xfrm rot="10800000">
            <a:off x="6342533" y="4880942"/>
            <a:ext cx="1716048" cy="319995"/>
            <a:chOff x="101017" y="2582243"/>
            <a:chExt cx="1716048" cy="319995"/>
          </a:xfrm>
        </p:grpSpPr>
        <p:pic>
          <p:nvPicPr>
            <p:cNvPr id="148" name="Picture 147">
              <a:extLst>
                <a:ext uri="{FF2B5EF4-FFF2-40B4-BE49-F238E27FC236}">
                  <a16:creationId xmlns:a16="http://schemas.microsoft.com/office/drawing/2014/main" id="{AACA18BB-7EAD-7D2F-6F01-0E0C3BBC98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149" name="Picture 148">
              <a:extLst>
                <a:ext uri="{FF2B5EF4-FFF2-40B4-BE49-F238E27FC236}">
                  <a16:creationId xmlns:a16="http://schemas.microsoft.com/office/drawing/2014/main" id="{F9025C0D-1092-0906-CC4E-B5C7A5C9E7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AD9B2D51-BD5F-9AE0-8E56-47B80E8ADFE4}"/>
              </a:ext>
            </a:extLst>
          </p:cNvPr>
          <p:cNvGrpSpPr/>
          <p:nvPr/>
        </p:nvGrpSpPr>
        <p:grpSpPr>
          <a:xfrm>
            <a:off x="1688113" y="4884500"/>
            <a:ext cx="1716048" cy="319995"/>
            <a:chOff x="101017" y="2582243"/>
            <a:chExt cx="1716048" cy="319995"/>
          </a:xfrm>
        </p:grpSpPr>
        <p:pic>
          <p:nvPicPr>
            <p:cNvPr id="151" name="Picture 150">
              <a:extLst>
                <a:ext uri="{FF2B5EF4-FFF2-40B4-BE49-F238E27FC236}">
                  <a16:creationId xmlns:a16="http://schemas.microsoft.com/office/drawing/2014/main" id="{73893680-7FA4-74DE-2815-3A4A2993CC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152" name="Picture 151">
              <a:extLst>
                <a:ext uri="{FF2B5EF4-FFF2-40B4-BE49-F238E27FC236}">
                  <a16:creationId xmlns:a16="http://schemas.microsoft.com/office/drawing/2014/main" id="{1A6112E9-1456-8E22-A79B-99F793F8B7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ABA5622-B87C-B5B8-C235-432A426ADEDC}"/>
              </a:ext>
            </a:extLst>
          </p:cNvPr>
          <p:cNvGrpSpPr/>
          <p:nvPr/>
        </p:nvGrpSpPr>
        <p:grpSpPr>
          <a:xfrm rot="10800000">
            <a:off x="6372022" y="2381953"/>
            <a:ext cx="1716048" cy="319995"/>
            <a:chOff x="101017" y="2582243"/>
            <a:chExt cx="1716048" cy="319995"/>
          </a:xfrm>
        </p:grpSpPr>
        <p:pic>
          <p:nvPicPr>
            <p:cNvPr id="154" name="Picture 153">
              <a:extLst>
                <a:ext uri="{FF2B5EF4-FFF2-40B4-BE49-F238E27FC236}">
                  <a16:creationId xmlns:a16="http://schemas.microsoft.com/office/drawing/2014/main" id="{7C24B5E6-0E45-9284-F274-9E1970CEB3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155" name="Picture 154">
              <a:extLst>
                <a:ext uri="{FF2B5EF4-FFF2-40B4-BE49-F238E27FC236}">
                  <a16:creationId xmlns:a16="http://schemas.microsoft.com/office/drawing/2014/main" id="{5C2C4476-A289-D3B0-DE9C-E11BE2194C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aphicFrame>
        <p:nvGraphicFramePr>
          <p:cNvPr id="156" name="Table 155">
            <a:extLst>
              <a:ext uri="{FF2B5EF4-FFF2-40B4-BE49-F238E27FC236}">
                <a16:creationId xmlns:a16="http://schemas.microsoft.com/office/drawing/2014/main" id="{8B8D55A7-ABA4-537F-F2C9-024FEBCB9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32494"/>
              </p:ext>
            </p:extLst>
          </p:nvPr>
        </p:nvGraphicFramePr>
        <p:xfrm>
          <a:off x="1495176" y="4880942"/>
          <a:ext cx="1842709" cy="1423627"/>
        </p:xfrm>
        <a:graphic>
          <a:graphicData uri="http://schemas.openxmlformats.org/drawingml/2006/table">
            <a:tbl>
              <a:tblPr rtl="1" firstRow="1" firstCol="1" bandRow="1"/>
              <a:tblGrid>
                <a:gridCol w="312480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530229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أشكال الدليل العلمي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050" b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تحليلات البيانات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1050" b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التقييم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رؤى نوعية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graphicFrame>
        <p:nvGraphicFramePr>
          <p:cNvPr id="157" name="Table 156">
            <a:extLst>
              <a:ext uri="{FF2B5EF4-FFF2-40B4-BE49-F238E27FC236}">
                <a16:creationId xmlns:a16="http://schemas.microsoft.com/office/drawing/2014/main" id="{42D7C369-7896-90CC-C731-11B769B6E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611637"/>
              </p:ext>
            </p:extLst>
          </p:nvPr>
        </p:nvGraphicFramePr>
        <p:xfrm>
          <a:off x="6112395" y="2410489"/>
          <a:ext cx="1842709" cy="1423627"/>
        </p:xfrm>
        <a:graphic>
          <a:graphicData uri="http://schemas.openxmlformats.org/drawingml/2006/table">
            <a:tbl>
              <a:tblPr rtl="1" firstRow="1" firstCol="1" bandRow="1"/>
              <a:tblGrid>
                <a:gridCol w="312480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530229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أشكال الدليل العلمي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050" b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النمذجة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1050" b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التقييم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رؤى نوعية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graphicFrame>
        <p:nvGraphicFramePr>
          <p:cNvPr id="158" name="Table 157">
            <a:extLst>
              <a:ext uri="{FF2B5EF4-FFF2-40B4-BE49-F238E27FC236}">
                <a16:creationId xmlns:a16="http://schemas.microsoft.com/office/drawing/2014/main" id="{48830DF8-0EE3-0C60-6F20-EB2A13DE2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584162"/>
              </p:ext>
            </p:extLst>
          </p:nvPr>
        </p:nvGraphicFramePr>
        <p:xfrm>
          <a:off x="5674498" y="4897658"/>
          <a:ext cx="2280606" cy="1690322"/>
        </p:xfrm>
        <a:graphic>
          <a:graphicData uri="http://schemas.openxmlformats.org/drawingml/2006/table">
            <a:tbl>
              <a:tblPr rtl="1" firstRow="1" firstCol="1" bandRow="1"/>
              <a:tblGrid>
                <a:gridCol w="386737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893869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أشكال الدليل العلمي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البحث السلوكي/</a:t>
                      </a:r>
                    </a:p>
                    <a:p>
                      <a:pPr algn="r"/>
                      <a: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 التطبيقي</a:t>
                      </a:r>
                      <a: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
</a:t>
                      </a:r>
                      <a:b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 رؤى نوعية</a:t>
                      </a:r>
                      <a:endParaRPr lang="ar-LB" sz="1050" b="0" dirty="0">
                        <a:solidFill>
                          <a:srgbClr val="25477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ar-LB" sz="1050" b="0" dirty="0">
                        <a:solidFill>
                          <a:srgbClr val="25477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grpSp>
        <p:nvGrpSpPr>
          <p:cNvPr id="159" name="Group 158">
            <a:extLst>
              <a:ext uri="{FF2B5EF4-FFF2-40B4-BE49-F238E27FC236}">
                <a16:creationId xmlns:a16="http://schemas.microsoft.com/office/drawing/2014/main" id="{FA19A421-722C-3BA6-5AD1-F87D63A538B3}"/>
              </a:ext>
            </a:extLst>
          </p:cNvPr>
          <p:cNvGrpSpPr/>
          <p:nvPr/>
        </p:nvGrpSpPr>
        <p:grpSpPr>
          <a:xfrm>
            <a:off x="1672486" y="2381953"/>
            <a:ext cx="1716048" cy="319995"/>
            <a:chOff x="101017" y="2582243"/>
            <a:chExt cx="1716048" cy="319995"/>
          </a:xfrm>
        </p:grpSpPr>
        <p:pic>
          <p:nvPicPr>
            <p:cNvPr id="160" name="Picture 159">
              <a:extLst>
                <a:ext uri="{FF2B5EF4-FFF2-40B4-BE49-F238E27FC236}">
                  <a16:creationId xmlns:a16="http://schemas.microsoft.com/office/drawing/2014/main" id="{A58B5162-E1B6-0FA1-D7C4-51ECD349DB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161" name="Picture 160">
              <a:extLst>
                <a:ext uri="{FF2B5EF4-FFF2-40B4-BE49-F238E27FC236}">
                  <a16:creationId xmlns:a16="http://schemas.microsoft.com/office/drawing/2014/main" id="{9419E963-2F19-A153-C9B5-803EEFF882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aphicFrame>
        <p:nvGraphicFramePr>
          <p:cNvPr id="162" name="Table 161">
            <a:extLst>
              <a:ext uri="{FF2B5EF4-FFF2-40B4-BE49-F238E27FC236}">
                <a16:creationId xmlns:a16="http://schemas.microsoft.com/office/drawing/2014/main" id="{B2D9E63A-8DCC-96DF-C8F8-9A0FF0097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26575"/>
              </p:ext>
            </p:extLst>
          </p:nvPr>
        </p:nvGraphicFramePr>
        <p:xfrm>
          <a:off x="1456713" y="2371438"/>
          <a:ext cx="1842709" cy="1423627"/>
        </p:xfrm>
        <a:graphic>
          <a:graphicData uri="http://schemas.openxmlformats.org/drawingml/2006/table">
            <a:tbl>
              <a:tblPr rtl="1" firstRow="1" firstCol="1" bandRow="1"/>
              <a:tblGrid>
                <a:gridCol w="312480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530229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أشكال الدليل العلمي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050" b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تحليلات البيانات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1050" b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النمذجة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05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رؤى نوعية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230A8771-75D8-3BAB-06A4-5C94CD439A07}"/>
              </a:ext>
            </a:extLst>
          </p:cNvPr>
          <p:cNvCxnSpPr>
            <a:cxnSpLocks/>
          </p:cNvCxnSpPr>
          <p:nvPr/>
        </p:nvCxnSpPr>
        <p:spPr>
          <a:xfrm>
            <a:off x="1916233" y="2820030"/>
            <a:ext cx="1" cy="787920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8C32A611-9F59-0FD1-A2EA-17B30E9E9FC5}"/>
              </a:ext>
            </a:extLst>
          </p:cNvPr>
          <p:cNvSpPr txBox="1"/>
          <p:nvPr/>
        </p:nvSpPr>
        <p:spPr>
          <a:xfrm>
            <a:off x="1956770" y="1593940"/>
            <a:ext cx="1491924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ar-LB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فهم مشكلة ما و</a:t>
            </a:r>
          </a:p>
          <a:p>
            <a:pPr algn="r"/>
            <a:r>
              <a:rPr lang="ar-LB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وأسبابها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E11A941D-307B-16A2-714D-663B59DD0A1A}"/>
              </a:ext>
            </a:extLst>
          </p:cNvPr>
          <p:cNvSpPr txBox="1"/>
          <p:nvPr/>
        </p:nvSpPr>
        <p:spPr>
          <a:xfrm>
            <a:off x="6288260" y="1593940"/>
            <a:ext cx="1832626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LB" sz="1400" b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تحديد خيار لمعالجة المشكلة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56BC2BA5-F3FA-DE23-73C8-337EBF743380}"/>
              </a:ext>
            </a:extLst>
          </p:cNvPr>
          <p:cNvSpPr txBox="1"/>
          <p:nvPr/>
        </p:nvSpPr>
        <p:spPr>
          <a:xfrm>
            <a:off x="6290735" y="4132008"/>
            <a:ext cx="1564769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LB" sz="1400" b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تحديد اعتبارات التنفيذ</a:t>
            </a:r>
          </a:p>
        </p:txBody>
      </p:sp>
      <p:pic>
        <p:nvPicPr>
          <p:cNvPr id="168" name="Picture 167">
            <a:extLst>
              <a:ext uri="{FF2B5EF4-FFF2-40B4-BE49-F238E27FC236}">
                <a16:creationId xmlns:a16="http://schemas.microsoft.com/office/drawing/2014/main" id="{DAA9D6F2-9F55-8DE1-FCD6-908AB385382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256778" y="2156492"/>
            <a:ext cx="3166807" cy="3254774"/>
          </a:xfrm>
          <a:prstGeom prst="rect">
            <a:avLst/>
          </a:prstGeom>
        </p:spPr>
      </p:pic>
      <p:sp>
        <p:nvSpPr>
          <p:cNvPr id="169" name="TextBox 168">
            <a:extLst>
              <a:ext uri="{FF2B5EF4-FFF2-40B4-BE49-F238E27FC236}">
                <a16:creationId xmlns:a16="http://schemas.microsoft.com/office/drawing/2014/main" id="{6C184BE3-26E3-1EAA-79BC-BA47C8E255E6}"/>
              </a:ext>
            </a:extLst>
          </p:cNvPr>
          <p:cNvSpPr txBox="1"/>
          <p:nvPr/>
        </p:nvSpPr>
        <p:spPr>
          <a:xfrm>
            <a:off x="1491520" y="4095839"/>
            <a:ext cx="1897014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ar-LB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رصد التنفيذ وتقييم الآثار</a:t>
            </a:r>
          </a:p>
        </p:txBody>
      </p:sp>
      <p:pic>
        <p:nvPicPr>
          <p:cNvPr id="178" name="Picture 177">
            <a:extLst>
              <a:ext uri="{FF2B5EF4-FFF2-40B4-BE49-F238E27FC236}">
                <a16:creationId xmlns:a16="http://schemas.microsoft.com/office/drawing/2014/main" id="{C5739237-DFE9-0F1D-49A2-F7778D45FEF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742395" y="2705006"/>
            <a:ext cx="344006" cy="344006"/>
          </a:xfrm>
          <a:prstGeom prst="rect">
            <a:avLst/>
          </a:prstGeom>
        </p:spPr>
      </p:pic>
      <p:pic>
        <p:nvPicPr>
          <p:cNvPr id="179" name="Picture 178">
            <a:extLst>
              <a:ext uri="{FF2B5EF4-FFF2-40B4-BE49-F238E27FC236}">
                <a16:creationId xmlns:a16="http://schemas.microsoft.com/office/drawing/2014/main" id="{2CC890DB-919E-68A4-BAAB-55E9F880E5C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742395" y="3071186"/>
            <a:ext cx="344006" cy="344006"/>
          </a:xfrm>
          <a:prstGeom prst="rect">
            <a:avLst/>
          </a:prstGeom>
        </p:spPr>
      </p:pic>
      <p:pic>
        <p:nvPicPr>
          <p:cNvPr id="180" name="Picture 179">
            <a:extLst>
              <a:ext uri="{FF2B5EF4-FFF2-40B4-BE49-F238E27FC236}">
                <a16:creationId xmlns:a16="http://schemas.microsoft.com/office/drawing/2014/main" id="{018AB499-193B-9BBB-4ACB-621F23B26825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742395" y="3448097"/>
            <a:ext cx="344006" cy="344006"/>
          </a:xfrm>
          <a:prstGeom prst="rect">
            <a:avLst/>
          </a:prstGeom>
        </p:spPr>
      </p:pic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0B365790-2532-C623-6C9E-FA772263B8EB}"/>
              </a:ext>
            </a:extLst>
          </p:cNvPr>
          <p:cNvCxnSpPr>
            <a:cxnSpLocks/>
          </p:cNvCxnSpPr>
          <p:nvPr/>
        </p:nvCxnSpPr>
        <p:spPr>
          <a:xfrm>
            <a:off x="6663897" y="2817113"/>
            <a:ext cx="1" cy="787920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82" name="Picture 181">
            <a:extLst>
              <a:ext uri="{FF2B5EF4-FFF2-40B4-BE49-F238E27FC236}">
                <a16:creationId xmlns:a16="http://schemas.microsoft.com/office/drawing/2014/main" id="{FF3F3B76-A1CC-BDF2-4FBA-4C5DEFCE69A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490059" y="2702089"/>
            <a:ext cx="344006" cy="344006"/>
          </a:xfrm>
          <a:prstGeom prst="rect">
            <a:avLst/>
          </a:prstGeom>
        </p:spPr>
      </p:pic>
      <p:pic>
        <p:nvPicPr>
          <p:cNvPr id="183" name="Picture 182">
            <a:extLst>
              <a:ext uri="{FF2B5EF4-FFF2-40B4-BE49-F238E27FC236}">
                <a16:creationId xmlns:a16="http://schemas.microsoft.com/office/drawing/2014/main" id="{F33629E7-106A-A142-B1AF-08834AF3577C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6490059" y="3068269"/>
            <a:ext cx="344006" cy="344006"/>
          </a:xfrm>
          <a:prstGeom prst="rect">
            <a:avLst/>
          </a:prstGeom>
        </p:spPr>
      </p:pic>
      <p:pic>
        <p:nvPicPr>
          <p:cNvPr id="184" name="Picture 183">
            <a:extLst>
              <a:ext uri="{FF2B5EF4-FFF2-40B4-BE49-F238E27FC236}">
                <a16:creationId xmlns:a16="http://schemas.microsoft.com/office/drawing/2014/main" id="{56918CD3-A095-CAA6-D601-33B0CBB71EC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490059" y="3445180"/>
            <a:ext cx="344006" cy="344006"/>
          </a:xfrm>
          <a:prstGeom prst="rect">
            <a:avLst/>
          </a:prstGeom>
        </p:spPr>
      </p:pic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9F4FAD25-80AC-A9BB-EB95-72DE687F642A}"/>
              </a:ext>
            </a:extLst>
          </p:cNvPr>
          <p:cNvCxnSpPr>
            <a:cxnSpLocks/>
          </p:cNvCxnSpPr>
          <p:nvPr/>
        </p:nvCxnSpPr>
        <p:spPr>
          <a:xfrm>
            <a:off x="1929559" y="5319660"/>
            <a:ext cx="1" cy="787920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86" name="Picture 185">
            <a:extLst>
              <a:ext uri="{FF2B5EF4-FFF2-40B4-BE49-F238E27FC236}">
                <a16:creationId xmlns:a16="http://schemas.microsoft.com/office/drawing/2014/main" id="{C8A2A10B-33C7-0BE0-CDC1-41B5C3C6109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755721" y="5204636"/>
            <a:ext cx="344006" cy="344006"/>
          </a:xfrm>
          <a:prstGeom prst="rect">
            <a:avLst/>
          </a:prstGeom>
        </p:spPr>
      </p:pic>
      <p:pic>
        <p:nvPicPr>
          <p:cNvPr id="187" name="Picture 186">
            <a:extLst>
              <a:ext uri="{FF2B5EF4-FFF2-40B4-BE49-F238E27FC236}">
                <a16:creationId xmlns:a16="http://schemas.microsoft.com/office/drawing/2014/main" id="{9E2F3EAB-C702-4634-4CEC-939137282E53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755721" y="5570816"/>
            <a:ext cx="344006" cy="344006"/>
          </a:xfrm>
          <a:prstGeom prst="rect">
            <a:avLst/>
          </a:prstGeom>
        </p:spPr>
      </p:pic>
      <p:pic>
        <p:nvPicPr>
          <p:cNvPr id="188" name="Picture 187">
            <a:extLst>
              <a:ext uri="{FF2B5EF4-FFF2-40B4-BE49-F238E27FC236}">
                <a16:creationId xmlns:a16="http://schemas.microsoft.com/office/drawing/2014/main" id="{F8FC4FB6-F027-6D5C-CC14-B08138287F16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755721" y="5947727"/>
            <a:ext cx="344006" cy="344006"/>
          </a:xfrm>
          <a:prstGeom prst="rect">
            <a:avLst/>
          </a:prstGeom>
        </p:spPr>
      </p:pic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ADB79717-11BB-47B0-1A89-877A06487448}"/>
              </a:ext>
            </a:extLst>
          </p:cNvPr>
          <p:cNvCxnSpPr>
            <a:cxnSpLocks/>
          </p:cNvCxnSpPr>
          <p:nvPr/>
        </p:nvCxnSpPr>
        <p:spPr>
          <a:xfrm flipH="1">
            <a:off x="6627260" y="5316743"/>
            <a:ext cx="1835" cy="475909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0" name="Picture 189">
            <a:extLst>
              <a:ext uri="{FF2B5EF4-FFF2-40B4-BE49-F238E27FC236}">
                <a16:creationId xmlns:a16="http://schemas.microsoft.com/office/drawing/2014/main" id="{379FFF2A-4941-ACDE-8AF5-1A3EBE45A70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455257" y="5201719"/>
            <a:ext cx="344006" cy="344006"/>
          </a:xfrm>
          <a:prstGeom prst="rect">
            <a:avLst/>
          </a:prstGeom>
        </p:spPr>
      </p:pic>
      <p:pic>
        <p:nvPicPr>
          <p:cNvPr id="191" name="Picture 190">
            <a:extLst>
              <a:ext uri="{FF2B5EF4-FFF2-40B4-BE49-F238E27FC236}">
                <a16:creationId xmlns:a16="http://schemas.microsoft.com/office/drawing/2014/main" id="{1915BCBB-6D15-31A6-BAF8-8994023761FB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455257" y="5595738"/>
            <a:ext cx="344006" cy="344006"/>
          </a:xfrm>
          <a:prstGeom prst="rect">
            <a:avLst/>
          </a:prstGeom>
        </p:spPr>
      </p:pic>
      <p:sp>
        <p:nvSpPr>
          <p:cNvPr id="192" name="Slide Number">
            <a:extLst>
              <a:ext uri="{FF2B5EF4-FFF2-40B4-BE49-F238E27FC236}">
                <a16:creationId xmlns:a16="http://schemas.microsoft.com/office/drawing/2014/main" id="{01EEC421-A563-A0C5-0E8C-DBEC5FED7DDA}"/>
              </a:ext>
            </a:extLst>
          </p:cNvPr>
          <p:cNvSpPr txBox="1">
            <a:spLocks/>
          </p:cNvSpPr>
          <p:nvPr/>
        </p:nvSpPr>
        <p:spPr>
          <a:xfrm>
            <a:off x="11580978" y="6374598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ctr"/>
              <a:t>2</a:t>
            </a:fld>
            <a:endParaRPr lang="en-CA" sz="2000">
              <a:solidFill>
                <a:srgbClr val="0F447C"/>
              </a:solidFill>
            </a:endParaRPr>
          </a:p>
        </p:txBody>
      </p:sp>
      <p:sp>
        <p:nvSpPr>
          <p:cNvPr id="2" name="Title 14">
            <a:extLst>
              <a:ext uri="{FF2B5EF4-FFF2-40B4-BE49-F238E27FC236}">
                <a16:creationId xmlns:a16="http://schemas.microsoft.com/office/drawing/2014/main" id="{53719472-B879-8136-2A70-54420777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43" y="467122"/>
            <a:ext cx="8324326" cy="719056"/>
          </a:xfrm>
        </p:spPr>
        <p:txBody>
          <a:bodyPr>
            <a:noAutofit/>
          </a:bodyPr>
          <a:lstStyle/>
          <a:p>
            <a:pPr algn="r" defTabSz="914400" rtl="1" hangingPunct="0">
              <a:spcBef>
                <a:spcPts val="0"/>
              </a:spcBef>
              <a:defRPr/>
            </a:pP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0.1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الرد على أسئلة صنّاع القرار من خلال الإدماج المناسب لأشكال الأدلة العلمية</a:t>
            </a:r>
            <a:b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0F44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</a:br>
            <a:r>
              <a:rPr lang="en-CA" sz="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ar-SA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مطابقة أشكال الأدلة</a:t>
            </a:r>
            <a:r>
              <a:rPr lang="en-US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المحلية مع الخطوة الصحيحة في عملية صنع القرار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D4B612-64FC-E8B2-5E4A-0FB559336D53}"/>
              </a:ext>
            </a:extLst>
          </p:cNvPr>
          <p:cNvSpPr txBox="1"/>
          <p:nvPr/>
        </p:nvSpPr>
        <p:spPr>
          <a:xfrm>
            <a:off x="9385072" y="1068159"/>
            <a:ext cx="24032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ملاحظة: النسخة الكاملة متوفرة في </a:t>
            </a:r>
            <a:r>
              <a:rPr lang="ar-SA" sz="1050" i="1" dirty="0">
                <a:solidFill>
                  <a:srgbClr val="254777"/>
                </a:solidFill>
                <a:effectLst/>
                <a:latin typeface="Helvetica" pitchFamily="2" charset="0"/>
              </a:rPr>
              <a:t>مستجدات ٢٠٢٣</a:t>
            </a:r>
          </a:p>
        </p:txBody>
      </p:sp>
    </p:spTree>
    <p:extLst>
      <p:ext uri="{BB962C8B-B14F-4D97-AF65-F5344CB8AC3E}">
        <p14:creationId xmlns:p14="http://schemas.microsoft.com/office/powerpoint/2010/main" val="122226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78182B-E4D2-746D-0C07-83EEC0F7A0BD}"/>
              </a:ext>
            </a:extLst>
          </p:cNvPr>
          <p:cNvSpPr/>
          <p:nvPr/>
        </p:nvSpPr>
        <p:spPr>
          <a:xfrm>
            <a:off x="0" y="6065134"/>
            <a:ext cx="12192000" cy="7928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2AF9984B-C60B-7298-04FC-C05238D34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244811"/>
              </p:ext>
            </p:extLst>
          </p:nvPr>
        </p:nvGraphicFramePr>
        <p:xfrm>
          <a:off x="921715" y="1331987"/>
          <a:ext cx="10416348" cy="4575005"/>
        </p:xfrm>
        <a:graphic>
          <a:graphicData uri="http://schemas.openxmlformats.org/drawingml/2006/table">
            <a:tbl>
              <a:tblPr firstRow="1" firstCol="1" bandRow="1"/>
              <a:tblGrid>
                <a:gridCol w="1266568">
                  <a:extLst>
                    <a:ext uri="{9D8B030D-6E8A-4147-A177-3AD203B41FA5}">
                      <a16:colId xmlns:a16="http://schemas.microsoft.com/office/drawing/2014/main" val="2438151703"/>
                    </a:ext>
                  </a:extLst>
                </a:gridCol>
                <a:gridCol w="958755">
                  <a:extLst>
                    <a:ext uri="{9D8B030D-6E8A-4147-A177-3AD203B41FA5}">
                      <a16:colId xmlns:a16="http://schemas.microsoft.com/office/drawing/2014/main" val="1941796730"/>
                    </a:ext>
                  </a:extLst>
                </a:gridCol>
                <a:gridCol w="346666">
                  <a:extLst>
                    <a:ext uri="{9D8B030D-6E8A-4147-A177-3AD203B41FA5}">
                      <a16:colId xmlns:a16="http://schemas.microsoft.com/office/drawing/2014/main" val="4159614164"/>
                    </a:ext>
                  </a:extLst>
                </a:gridCol>
                <a:gridCol w="1697638">
                  <a:extLst>
                    <a:ext uri="{9D8B030D-6E8A-4147-A177-3AD203B41FA5}">
                      <a16:colId xmlns:a16="http://schemas.microsoft.com/office/drawing/2014/main" val="3417789404"/>
                    </a:ext>
                  </a:extLst>
                </a:gridCol>
                <a:gridCol w="6146721">
                  <a:extLst>
                    <a:ext uri="{9D8B030D-6E8A-4147-A177-3AD203B41FA5}">
                      <a16:colId xmlns:a16="http://schemas.microsoft.com/office/drawing/2014/main" val="4259270599"/>
                    </a:ext>
                  </a:extLst>
                </a:gridCol>
              </a:tblGrid>
              <a:tr h="4444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المنظور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 </a:t>
                      </a:r>
                      <a:r>
                        <a:rPr lang="ar-LB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أشكال الدليل العلمي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LB" sz="1400" b="0" i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الخطوات التي تضاف فيها</a:t>
                      </a:r>
                      <a:r>
                        <a:rPr lang="ar-LB" sz="1400" b="0" i="0" baseline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القيمة الأكبر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804439"/>
                  </a:ext>
                </a:extLst>
              </a:tr>
              <a:tr h="244423"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200" b="0" i="0" u="none" strike="noStrike" cap="none" baseline="0" dirty="0">
                          <a:solidFill>
                            <a:srgbClr val="254776"/>
                          </a:solidFill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Arial"/>
                        </a:rPr>
                        <a:t>الأدلة المحلية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3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1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تحليلات البيانات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133599"/>
                  </a:ext>
                </a:extLst>
              </a:tr>
              <a:tr h="24442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11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النمذجة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3415"/>
                  </a:ext>
                </a:extLst>
              </a:tr>
              <a:tr h="24442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1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التقييم</a:t>
                      </a:r>
                      <a:r>
                        <a:rPr lang="en-US" sz="11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 </a:t>
                      </a: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886923"/>
                  </a:ext>
                </a:extLst>
              </a:tr>
              <a:tr h="4073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20"/>
                        </a:lnSpc>
                      </a:pPr>
                      <a:r>
                        <a:rPr lang="ar-LB" sz="10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التطبيقي/</a:t>
                      </a:r>
                    </a:p>
                    <a:p>
                      <a:pPr algn="r">
                        <a:lnSpc>
                          <a:spcPts val="1120"/>
                        </a:lnSpc>
                      </a:pPr>
                      <a:r>
                        <a:rPr lang="ar-LB" sz="10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البحث السلوكي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998895"/>
                  </a:ext>
                </a:extLst>
              </a:tr>
              <a:tr h="44440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0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رؤى نوعية</a:t>
                      </a:r>
                    </a:p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804998"/>
                  </a:ext>
                </a:extLst>
              </a:tr>
              <a:tr h="2545556">
                <a:tc gridSpan="5">
                  <a:txBody>
                    <a:bodyPr/>
                    <a:lstStyle/>
                    <a:p>
                      <a:pPr marL="0" algn="ctr" defTabSz="457189" rtl="1" eaLnBrk="1" latinLnBrk="0" hangingPunct="1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70553"/>
                  </a:ext>
                </a:extLst>
              </a:tr>
            </a:tbl>
          </a:graphicData>
        </a:graphic>
      </p:graphicFrame>
      <p:pic>
        <p:nvPicPr>
          <p:cNvPr id="51" name="Picture 50">
            <a:extLst>
              <a:ext uri="{FF2B5EF4-FFF2-40B4-BE49-F238E27FC236}">
                <a16:creationId xmlns:a16="http://schemas.microsoft.com/office/drawing/2014/main" id="{F00751DC-1877-2F93-BCB3-8C472C5B1F3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491217" y="2090329"/>
            <a:ext cx="731352" cy="731352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93DB4FFD-5C91-82B7-3229-338C8A0832E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400786" y="2626345"/>
            <a:ext cx="299148" cy="29914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3D15423-3046-42F4-B335-02E50BC0ABE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00786" y="1646830"/>
            <a:ext cx="299148" cy="29914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D5FDC7BF-1FBD-7A4C-90F5-AF579A32B04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3400786" y="2295308"/>
            <a:ext cx="299148" cy="29914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3431EB32-9BEA-5605-8BB4-83932FB5510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400786" y="1967916"/>
            <a:ext cx="299148" cy="29914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20D173A-9D6A-96ED-966B-9A3C0013B1EE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400786" y="2948641"/>
            <a:ext cx="299148" cy="299148"/>
          </a:xfrm>
          <a:prstGeom prst="rect">
            <a:avLst/>
          </a:prstGeom>
        </p:spPr>
      </p:pic>
      <p:graphicFrame>
        <p:nvGraphicFramePr>
          <p:cNvPr id="62" name="Table 6">
            <a:extLst>
              <a:ext uri="{FF2B5EF4-FFF2-40B4-BE49-F238E27FC236}">
                <a16:creationId xmlns:a16="http://schemas.microsoft.com/office/drawing/2014/main" id="{42B76343-1FFE-F4BD-99F9-9D39CB9649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323903"/>
              </p:ext>
            </p:extLst>
          </p:nvPr>
        </p:nvGraphicFramePr>
        <p:xfrm>
          <a:off x="5378116" y="1658861"/>
          <a:ext cx="5959948" cy="1596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9987">
                  <a:extLst>
                    <a:ext uri="{9D8B030D-6E8A-4147-A177-3AD203B41FA5}">
                      <a16:colId xmlns:a16="http://schemas.microsoft.com/office/drawing/2014/main" val="2992671412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597148921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1162182459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3570964566"/>
                    </a:ext>
                  </a:extLst>
                </a:gridCol>
              </a:tblGrid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413739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635577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252501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388347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386504"/>
                  </a:ext>
                </a:extLst>
              </a:tr>
            </a:tbl>
          </a:graphicData>
        </a:graphic>
      </p:graphicFrame>
      <p:sp>
        <p:nvSpPr>
          <p:cNvPr id="85" name="Slide Number">
            <a:extLst>
              <a:ext uri="{FF2B5EF4-FFF2-40B4-BE49-F238E27FC236}">
                <a16:creationId xmlns:a16="http://schemas.microsoft.com/office/drawing/2014/main" id="{6A4124B8-4B91-F9D2-AE52-0EEF23B5238B}"/>
              </a:ext>
            </a:extLst>
          </p:cNvPr>
          <p:cNvSpPr txBox="1">
            <a:spLocks/>
          </p:cNvSpPr>
          <p:nvPr/>
        </p:nvSpPr>
        <p:spPr>
          <a:xfrm>
            <a:off x="11557828" y="6374995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ctr"/>
              <a:t>3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D731A71-05CB-35C1-6E7F-770847159E60}"/>
              </a:ext>
            </a:extLst>
          </p:cNvPr>
          <p:cNvSpPr/>
          <p:nvPr/>
        </p:nvSpPr>
        <p:spPr>
          <a:xfrm>
            <a:off x="2488595" y="2087399"/>
            <a:ext cx="721895" cy="724766"/>
          </a:xfrm>
          <a:prstGeom prst="ellipse">
            <a:avLst/>
          </a:prstGeom>
          <a:noFill/>
          <a:ln w="66675">
            <a:solidFill>
              <a:srgbClr val="99C2E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B67C4D8-1AF7-8A90-56A7-5C8C31E2F9A3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982149" y="1646830"/>
            <a:ext cx="284688" cy="301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B4859D-1637-5F63-4D35-CBCC3AAFAA91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982149" y="1966773"/>
            <a:ext cx="284688" cy="3014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03DD4B-E37D-6BEC-897B-5A3278E6B9CD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982149" y="2937464"/>
            <a:ext cx="284688" cy="3014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6665BEF-A36A-62E3-4FE8-13C1A15F2B25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7480048" y="2293022"/>
            <a:ext cx="284687" cy="3014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3D3AEC1-8AB6-A3D6-3371-5ED624B5FC4D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7480048" y="1966773"/>
            <a:ext cx="284687" cy="3014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55BCB3E-2D71-CCBE-ACA4-40F15DF47E72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7480048" y="2937464"/>
            <a:ext cx="284687" cy="3014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491FFC3-5FAD-AD2D-5697-E5AFE5425912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8958044" y="2937464"/>
            <a:ext cx="284687" cy="30143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C00E5BA-FF71-DE79-C941-61E44EAD8433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8958044" y="2612987"/>
            <a:ext cx="284687" cy="3014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C625048-D7D9-4710-9C5C-A6BE90A275AA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10449865" y="2293022"/>
            <a:ext cx="284686" cy="3014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C1EB28F-6315-017A-23F7-EA1997981E75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10449865" y="1646830"/>
            <a:ext cx="284686" cy="30143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6E1FE6B-3FF2-0CBF-83F2-D71A60736C03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10455942" y="2937464"/>
            <a:ext cx="284686" cy="301433"/>
          </a:xfrm>
          <a:prstGeom prst="rect">
            <a:avLst/>
          </a:prstGeom>
        </p:spPr>
      </p:pic>
      <p:sp>
        <p:nvSpPr>
          <p:cNvPr id="7" name="Title 14">
            <a:extLst>
              <a:ext uri="{FF2B5EF4-FFF2-40B4-BE49-F238E27FC236}">
                <a16:creationId xmlns:a16="http://schemas.microsoft.com/office/drawing/2014/main" id="{066A2B1C-C9A6-63BD-F6A9-BB9E301A2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1002"/>
            <a:ext cx="8958044" cy="772930"/>
          </a:xfrm>
        </p:spPr>
        <p:txBody>
          <a:bodyPr>
            <a:noAutofit/>
          </a:bodyPr>
          <a:lstStyle/>
          <a:p>
            <a:pPr algn="r" defTabSz="914400" rtl="1" hangingPunct="0">
              <a:spcBef>
                <a:spcPts val="0"/>
              </a:spcBef>
              <a:defRPr/>
            </a:pP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 0.1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(تابع)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الرد على أسئلة صنّاع القرار من خلال الإدماج المناسب لأشكال الأدلة العلمية</a:t>
            </a:r>
            <a:b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0F44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</a:br>
            <a:r>
              <a:rPr lang="en-CA" sz="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ar-SA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مطابقة أشكال الأدلة</a:t>
            </a:r>
            <a:r>
              <a:rPr lang="en-US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المحلية مع الخطوة الصحيحة في عملية صنع القرار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0C2664FC-D2A1-2B2E-5F0E-F601E7AE93CB}"/>
              </a:ext>
            </a:extLst>
          </p:cNvPr>
          <p:cNvSpPr txBox="1"/>
          <p:nvPr/>
        </p:nvSpPr>
        <p:spPr>
          <a:xfrm>
            <a:off x="9385072" y="1068159"/>
            <a:ext cx="24032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ملاحظة: النسخة الكاملة متوفرة في </a:t>
            </a:r>
            <a:r>
              <a:rPr lang="ar-SA" sz="1050" i="1" dirty="0">
                <a:solidFill>
                  <a:srgbClr val="254777"/>
                </a:solidFill>
                <a:effectLst/>
                <a:latin typeface="Helvetica" pitchFamily="2" charset="0"/>
              </a:rPr>
              <a:t>مستجدات ٢٠٢٣</a:t>
            </a:r>
          </a:p>
        </p:txBody>
      </p:sp>
    </p:spTree>
    <p:extLst>
      <p:ext uri="{BB962C8B-B14F-4D97-AF65-F5344CB8AC3E}">
        <p14:creationId xmlns:p14="http://schemas.microsoft.com/office/powerpoint/2010/main" val="341533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144">
            <a:extLst>
              <a:ext uri="{FF2B5EF4-FFF2-40B4-BE49-F238E27FC236}">
                <a16:creationId xmlns:a16="http://schemas.microsoft.com/office/drawing/2014/main" id="{C04CC163-6951-02E5-D0DD-5902EE3F0F21}"/>
              </a:ext>
            </a:extLst>
          </p:cNvPr>
          <p:cNvSpPr/>
          <p:nvPr/>
        </p:nvSpPr>
        <p:spPr>
          <a:xfrm>
            <a:off x="0" y="6075306"/>
            <a:ext cx="12199543" cy="7928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panose="020B0604020202020204"/>
                <a:ea typeface="+mn-ea"/>
                <a:cs typeface="+mn-cs"/>
              </a:rPr>
              <a:t>z</a:t>
            </a:r>
          </a:p>
        </p:txBody>
      </p:sp>
      <p:pic>
        <p:nvPicPr>
          <p:cNvPr id="146" name="Picture 145" descr="Shape&#10;&#10;Description automatically generated">
            <a:extLst>
              <a:ext uri="{FF2B5EF4-FFF2-40B4-BE49-F238E27FC236}">
                <a16:creationId xmlns:a16="http://schemas.microsoft.com/office/drawing/2014/main" id="{9EEDE344-1EB8-69AA-FF08-EF489E577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2360" y="1424910"/>
            <a:ext cx="3885239" cy="5035293"/>
          </a:xfrm>
          <a:prstGeom prst="rect">
            <a:avLst/>
          </a:prstGeom>
        </p:spPr>
      </p:pic>
      <p:sp>
        <p:nvSpPr>
          <p:cNvPr id="170" name="TextBox 169">
            <a:extLst>
              <a:ext uri="{FF2B5EF4-FFF2-40B4-BE49-F238E27FC236}">
                <a16:creationId xmlns:a16="http://schemas.microsoft.com/office/drawing/2014/main" id="{6F762966-01FD-45BB-45C8-EE702B53FD3C}"/>
              </a:ext>
            </a:extLst>
          </p:cNvPr>
          <p:cNvSpPr txBox="1"/>
          <p:nvPr/>
        </p:nvSpPr>
        <p:spPr>
          <a:xfrm>
            <a:off x="6791802" y="1954506"/>
            <a:ext cx="1246995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LB" sz="1000" b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النمذجة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4DF91BEC-ABC5-9971-7C27-41C43A37E3AD}"/>
              </a:ext>
            </a:extLst>
          </p:cNvPr>
          <p:cNvSpPr txBox="1"/>
          <p:nvPr/>
        </p:nvSpPr>
        <p:spPr>
          <a:xfrm>
            <a:off x="6791803" y="2358859"/>
            <a:ext cx="1103374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LB" sz="1000" dirty="0">
                <a:solidFill>
                  <a:srgbClr val="254776"/>
                </a:solidFill>
                <a:latin typeface="Arial" panose="020B0604020202020204" pitchFamily="34" charset="0"/>
              </a:rPr>
              <a:t>البحث السلوكي/</a:t>
            </a:r>
          </a:p>
          <a:p>
            <a:r>
              <a:rPr lang="ar-LB" sz="1000" dirty="0">
                <a:solidFill>
                  <a:srgbClr val="254776"/>
                </a:solidFill>
                <a:latin typeface="Arial" panose="020B0604020202020204" pitchFamily="34" charset="0"/>
              </a:rPr>
              <a:t>التطبيقي</a:t>
            </a:r>
          </a:p>
          <a:p>
            <a:pPr algn="r"/>
            <a:endParaRPr lang="ar-LB" sz="1000" b="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83454258-D16C-B1D0-6663-A18915FF13F3}"/>
              </a:ext>
            </a:extLst>
          </p:cNvPr>
          <p:cNvSpPr txBox="1"/>
          <p:nvPr/>
        </p:nvSpPr>
        <p:spPr>
          <a:xfrm>
            <a:off x="6457272" y="2946990"/>
            <a:ext cx="1103374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LB" sz="1000" b="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رؤى </a:t>
            </a:r>
          </a:p>
          <a:p>
            <a:pPr marL="0" marR="0" lvl="0" indent="0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LB" sz="1000" b="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نوعية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FA0FB83D-9C85-FEF4-B331-D30BED062AB5}"/>
              </a:ext>
            </a:extLst>
          </p:cNvPr>
          <p:cNvSpPr txBox="1"/>
          <p:nvPr/>
        </p:nvSpPr>
        <p:spPr>
          <a:xfrm>
            <a:off x="6843911" y="3521010"/>
            <a:ext cx="1009782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defTabSz="457189" rtl="1">
              <a:defRPr/>
            </a:pPr>
            <a:r>
              <a:rPr lang="ar-LB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توليف الادلة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8D9CB26A-37E4-5C88-8631-D2B72BC9C982}"/>
              </a:ext>
            </a:extLst>
          </p:cNvPr>
          <p:cNvSpPr txBox="1"/>
          <p:nvPr/>
        </p:nvSpPr>
        <p:spPr>
          <a:xfrm>
            <a:off x="6833229" y="4046464"/>
            <a:ext cx="111258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LB" sz="1000" dirty="0">
                <a:solidFill>
                  <a:srgbClr val="254776"/>
                </a:solidFill>
                <a:latin typeface="Helvetica" pitchFamily="2" charset="0"/>
              </a:rPr>
              <a:t> تقييمات    </a:t>
            </a:r>
          </a:p>
          <a:p>
            <a:pPr marL="0" marR="0" lvl="0" indent="0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254776"/>
                </a:solidFill>
                <a:latin typeface="Helvetica" pitchFamily="2" charset="0"/>
              </a:rPr>
              <a:t> </a:t>
            </a:r>
            <a:r>
              <a:rPr lang="ar-LB" sz="1000" dirty="0">
                <a:solidFill>
                  <a:srgbClr val="254776"/>
                </a:solidFill>
                <a:latin typeface="Helvetica" pitchFamily="2" charset="0"/>
              </a:rPr>
              <a:t>التكنولوجيا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475A594-8C81-492E-0B14-66942DE5087E}"/>
              </a:ext>
            </a:extLst>
          </p:cNvPr>
          <p:cNvSpPr txBox="1"/>
          <p:nvPr/>
        </p:nvSpPr>
        <p:spPr>
          <a:xfrm>
            <a:off x="7343490" y="4743048"/>
            <a:ext cx="1204638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LB" sz="1000">
                <a:solidFill>
                  <a:srgbClr val="254776"/>
                </a:solidFill>
                <a:latin typeface="Helvetica" pitchFamily="2" charset="0"/>
              </a:rPr>
              <a:t>التوجيهات العامة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FA08C844-7EA2-D9D5-69F5-12E8694D0435}"/>
              </a:ext>
            </a:extLst>
          </p:cNvPr>
          <p:cNvSpPr txBox="1"/>
          <p:nvPr/>
        </p:nvSpPr>
        <p:spPr>
          <a:xfrm>
            <a:off x="4249303" y="5632892"/>
            <a:ext cx="983256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LB" sz="1000" b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التقييم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E492222B-9848-5FFD-AD99-60B5E31B0F10}"/>
              </a:ext>
            </a:extLst>
          </p:cNvPr>
          <p:cNvSpPr txBox="1"/>
          <p:nvPr/>
        </p:nvSpPr>
        <p:spPr>
          <a:xfrm>
            <a:off x="4466288" y="4780964"/>
            <a:ext cx="766270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0" defTabSz="457189">
              <a:defRPr/>
            </a:pPr>
            <a:r>
              <a:rPr lang="ar-LB" sz="1000" b="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تحليلات البيانات</a:t>
            </a:r>
          </a:p>
          <a:p>
            <a:pPr marL="0" marR="0" lvl="0" indent="0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LB" sz="1000" b="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Slide Number">
            <a:extLst>
              <a:ext uri="{FF2B5EF4-FFF2-40B4-BE49-F238E27FC236}">
                <a16:creationId xmlns:a16="http://schemas.microsoft.com/office/drawing/2014/main" id="{01EEC421-A563-A0C5-0E8C-DBEC5FED7DDA}"/>
              </a:ext>
            </a:extLst>
          </p:cNvPr>
          <p:cNvSpPr txBox="1">
            <a:spLocks/>
          </p:cNvSpPr>
          <p:nvPr/>
        </p:nvSpPr>
        <p:spPr>
          <a:xfrm>
            <a:off x="11580978" y="6374598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ctr"/>
              <a:t>4</a:t>
            </a:fld>
            <a:endParaRPr lang="en-CA" sz="2000">
              <a:solidFill>
                <a:srgbClr val="0F447C"/>
              </a:solidFill>
            </a:endParaRPr>
          </a:p>
        </p:txBody>
      </p:sp>
      <p:pic>
        <p:nvPicPr>
          <p:cNvPr id="193" name="Picture 192" descr="Icon&#10;&#10;Description automatically generated">
            <a:extLst>
              <a:ext uri="{FF2B5EF4-FFF2-40B4-BE49-F238E27FC236}">
                <a16:creationId xmlns:a16="http://schemas.microsoft.com/office/drawing/2014/main" id="{2CE76EEE-CBC5-F51E-A5E6-4C71E49073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6615" y="5447635"/>
            <a:ext cx="576000" cy="576000"/>
          </a:xfrm>
          <a:prstGeom prst="rect">
            <a:avLst/>
          </a:prstGeom>
        </p:spPr>
      </p:pic>
      <p:pic>
        <p:nvPicPr>
          <p:cNvPr id="194" name="Picture 193" descr="Icon&#10;&#10;Description automatically generated">
            <a:extLst>
              <a:ext uri="{FF2B5EF4-FFF2-40B4-BE49-F238E27FC236}">
                <a16:creationId xmlns:a16="http://schemas.microsoft.com/office/drawing/2014/main" id="{C3AF4957-BA25-E999-920A-DF8185C9AE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5399" y="4453014"/>
            <a:ext cx="998432" cy="998432"/>
          </a:xfrm>
          <a:prstGeom prst="rect">
            <a:avLst/>
          </a:prstGeom>
        </p:spPr>
      </p:pic>
      <p:pic>
        <p:nvPicPr>
          <p:cNvPr id="195" name="Picture 194" descr="Logo, icon&#10;&#10;Description automatically generated">
            <a:extLst>
              <a:ext uri="{FF2B5EF4-FFF2-40B4-BE49-F238E27FC236}">
                <a16:creationId xmlns:a16="http://schemas.microsoft.com/office/drawing/2014/main" id="{F00CC5C5-96DE-09B8-7FE8-3D8D2678E8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6190" y="1775642"/>
            <a:ext cx="576000" cy="576000"/>
          </a:xfrm>
          <a:prstGeom prst="rect">
            <a:avLst/>
          </a:prstGeom>
        </p:spPr>
      </p:pic>
      <p:pic>
        <p:nvPicPr>
          <p:cNvPr id="196" name="Picture 195">
            <a:extLst>
              <a:ext uri="{FF2B5EF4-FFF2-40B4-BE49-F238E27FC236}">
                <a16:creationId xmlns:a16="http://schemas.microsoft.com/office/drawing/2014/main" id="{7678B4AE-6290-18D7-F87D-E490528FDD88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266190" y="3971978"/>
            <a:ext cx="576000" cy="576000"/>
          </a:xfrm>
          <a:prstGeom prst="rect">
            <a:avLst/>
          </a:prstGeom>
        </p:spPr>
      </p:pic>
      <p:pic>
        <p:nvPicPr>
          <p:cNvPr id="197" name="Picture 196" descr="Icon&#10;&#10;Description automatically generated">
            <a:extLst>
              <a:ext uri="{FF2B5EF4-FFF2-40B4-BE49-F238E27FC236}">
                <a16:creationId xmlns:a16="http://schemas.microsoft.com/office/drawing/2014/main" id="{A28DAAAB-E632-2FDD-D153-C431F43A97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66190" y="2873810"/>
            <a:ext cx="576000" cy="576000"/>
          </a:xfrm>
          <a:prstGeom prst="rect">
            <a:avLst/>
          </a:prstGeom>
        </p:spPr>
      </p:pic>
      <p:pic>
        <p:nvPicPr>
          <p:cNvPr id="198" name="Picture 197">
            <a:extLst>
              <a:ext uri="{FF2B5EF4-FFF2-40B4-BE49-F238E27FC236}">
                <a16:creationId xmlns:a16="http://schemas.microsoft.com/office/drawing/2014/main" id="{782DEA4F-7AF7-FBD9-9B90-57B3F6D776FE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6266190" y="3422894"/>
            <a:ext cx="576000" cy="576000"/>
          </a:xfrm>
          <a:prstGeom prst="rect">
            <a:avLst/>
          </a:prstGeom>
        </p:spPr>
      </p:pic>
      <p:pic>
        <p:nvPicPr>
          <p:cNvPr id="199" name="Picture 198" descr="Icon&#10;&#10;Description automatically generated">
            <a:extLst>
              <a:ext uri="{FF2B5EF4-FFF2-40B4-BE49-F238E27FC236}">
                <a16:creationId xmlns:a16="http://schemas.microsoft.com/office/drawing/2014/main" id="{D5BF14EF-DEF1-E00D-C58E-6DE5523A1C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66190" y="2324726"/>
            <a:ext cx="576000" cy="576000"/>
          </a:xfrm>
          <a:prstGeom prst="rect">
            <a:avLst/>
          </a:prstGeom>
        </p:spPr>
      </p:pic>
      <p:pic>
        <p:nvPicPr>
          <p:cNvPr id="200" name="Picture 199">
            <a:extLst>
              <a:ext uri="{FF2B5EF4-FFF2-40B4-BE49-F238E27FC236}">
                <a16:creationId xmlns:a16="http://schemas.microsoft.com/office/drawing/2014/main" id="{18CDCD4B-A42A-7EBB-102E-D5888E8FC4F0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6266190" y="4521061"/>
            <a:ext cx="576000" cy="576000"/>
          </a:xfrm>
          <a:prstGeom prst="rect">
            <a:avLst/>
          </a:prstGeom>
        </p:spPr>
      </p:pic>
      <p:sp>
        <p:nvSpPr>
          <p:cNvPr id="5" name="Title 14">
            <a:extLst>
              <a:ext uri="{FF2B5EF4-FFF2-40B4-BE49-F238E27FC236}">
                <a16:creationId xmlns:a16="http://schemas.microsoft.com/office/drawing/2014/main" id="{A18B19EC-286D-7076-1180-18332A089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88" y="112713"/>
            <a:ext cx="8174672" cy="1006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 defTabSz="914400" rtl="1" hangingPunct="0">
              <a:spcBef>
                <a:spcPts val="0"/>
              </a:spcBef>
              <a:defRPr/>
            </a:pP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0.2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الرد على أسئلة صنّاع القرار من خلال الإدماج المناسب لأشكال الأدلة العلمية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0BE6FBEA-4172-F23A-5943-D988F8BC566D}"/>
              </a:ext>
            </a:extLst>
          </p:cNvPr>
          <p:cNvSpPr txBox="1"/>
          <p:nvPr/>
        </p:nvSpPr>
        <p:spPr>
          <a:xfrm>
            <a:off x="2016218" y="707937"/>
            <a:ext cx="6355781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7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بالمقارنة بالأشكال المختارة من الأدلة التي حصلت على الكثير من الاهتمام الآن</a:t>
            </a:r>
            <a:endParaRPr lang="en-US" sz="1700" dirty="0"/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CFD9A8D4-7593-0107-643C-877EFDFE81CA}"/>
              </a:ext>
            </a:extLst>
          </p:cNvPr>
          <p:cNvSpPr txBox="1"/>
          <p:nvPr/>
        </p:nvSpPr>
        <p:spPr>
          <a:xfrm>
            <a:off x="9385072" y="1068159"/>
            <a:ext cx="24032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ملاحظة: النسخة الكاملة متوفرة في </a:t>
            </a:r>
            <a:r>
              <a:rPr lang="ar-SA" sz="1050" i="1" dirty="0">
                <a:solidFill>
                  <a:srgbClr val="254777"/>
                </a:solidFill>
                <a:effectLst/>
                <a:latin typeface="Helvetica" pitchFamily="2" charset="0"/>
              </a:rPr>
              <a:t>مستجدات ٢٠٢٣</a:t>
            </a:r>
          </a:p>
        </p:txBody>
      </p:sp>
    </p:spTree>
    <p:extLst>
      <p:ext uri="{BB962C8B-B14F-4D97-AF65-F5344CB8AC3E}">
        <p14:creationId xmlns:p14="http://schemas.microsoft.com/office/powerpoint/2010/main" val="407728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78182B-E4D2-746D-0C07-83EEC0F7A0BD}"/>
              </a:ext>
            </a:extLst>
          </p:cNvPr>
          <p:cNvSpPr/>
          <p:nvPr/>
        </p:nvSpPr>
        <p:spPr>
          <a:xfrm>
            <a:off x="0" y="6065134"/>
            <a:ext cx="12192000" cy="7928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2AF9984B-C60B-7298-04FC-C05238D34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785590"/>
              </p:ext>
            </p:extLst>
          </p:nvPr>
        </p:nvGraphicFramePr>
        <p:xfrm>
          <a:off x="900868" y="1369097"/>
          <a:ext cx="10731938" cy="5357733"/>
        </p:xfrm>
        <a:graphic>
          <a:graphicData uri="http://schemas.openxmlformats.org/drawingml/2006/table">
            <a:tbl>
              <a:tblPr firstRow="1" firstCol="1" bandRow="1"/>
              <a:tblGrid>
                <a:gridCol w="1382141">
                  <a:extLst>
                    <a:ext uri="{9D8B030D-6E8A-4147-A177-3AD203B41FA5}">
                      <a16:colId xmlns:a16="http://schemas.microsoft.com/office/drawing/2014/main" val="2438151703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1941796730"/>
                    </a:ext>
                  </a:extLst>
                </a:gridCol>
                <a:gridCol w="354244">
                  <a:extLst>
                    <a:ext uri="{9D8B030D-6E8A-4147-A177-3AD203B41FA5}">
                      <a16:colId xmlns:a16="http://schemas.microsoft.com/office/drawing/2014/main" val="4159614164"/>
                    </a:ext>
                  </a:extLst>
                </a:gridCol>
                <a:gridCol w="1734749">
                  <a:extLst>
                    <a:ext uri="{9D8B030D-6E8A-4147-A177-3AD203B41FA5}">
                      <a16:colId xmlns:a16="http://schemas.microsoft.com/office/drawing/2014/main" val="3417789404"/>
                    </a:ext>
                  </a:extLst>
                </a:gridCol>
                <a:gridCol w="6281090">
                  <a:extLst>
                    <a:ext uri="{9D8B030D-6E8A-4147-A177-3AD203B41FA5}">
                      <a16:colId xmlns:a16="http://schemas.microsoft.com/office/drawing/2014/main" val="4259270599"/>
                    </a:ext>
                  </a:extLst>
                </a:gridCol>
              </a:tblGrid>
              <a:tr h="3184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المنظور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 </a:t>
                      </a:r>
                      <a:r>
                        <a:rPr lang="ar-LB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أشكال الدليل العلمي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LB" sz="1400" b="0" i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الخطوات التي تضاف فيها</a:t>
                      </a:r>
                      <a:r>
                        <a:rPr lang="ar-LB" sz="1400" b="0" i="0" baseline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القيمة الأكبر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804439"/>
                  </a:ext>
                </a:extLst>
              </a:tr>
              <a:tr h="337449"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200" b="0" i="0" u="none" strike="noStrike" cap="none" baseline="0" dirty="0">
                          <a:solidFill>
                            <a:srgbClr val="254776"/>
                          </a:solidFill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Arial"/>
                        </a:rPr>
                        <a:t>الأدلة المحلية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3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1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تحليلات البيانات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133599"/>
                  </a:ext>
                </a:extLst>
              </a:tr>
              <a:tr h="2408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11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النمذجة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3415"/>
                  </a:ext>
                </a:extLst>
              </a:tr>
              <a:tr h="33744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1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التقييم</a:t>
                      </a:r>
                      <a:r>
                        <a:rPr lang="en-US" sz="11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 </a:t>
                      </a: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886923"/>
                  </a:ext>
                </a:extLst>
              </a:tr>
              <a:tr h="33744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20"/>
                        </a:lnSpc>
                      </a:pPr>
                      <a:r>
                        <a:rPr lang="ar-LB" sz="10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التطبيقي/</a:t>
                      </a:r>
                    </a:p>
                    <a:p>
                      <a:pPr algn="r">
                        <a:lnSpc>
                          <a:spcPts val="1120"/>
                        </a:lnSpc>
                      </a:pPr>
                      <a:r>
                        <a:rPr lang="ar-LB" sz="10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البحث السلوكي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998895"/>
                  </a:ext>
                </a:extLst>
              </a:tr>
              <a:tr h="33744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000" b="0" dirty="0">
                          <a:solidFill>
                            <a:srgbClr val="254776"/>
                          </a:solidFill>
                          <a:latin typeface="Arial" panose="020B0604020202020204" pitchFamily="34" charset="0"/>
                          <a:cs typeface="+mn-cs"/>
                        </a:rPr>
                        <a:t>رؤى نوعية</a:t>
                      </a:r>
                    </a:p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804998"/>
                  </a:ext>
                </a:extLst>
              </a:tr>
              <a:tr h="207000">
                <a:tc>
                  <a:txBody>
                    <a:bodyPr/>
                    <a:lstStyle/>
                    <a:p>
                      <a:pPr algn="ctr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70553"/>
                  </a:ext>
                </a:extLst>
              </a:tr>
              <a:tr h="3184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المنظور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7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7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BAD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Forms of evidence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97868899"/>
                  </a:ext>
                </a:extLst>
              </a:tr>
              <a:tr h="1378598">
                <a:tc>
                  <a:txBody>
                    <a:bodyPr/>
                    <a:lstStyle/>
                    <a:p>
                      <a:pPr algn="r">
                        <a:tabLst>
                          <a:tab pos="87313" algn="l"/>
                        </a:tabLst>
                      </a:pPr>
                      <a:r>
                        <a:rPr lang="ar-LB" sz="1200" dirty="0">
                          <a:solidFill>
                            <a:srgbClr val="254776"/>
                          </a:solidFill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الدليل العالمي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13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1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توليف الأدلة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LB" sz="1050" dirty="0">
                          <a:solidFill>
                            <a:srgbClr val="254776"/>
                          </a:solidFill>
                        </a:rPr>
                        <a:t>توليف الأدلة:</a:t>
                      </a:r>
                    </a:p>
                    <a:p>
                      <a:pPr marL="171450" lvl="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LB" sz="1000" dirty="0">
                          <a:solidFill>
                            <a:srgbClr val="254776"/>
                          </a:solidFill>
                        </a:rPr>
                        <a:t>يقوم بشكل منهجي وشفاف بتحديد واختيار وتقييم وتوليف الأدلة التي تتناول سؤالًا محددًا</a:t>
                      </a:r>
                    </a:p>
                    <a:p>
                      <a:pPr marL="171450" lvl="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LB" sz="1000" dirty="0">
                          <a:solidFill>
                            <a:srgbClr val="254776"/>
                          </a:solidFill>
                        </a:rPr>
                        <a:t>يشمل تقييمات جودة صريحة </a:t>
                      </a:r>
                      <a:r>
                        <a:rPr lang="ar-LB" sz="1000" dirty="0">
                          <a:solidFill>
                            <a:schemeClr val="tx1"/>
                          </a:solidFill>
                        </a:rPr>
                        <a:t>(ولا يقبل مراجعة الزملاء للمجلة كمرادف للجودة) </a:t>
                      </a:r>
                      <a:r>
                        <a:rPr lang="ar-LB" sz="1000" dirty="0">
                          <a:solidFill>
                            <a:srgbClr val="254776"/>
                          </a:solidFill>
                        </a:rPr>
                        <a:t>ويمكن تقييم الجودة بحد ذاتها (ويتم تضمين تقييمات الجودة في العديد من قواعد بيانات تجميع الأدلة مثل </a:t>
                      </a:r>
                      <a:r>
                        <a:rPr lang="en-US" sz="1000" dirty="0">
                          <a:solidFill>
                            <a:srgbClr val="254776"/>
                          </a:solidFill>
                        </a:rPr>
                        <a:t>Social Systems Evidence</a:t>
                      </a:r>
                      <a:r>
                        <a:rPr lang="ar-LB" sz="1000" dirty="0">
                          <a:solidFill>
                            <a:srgbClr val="254776"/>
                          </a:solidFill>
                        </a:rPr>
                        <a:t>)</a:t>
                      </a:r>
                    </a:p>
                    <a:p>
                      <a:pPr marL="171450" lvl="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LB" sz="1000" dirty="0">
                          <a:solidFill>
                            <a:srgbClr val="254776"/>
                          </a:solidFill>
                        </a:rPr>
                        <a:t>يمكن أن يعالج أي سؤال وتوليف أي نوع من الأدلة</a:t>
                      </a:r>
                      <a:r>
                        <a:rPr lang="en-US" sz="1000" dirty="0">
                          <a:solidFill>
                            <a:srgbClr val="254776"/>
                          </a:solidFill>
                        </a:rPr>
                        <a:t> </a:t>
                      </a:r>
                    </a:p>
                    <a:p>
                      <a:pPr marL="171450" lvl="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LB" sz="1000" dirty="0">
                          <a:solidFill>
                            <a:srgbClr val="254776"/>
                          </a:solidFill>
                        </a:rPr>
                        <a:t>يمكن أن يصف أيضًا </a:t>
                      </a:r>
                      <a:r>
                        <a:rPr lang="ar-LB" sz="1000" kern="1200" dirty="0">
                          <a:solidFill>
                            <a:srgbClr val="254776"/>
                          </a:solidFill>
                          <a:latin typeface="+mn-lt"/>
                          <a:ea typeface="+mn-ea"/>
                          <a:cs typeface="+mn-cs"/>
                        </a:rPr>
                        <a:t>مقدار اليقين الذي لدينا </a:t>
                      </a:r>
                      <a:r>
                        <a:rPr lang="ar-LB" sz="1000" dirty="0">
                          <a:solidFill>
                            <a:srgbClr val="254776"/>
                          </a:solidFill>
                        </a:rPr>
                        <a:t>حول نتائج معينة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CA" sz="10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411749"/>
                  </a:ext>
                </a:extLst>
              </a:tr>
              <a:tr h="207000">
                <a:tc>
                  <a:txBody>
                    <a:bodyPr/>
                    <a:lstStyle/>
                    <a:p>
                      <a:pPr algn="ctr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88197"/>
                  </a:ext>
                </a:extLst>
              </a:tr>
              <a:tr h="3184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المنظور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2E5">
                        <a:alpha val="8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ar-LB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أشكال الدليل العلمي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07101436"/>
                  </a:ext>
                </a:extLst>
              </a:tr>
              <a:tr h="509538">
                <a:tc rowSpan="2">
                  <a:txBody>
                    <a:bodyPr/>
                    <a:lstStyle/>
                    <a:p>
                      <a:pPr algn="r"/>
                      <a:endParaRPr lang="en-CA" sz="4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ar-LB" sz="1100" dirty="0">
                          <a:solidFill>
                            <a:srgbClr val="254776"/>
                          </a:solidFill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التوصيات المحلية أو دعم الأدلة المستنيرة بالأدلة المحلية والعالمية</a:t>
                      </a:r>
                    </a:p>
                    <a:p>
                      <a:pPr algn="r"/>
                      <a:r>
                        <a:rPr lang="en-CA" sz="50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lang="en-CA" sz="13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189" rtl="1" eaLnBrk="1" fontAlgn="auto" latinLnBrk="0" hangingPunct="1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1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تقييم التكنولوجيا/</a:t>
                      </a:r>
                    </a:p>
                    <a:p>
                      <a:pPr marL="0" marR="0" lvl="0" indent="0" algn="l" defTabSz="457189" rtl="1" eaLnBrk="1" fontAlgn="auto" latinLnBrk="0" hangingPunct="1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1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تحليل فعالية التكلفة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43558113"/>
                  </a:ext>
                </a:extLst>
              </a:tr>
              <a:tr h="509538">
                <a:tc vMerge="1"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0F6">
                        <a:alpha val="4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CA" sz="1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  <a:p>
                      <a:pPr algn="l"/>
                      <a:r>
                        <a:rPr lang="ar-LB" sz="11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التوجيهات العامة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41412472"/>
                  </a:ext>
                </a:extLst>
              </a:tr>
            </a:tbl>
          </a:graphicData>
        </a:graphic>
      </p:graphicFrame>
      <p:pic>
        <p:nvPicPr>
          <p:cNvPr id="51" name="Picture 50">
            <a:extLst>
              <a:ext uri="{FF2B5EF4-FFF2-40B4-BE49-F238E27FC236}">
                <a16:creationId xmlns:a16="http://schemas.microsoft.com/office/drawing/2014/main" id="{F00751DC-1877-2F93-BCB3-8C472C5B1F3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491217" y="2090329"/>
            <a:ext cx="731352" cy="73135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1F3047B6-475D-D919-CEF8-9CDB04489B2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491217" y="4048589"/>
            <a:ext cx="731352" cy="73135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27BD9792-09DC-F18B-98B7-8398DB5E3A6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491217" y="5831035"/>
            <a:ext cx="731352" cy="73135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9D2CCB4-8507-843F-F09B-3F81002DD66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400786" y="5735736"/>
            <a:ext cx="303988" cy="30398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0A51B1ED-2B71-BADE-26F8-623051DCB2E5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400786" y="6274945"/>
            <a:ext cx="299148" cy="29914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B7AFF1B2-24FB-462D-E098-CBEDDD7A059E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3400786" y="4297739"/>
            <a:ext cx="303988" cy="30398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93DB4FFD-5C91-82B7-3229-338C8A0832E0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3400786" y="2626345"/>
            <a:ext cx="299148" cy="29914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3D15423-3046-42F4-B335-02E50BC0ABE9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3400786" y="1646830"/>
            <a:ext cx="299148" cy="29914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D5FDC7BF-1FBD-7A4C-90F5-AF579A32B041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3400786" y="2295308"/>
            <a:ext cx="299148" cy="29914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3431EB32-9BEA-5605-8BB4-83932FB5510E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3400786" y="1967916"/>
            <a:ext cx="299148" cy="29914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20D173A-9D6A-96ED-966B-9A3C0013B1EE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3400786" y="2948641"/>
            <a:ext cx="299148" cy="299148"/>
          </a:xfrm>
          <a:prstGeom prst="rect">
            <a:avLst/>
          </a:prstGeom>
        </p:spPr>
      </p:pic>
      <p:sp>
        <p:nvSpPr>
          <p:cNvPr id="85" name="Slide Number">
            <a:extLst>
              <a:ext uri="{FF2B5EF4-FFF2-40B4-BE49-F238E27FC236}">
                <a16:creationId xmlns:a16="http://schemas.microsoft.com/office/drawing/2014/main" id="{6A4124B8-4B91-F9D2-AE52-0EEF23B5238B}"/>
              </a:ext>
            </a:extLst>
          </p:cNvPr>
          <p:cNvSpPr txBox="1">
            <a:spLocks/>
          </p:cNvSpPr>
          <p:nvPr/>
        </p:nvSpPr>
        <p:spPr>
          <a:xfrm>
            <a:off x="11557828" y="6374995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ctr"/>
              <a:t>5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D731A71-05CB-35C1-6E7F-770847159E60}"/>
              </a:ext>
            </a:extLst>
          </p:cNvPr>
          <p:cNvSpPr/>
          <p:nvPr/>
        </p:nvSpPr>
        <p:spPr>
          <a:xfrm>
            <a:off x="2488595" y="2087399"/>
            <a:ext cx="721895" cy="724766"/>
          </a:xfrm>
          <a:prstGeom prst="ellipse">
            <a:avLst/>
          </a:prstGeom>
          <a:noFill/>
          <a:ln w="66675">
            <a:solidFill>
              <a:srgbClr val="99C2E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553EC6E-44F1-8407-3212-D4BFF0148ED7}"/>
              </a:ext>
            </a:extLst>
          </p:cNvPr>
          <p:cNvSpPr/>
          <p:nvPr/>
        </p:nvSpPr>
        <p:spPr>
          <a:xfrm>
            <a:off x="2499995" y="5834328"/>
            <a:ext cx="721895" cy="724766"/>
          </a:xfrm>
          <a:prstGeom prst="ellipse">
            <a:avLst/>
          </a:prstGeom>
          <a:noFill/>
          <a:ln w="66675">
            <a:solidFill>
              <a:srgbClr val="4195C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97E2D8B-7EDD-FEBE-0744-7792538C59FB}"/>
              </a:ext>
            </a:extLst>
          </p:cNvPr>
          <p:cNvSpPr/>
          <p:nvPr/>
        </p:nvSpPr>
        <p:spPr>
          <a:xfrm>
            <a:off x="2500674" y="4051882"/>
            <a:ext cx="721895" cy="724766"/>
          </a:xfrm>
          <a:prstGeom prst="ellipse">
            <a:avLst/>
          </a:prstGeom>
          <a:noFill/>
          <a:ln w="66675">
            <a:solidFill>
              <a:srgbClr val="0E539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B67C4D8-1AF7-8A90-56A7-5C8C31E2F9A3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5982149" y="1646830"/>
            <a:ext cx="284688" cy="301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B4859D-1637-5F63-4D35-CBCC3AAFAA91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5982149" y="1966773"/>
            <a:ext cx="284688" cy="3014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03DD4B-E37D-6BEC-897B-5A3278E6B9CD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5982149" y="2937464"/>
            <a:ext cx="284688" cy="3014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6665BEF-A36A-62E3-4FE8-13C1A15F2B25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7480048" y="2293022"/>
            <a:ext cx="284687" cy="3014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3D3AEC1-8AB6-A3D6-3371-5ED624B5FC4D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7480048" y="1966773"/>
            <a:ext cx="284687" cy="3014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55BCB3E-2D71-CCBE-ACA4-40F15DF47E72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7480048" y="2937464"/>
            <a:ext cx="284687" cy="3014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491FFC3-5FAD-AD2D-5697-E5AFE5425912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8958044" y="2937464"/>
            <a:ext cx="284687" cy="30143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C00E5BA-FF71-DE79-C941-61E44EAD8433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8958044" y="2612987"/>
            <a:ext cx="284687" cy="3014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C625048-D7D9-4710-9C5C-A6BE90A275AA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10449865" y="2293022"/>
            <a:ext cx="284686" cy="3014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C1EB28F-6315-017A-23F7-EA1997981E75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10449865" y="1646830"/>
            <a:ext cx="284686" cy="30143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6E1FE6B-3FF2-0CBF-83F2-D71A60736C03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10455942" y="2937464"/>
            <a:ext cx="284686" cy="301433"/>
          </a:xfrm>
          <a:prstGeom prst="rect">
            <a:avLst/>
          </a:prstGeom>
        </p:spPr>
      </p:pic>
      <p:sp>
        <p:nvSpPr>
          <p:cNvPr id="8" name="TextBox 2">
            <a:extLst>
              <a:ext uri="{FF2B5EF4-FFF2-40B4-BE49-F238E27FC236}">
                <a16:creationId xmlns:a16="http://schemas.microsoft.com/office/drawing/2014/main" id="{0C2664FC-D2A1-2B2E-5F0E-F601E7AE93CB}"/>
              </a:ext>
            </a:extLst>
          </p:cNvPr>
          <p:cNvSpPr txBox="1"/>
          <p:nvPr/>
        </p:nvSpPr>
        <p:spPr>
          <a:xfrm>
            <a:off x="9385072" y="1068159"/>
            <a:ext cx="24032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ملاحظة: النسخة الكاملة متوفرة في </a:t>
            </a:r>
            <a:r>
              <a:rPr lang="ar-SA" sz="1050" i="1" dirty="0">
                <a:solidFill>
                  <a:srgbClr val="254777"/>
                </a:solidFill>
                <a:effectLst/>
                <a:latin typeface="Helvetica" pitchFamily="2" charset="0"/>
              </a:rPr>
              <a:t>مستجدات ٢٠٢٣</a:t>
            </a:r>
          </a:p>
        </p:txBody>
      </p:sp>
      <p:sp>
        <p:nvSpPr>
          <p:cNvPr id="12" name="Title 14">
            <a:extLst>
              <a:ext uri="{FF2B5EF4-FFF2-40B4-BE49-F238E27FC236}">
                <a16:creationId xmlns:a16="http://schemas.microsoft.com/office/drawing/2014/main" id="{9ADB7F12-76E0-6766-E428-4961E4989092}"/>
              </a:ext>
            </a:extLst>
          </p:cNvPr>
          <p:cNvSpPr txBox="1">
            <a:spLocks/>
          </p:cNvSpPr>
          <p:nvPr/>
        </p:nvSpPr>
        <p:spPr>
          <a:xfrm>
            <a:off x="115219" y="256425"/>
            <a:ext cx="9112998" cy="3496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914400" rtl="1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0</a:t>
            </a: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.2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(تابع)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الرد على أسئلة صنّاع القرار من خلال الإدماج المناسب لأشكال الأدلة العلمية</a:t>
            </a:r>
            <a:endParaRPr kumimoji="0" lang="en-CA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/>
              <a:cs typeface="Arial" panose="020B0604020202020204" pitchFamily="34" charset="0"/>
              <a:sym typeface="Arial"/>
            </a:endParaRPr>
          </a:p>
          <a:p>
            <a:pPr algn="r" defTabSz="914400" rtl="1" hangingPunct="0">
              <a:spcBef>
                <a:spcPts val="0"/>
              </a:spcBef>
              <a:defRPr/>
            </a:pPr>
            <a:endParaRPr lang="en-US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4303084B-1AD6-1780-3F0F-29F858384E4E}"/>
              </a:ext>
            </a:extLst>
          </p:cNvPr>
          <p:cNvSpPr txBox="1"/>
          <p:nvPr/>
        </p:nvSpPr>
        <p:spPr>
          <a:xfrm>
            <a:off x="315202" y="492855"/>
            <a:ext cx="87851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دمج الأدلة المحلية </a:t>
            </a:r>
            <a:r>
              <a:rPr lang="ar-SA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(ما تم تعلمه في البلد) </a:t>
            </a:r>
            <a:r>
              <a:rPr lang="ar-SA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والأدلة العالمية</a:t>
            </a:r>
            <a:r>
              <a:rPr lang="ar-SA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(ما تم تعلمه من جميع أنحاء العالم، بما في ذلك كيفية اختلافها حسب المجموعات والسياقات)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4674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AE99748-039D-B433-24D0-B1A46D04A4E7}"/>
              </a:ext>
            </a:extLst>
          </p:cNvPr>
          <p:cNvSpPr/>
          <p:nvPr/>
        </p:nvSpPr>
        <p:spPr>
          <a:xfrm>
            <a:off x="0" y="6065134"/>
            <a:ext cx="12192000" cy="7928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C6503A71-D7ED-28F2-F9C8-ED0497F515EE}"/>
              </a:ext>
            </a:extLst>
          </p:cNvPr>
          <p:cNvSpPr/>
          <p:nvPr/>
        </p:nvSpPr>
        <p:spPr>
          <a:xfrm>
            <a:off x="1729627" y="4854414"/>
            <a:ext cx="9783602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9FDE805-133A-4DA8-1BDC-EF0EEA5815A6}"/>
              </a:ext>
            </a:extLst>
          </p:cNvPr>
          <p:cNvSpPr/>
          <p:nvPr/>
        </p:nvSpPr>
        <p:spPr>
          <a:xfrm>
            <a:off x="1732343" y="3249007"/>
            <a:ext cx="9792955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C7F56C1-5389-B23A-A36A-2D69E0F5575E}"/>
              </a:ext>
            </a:extLst>
          </p:cNvPr>
          <p:cNvSpPr/>
          <p:nvPr/>
        </p:nvSpPr>
        <p:spPr>
          <a:xfrm>
            <a:off x="1732343" y="1643599"/>
            <a:ext cx="9792955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BCD536F-F516-C404-8818-557F348AA5EA}"/>
              </a:ext>
            </a:extLst>
          </p:cNvPr>
          <p:cNvSpPr txBox="1"/>
          <p:nvPr/>
        </p:nvSpPr>
        <p:spPr>
          <a:xfrm>
            <a:off x="6475040" y="4917868"/>
            <a:ext cx="2164464" cy="1189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البحث السلوكي/</a:t>
            </a: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التطبيقي</a:t>
            </a: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رؤى نوعية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توليف الأدلة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A5868B-8693-1996-B5BC-F30B6D3E3EF0}"/>
              </a:ext>
            </a:extLst>
          </p:cNvPr>
          <p:cNvSpPr txBox="1"/>
          <p:nvPr/>
        </p:nvSpPr>
        <p:spPr>
          <a:xfrm>
            <a:off x="8639505" y="4881324"/>
            <a:ext cx="2902716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2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تدفقات الأدلة العلمية الجديدة:</a:t>
            </a: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9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5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      </a:t>
            </a: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تحليل البيانات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r" defTabSz="609585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                                                  التقييم</a:t>
            </a: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      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1FE2F03-EF7C-2EF7-DFB8-04B826B347D9}"/>
              </a:ext>
            </a:extLst>
          </p:cNvPr>
          <p:cNvGrpSpPr/>
          <p:nvPr/>
        </p:nvGrpSpPr>
        <p:grpSpPr>
          <a:xfrm>
            <a:off x="928622" y="1567726"/>
            <a:ext cx="1760582" cy="1760582"/>
            <a:chOff x="319139" y="261883"/>
            <a:chExt cx="2794855" cy="2794855"/>
          </a:xfrm>
          <a:solidFill>
            <a:srgbClr val="DADFE2"/>
          </a:solidFill>
        </p:grpSpPr>
        <p:sp>
          <p:nvSpPr>
            <p:cNvPr id="25" name="Shape 24">
              <a:extLst>
                <a:ext uri="{FF2B5EF4-FFF2-40B4-BE49-F238E27FC236}">
                  <a16:creationId xmlns:a16="http://schemas.microsoft.com/office/drawing/2014/main" id="{E5B4F7A5-8D35-0D70-0876-21F5481F65C9}"/>
                </a:ext>
              </a:extLst>
            </p:cNvPr>
            <p:cNvSpPr/>
            <p:nvPr/>
          </p:nvSpPr>
          <p:spPr>
            <a:xfrm>
              <a:off x="319139" y="261883"/>
              <a:ext cx="2794855" cy="2794855"/>
            </a:xfrm>
            <a:prstGeom prst="gear9">
              <a:avLst/>
            </a:prstGeom>
            <a:grpFill/>
            <a:ln>
              <a:solidFill>
                <a:srgbClr val="C3C7CD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6" name="Shape 4">
              <a:extLst>
                <a:ext uri="{FF2B5EF4-FFF2-40B4-BE49-F238E27FC236}">
                  <a16:creationId xmlns:a16="http://schemas.microsoft.com/office/drawing/2014/main" id="{12BFBA00-5F5E-EB09-83E0-22788923BBCA}"/>
                </a:ext>
              </a:extLst>
            </p:cNvPr>
            <p:cNvSpPr txBox="1"/>
            <p:nvPr/>
          </p:nvSpPr>
          <p:spPr>
            <a:xfrm>
              <a:off x="896806" y="980325"/>
              <a:ext cx="1671076" cy="143661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marR="0" lvl="0" indent="0" algn="ctr" defTabSz="609585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LB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افهم</a:t>
              </a:r>
              <a:r>
                <a:rPr kumimoji="0" lang="ar-LB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 "السوق" </a:t>
              </a:r>
            </a:p>
            <a:p>
              <a:pPr marL="0" marR="0" lvl="0" indent="0" algn="ctr" defTabSz="609585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LB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والسكان، </a:t>
              </a:r>
              <a:r>
                <a:rPr kumimoji="0" lang="ar-LB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ومن ثمّ ضع الأولويات</a:t>
              </a:r>
            </a:p>
          </p:txBody>
        </p:sp>
      </p:grpSp>
      <p:sp>
        <p:nvSpPr>
          <p:cNvPr id="82" name="Shape 81">
            <a:extLst>
              <a:ext uri="{FF2B5EF4-FFF2-40B4-BE49-F238E27FC236}">
                <a16:creationId xmlns:a16="http://schemas.microsoft.com/office/drawing/2014/main" id="{4CC461AE-3A11-0DF0-A665-5072D0277B89}"/>
              </a:ext>
            </a:extLst>
          </p:cNvPr>
          <p:cNvSpPr/>
          <p:nvPr/>
        </p:nvSpPr>
        <p:spPr>
          <a:xfrm>
            <a:off x="928622" y="3188858"/>
            <a:ext cx="1760582" cy="1760582"/>
          </a:xfrm>
          <a:prstGeom prst="gear9">
            <a:avLst/>
          </a:prstGeom>
          <a:solidFill>
            <a:srgbClr val="DADFE2"/>
          </a:solidFill>
          <a:ln>
            <a:solidFill>
              <a:srgbClr val="C3C7CD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" name="Shape 83">
            <a:extLst>
              <a:ext uri="{FF2B5EF4-FFF2-40B4-BE49-F238E27FC236}">
                <a16:creationId xmlns:a16="http://schemas.microsoft.com/office/drawing/2014/main" id="{F4593C10-E76D-33E8-C52B-CBA04446E602}"/>
              </a:ext>
            </a:extLst>
          </p:cNvPr>
          <p:cNvSpPr/>
          <p:nvPr/>
        </p:nvSpPr>
        <p:spPr>
          <a:xfrm>
            <a:off x="928622" y="4810998"/>
            <a:ext cx="1760582" cy="1760582"/>
          </a:xfrm>
          <a:prstGeom prst="gear9">
            <a:avLst/>
          </a:prstGeom>
          <a:solidFill>
            <a:srgbClr val="DADFE2"/>
          </a:solidFill>
          <a:ln>
            <a:solidFill>
              <a:srgbClr val="C3C7CD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7DBAB6-4979-E025-97F0-6C646D81FC91}"/>
              </a:ext>
            </a:extLst>
          </p:cNvPr>
          <p:cNvSpPr txBox="1"/>
          <p:nvPr/>
        </p:nvSpPr>
        <p:spPr>
          <a:xfrm>
            <a:off x="2812252" y="1847721"/>
            <a:ext cx="3035024" cy="89255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أين تقع الثغرات في النظام وما الذي يحركها؟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أين تقع التفاوتات؟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ما هي الأولويات التي نعالجها (أو ما هي المشكلات التي نحلها)؟</a:t>
            </a:r>
          </a:p>
        </p:txBody>
      </p:sp>
      <p:sp>
        <p:nvSpPr>
          <p:cNvPr id="32" name="Shape 4">
            <a:extLst>
              <a:ext uri="{FF2B5EF4-FFF2-40B4-BE49-F238E27FC236}">
                <a16:creationId xmlns:a16="http://schemas.microsoft.com/office/drawing/2014/main" id="{D51CC5A9-924E-F5EF-26E4-524FD7CFD423}"/>
              </a:ext>
            </a:extLst>
          </p:cNvPr>
          <p:cNvSpPr txBox="1"/>
          <p:nvPr/>
        </p:nvSpPr>
        <p:spPr>
          <a:xfrm>
            <a:off x="1282576" y="3617048"/>
            <a:ext cx="1052672" cy="904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شارك</a:t>
            </a: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في تصميم خدمات ونماذج جديدة للخدمة</a:t>
            </a:r>
          </a:p>
        </p:txBody>
      </p:sp>
      <p:sp>
        <p:nvSpPr>
          <p:cNvPr id="35" name="Shape 4">
            <a:extLst>
              <a:ext uri="{FF2B5EF4-FFF2-40B4-BE49-F238E27FC236}">
                <a16:creationId xmlns:a16="http://schemas.microsoft.com/office/drawing/2014/main" id="{47882A33-ADD4-4F19-D039-880E66C84A09}"/>
              </a:ext>
            </a:extLst>
          </p:cNvPr>
          <p:cNvSpPr txBox="1"/>
          <p:nvPr/>
        </p:nvSpPr>
        <p:spPr>
          <a:xfrm>
            <a:off x="1146137" y="5238801"/>
            <a:ext cx="1325549" cy="904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التطبيق ثم التكييف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باستخدام المراقبة على مستوى النظام</a:t>
            </a:r>
          </a:p>
          <a:p>
            <a:pPr marL="0" marR="0" lvl="0" indent="0" algn="ct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والتقييم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9F21813-8BD1-E895-8007-403C2C5E6EC0}"/>
              </a:ext>
            </a:extLst>
          </p:cNvPr>
          <p:cNvSpPr txBox="1"/>
          <p:nvPr/>
        </p:nvSpPr>
        <p:spPr>
          <a:xfrm>
            <a:off x="2812252" y="3531836"/>
            <a:ext cx="3035024" cy="6924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ما هي الحلول القائمة على الأدلة العلمية؟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كيف سيتم تكييف/تصميم الحلول مع المعلومات من قبل مستخدمي النظام والمجتمعات؟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A6D16C-AB56-2B3B-23D0-92A6B0FB4DC3}"/>
              </a:ext>
            </a:extLst>
          </p:cNvPr>
          <p:cNvSpPr txBox="1"/>
          <p:nvPr/>
        </p:nvSpPr>
        <p:spPr>
          <a:xfrm>
            <a:off x="2812252" y="5250579"/>
            <a:ext cx="3035024" cy="49244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هل يعمل هذا النموذج؟ </a:t>
            </a:r>
            <a:b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</a:b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كيف؟ ولمن؟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ما هي التعديلات اللازمة للبناء والتققيم؟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D99DF0-43FF-3DED-96BE-B0E43CD87485}"/>
              </a:ext>
            </a:extLst>
          </p:cNvPr>
          <p:cNvSpPr txBox="1"/>
          <p:nvPr/>
        </p:nvSpPr>
        <p:spPr>
          <a:xfrm>
            <a:off x="5953303" y="1243218"/>
            <a:ext cx="41463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8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مخازن الأدلة العلمية القائمة: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2637B3-72C2-DD52-D12B-EC63A8AC0808}"/>
              </a:ext>
            </a:extLst>
          </p:cNvPr>
          <p:cNvSpPr txBox="1"/>
          <p:nvPr/>
        </p:nvSpPr>
        <p:spPr>
          <a:xfrm>
            <a:off x="2812252" y="1243218"/>
            <a:ext cx="41463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8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الأسئلة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F8AC3E3-37A7-BEBB-A34A-13CD999B4A95}"/>
              </a:ext>
            </a:extLst>
          </p:cNvPr>
          <p:cNvSpPr txBox="1"/>
          <p:nvPr/>
        </p:nvSpPr>
        <p:spPr>
          <a:xfrm>
            <a:off x="6475040" y="1957218"/>
            <a:ext cx="1977572" cy="1119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تحليل البيانات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النمذجة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1417FF5-EF89-EB72-7250-3D6D3506BB70}"/>
              </a:ext>
            </a:extLst>
          </p:cNvPr>
          <p:cNvSpPr txBox="1"/>
          <p:nvPr/>
        </p:nvSpPr>
        <p:spPr>
          <a:xfrm>
            <a:off x="6475041" y="3296848"/>
            <a:ext cx="2164464" cy="1373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التقييم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النمذجة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رؤى نوعية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659D9B4-3565-D31C-C18F-5BF567BE5D0D}"/>
              </a:ext>
            </a:extLst>
          </p:cNvPr>
          <p:cNvSpPr txBox="1"/>
          <p:nvPr/>
        </p:nvSpPr>
        <p:spPr>
          <a:xfrm>
            <a:off x="9267270" y="3345677"/>
            <a:ext cx="2902907" cy="1350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توليف الأدلة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0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تقييمات التكنولوجيا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التوجيهات العامة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9DB52D9-0400-8BB6-EF46-90A8AEC3A8A8}"/>
              </a:ext>
            </a:extLst>
          </p:cNvPr>
          <p:cNvSpPr txBox="1"/>
          <p:nvPr/>
        </p:nvSpPr>
        <p:spPr>
          <a:xfrm>
            <a:off x="9254405" y="1957218"/>
            <a:ext cx="2175303" cy="842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رؤى نوعية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توليف الأدلة</a:t>
            </a: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4A664D53-3E78-BFDB-4128-46748C00416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989399" y="4882640"/>
            <a:ext cx="476991" cy="476991"/>
          </a:xfrm>
          <a:prstGeom prst="rect">
            <a:avLst/>
          </a:prstGeom>
        </p:spPr>
      </p:pic>
      <p:sp>
        <p:nvSpPr>
          <p:cNvPr id="109" name="Slide Number">
            <a:extLst>
              <a:ext uri="{FF2B5EF4-FFF2-40B4-BE49-F238E27FC236}">
                <a16:creationId xmlns:a16="http://schemas.microsoft.com/office/drawing/2014/main" id="{10DE8113-57B5-DDF4-9AF3-8B5858E68D3A}"/>
              </a:ext>
            </a:extLst>
          </p:cNvPr>
          <p:cNvSpPr txBox="1">
            <a:spLocks/>
          </p:cNvSpPr>
          <p:nvPr/>
        </p:nvSpPr>
        <p:spPr>
          <a:xfrm>
            <a:off x="11557828" y="6374995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CA" sz="2000" b="0" i="0" u="none" strike="noStrike" kern="1200" cap="none" spc="0" normalizeH="0" baseline="0" noProof="0" smtClean="0">
                <a:ln>
                  <a:noFill/>
                </a:ln>
                <a:solidFill>
                  <a:srgbClr val="0F447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0F447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BE87F6-762C-8653-003F-C76A16D76465}"/>
              </a:ext>
            </a:extLst>
          </p:cNvPr>
          <p:cNvSpPr/>
          <p:nvPr/>
        </p:nvSpPr>
        <p:spPr>
          <a:xfrm>
            <a:off x="1487520" y="6506879"/>
            <a:ext cx="10218528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 w="0"/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First two columns adapted from Reid R, Wodchis W, Lee-Foon N, and Institute for Better Health-Trillium Health Partners (2022)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79A914-B857-B915-3C3B-4B60E49D88F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998049" y="1895416"/>
            <a:ext cx="476991" cy="4769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FA933C-163A-3E78-4228-5523A26A4B7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998049" y="2408934"/>
            <a:ext cx="476991" cy="4769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A156E9-0518-FFC3-C44B-2BF76A0E232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8777414" y="1903298"/>
            <a:ext cx="476991" cy="4769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DDD402-9C24-F6AF-F826-94DD66235AEF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777414" y="2416816"/>
            <a:ext cx="476991" cy="4769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5960C9-EDCC-0413-EC75-56BFFC4A288F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998049" y="3265894"/>
            <a:ext cx="476991" cy="47699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F9B1BF7-D57D-CB19-D2AC-794EBD1AFD9B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8777414" y="3775262"/>
            <a:ext cx="476991" cy="47699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8D4075-B2D2-C0F9-15EC-940A808D5B80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8777414" y="4241926"/>
            <a:ext cx="476991" cy="47699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B6E2900-3EA5-7A3A-6FA0-6848ABF3BCB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777413" y="3278827"/>
            <a:ext cx="476991" cy="47699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3690923-A84C-59B7-BD7A-B444B572BE6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994071" y="5850984"/>
            <a:ext cx="476991" cy="47699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C9D294F-EA44-49E9-E8E0-B28018358522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996060" y="5366267"/>
            <a:ext cx="476991" cy="47699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550BFE4-20FD-3FC7-3675-54E8A32055B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994071" y="3753449"/>
            <a:ext cx="476991" cy="47699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09D7174-254D-B7AB-E5F6-1F20354AAF8F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773169" y="5849039"/>
            <a:ext cx="476991" cy="47699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F22FA6B-C553-16B3-ED2E-C588F5CDEA7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773170" y="5356913"/>
            <a:ext cx="476991" cy="47699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C58B3B8-F016-E230-318C-3FDD80261254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 t="3670" b="3670"/>
          <a:stretch/>
        </p:blipFill>
        <p:spPr>
          <a:xfrm>
            <a:off x="650952" y="1680158"/>
            <a:ext cx="512017" cy="50234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708F684-A406-2B1E-8789-9BA33A3CBC5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994071" y="4234043"/>
            <a:ext cx="476991" cy="4769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B07A605-8F4A-CA5E-201C-AAAD8838E218}"/>
              </a:ext>
            </a:extLst>
          </p:cNvPr>
          <p:cNvSpPr txBox="1"/>
          <p:nvPr/>
        </p:nvSpPr>
        <p:spPr>
          <a:xfrm rot="1887855" flipH="1" flipV="1">
            <a:off x="822918" y="3686676"/>
            <a:ext cx="215786" cy="9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C555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505247-8F0A-42B2-EED3-B15D690F36CC}"/>
              </a:ext>
            </a:extLst>
          </p:cNvPr>
          <p:cNvSpPr txBox="1"/>
          <p:nvPr/>
        </p:nvSpPr>
        <p:spPr>
          <a:xfrm rot="18880491" flipV="1">
            <a:off x="797113" y="4831191"/>
            <a:ext cx="106062" cy="1271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C555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565A0D4-0FE3-0BC3-01CD-FF4E2CC19D73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t="3670" b="3670"/>
          <a:stretch/>
        </p:blipFill>
        <p:spPr>
          <a:xfrm>
            <a:off x="657551" y="3309117"/>
            <a:ext cx="512017" cy="50234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D4CCC18-EC03-5EBA-3301-C0BE37FB52B9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t="3670" b="3670"/>
          <a:stretch/>
        </p:blipFill>
        <p:spPr>
          <a:xfrm>
            <a:off x="650045" y="4927331"/>
            <a:ext cx="512017" cy="502342"/>
          </a:xfrm>
          <a:prstGeom prst="rect">
            <a:avLst/>
          </a:prstGeom>
        </p:spPr>
      </p:pic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8865FD87-F5FB-19D3-F2BC-48CA1118B08B}"/>
              </a:ext>
            </a:extLst>
          </p:cNvPr>
          <p:cNvSpPr/>
          <p:nvPr/>
        </p:nvSpPr>
        <p:spPr>
          <a:xfrm>
            <a:off x="8442780" y="4859155"/>
            <a:ext cx="3089609" cy="1493387"/>
          </a:xfrm>
          <a:prstGeom prst="roundRect">
            <a:avLst/>
          </a:prstGeom>
          <a:noFill/>
          <a:ln w="25400">
            <a:solidFill>
              <a:srgbClr val="25477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itle 14">
            <a:extLst>
              <a:ext uri="{FF2B5EF4-FFF2-40B4-BE49-F238E27FC236}">
                <a16:creationId xmlns:a16="http://schemas.microsoft.com/office/drawing/2014/main" id="{3F68B61C-81DE-5D74-C566-FC18579468E0}"/>
              </a:ext>
            </a:extLst>
          </p:cNvPr>
          <p:cNvSpPr txBox="1">
            <a:spLocks/>
          </p:cNvSpPr>
          <p:nvPr/>
        </p:nvSpPr>
        <p:spPr>
          <a:xfrm>
            <a:off x="266220" y="216501"/>
            <a:ext cx="8620792" cy="1035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 defTabSz="914400" rtl="1" hangingPunct="0">
              <a:spcBef>
                <a:spcPts val="0"/>
              </a:spcBef>
              <a:defRPr/>
            </a:pPr>
            <a:r>
              <a:rPr lang="en-CA" b="1" dirty="0"/>
              <a:t>0.3</a:t>
            </a:r>
            <a:r>
              <a:rPr lang="en-CA" dirty="0"/>
              <a:t> </a:t>
            </a:r>
            <a:r>
              <a:rPr lang="ar-SA" b="1" dirty="0"/>
              <a:t> طريقة أخرى للتعامل مع استخدام الأدلة العلمية:</a:t>
            </a:r>
          </a:p>
          <a:p>
            <a:pPr algn="r" defTabSz="914400" rtl="1" hangingPunct="0">
              <a:spcBef>
                <a:spcPts val="0"/>
              </a:spcBef>
              <a:defRPr/>
            </a:pPr>
            <a:r>
              <a:rPr lang="ar-SA" sz="2000" dirty="0"/>
              <a:t> تضمين الدليل في دورات للتعلم السريع والتحسين.</a:t>
            </a:r>
          </a:p>
          <a:p>
            <a:pPr algn="r" defTabSz="914400" rtl="1" hangingPunct="0">
              <a:spcBef>
                <a:spcPts val="0"/>
              </a:spcBef>
              <a:defRPr/>
            </a:pPr>
            <a:r>
              <a:rPr lang="ar-SA" sz="16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en-CA" sz="16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ar-SA" sz="16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مثلا للتأقلم مع المناخ و في أنظمة التعليم و الصحة)</a:t>
            </a:r>
            <a:endParaRPr lang="en-US" sz="1600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43BA8695-F4F7-9D5D-342D-BEEDDAE02EE0}"/>
              </a:ext>
            </a:extLst>
          </p:cNvPr>
          <p:cNvSpPr txBox="1"/>
          <p:nvPr/>
        </p:nvSpPr>
        <p:spPr>
          <a:xfrm>
            <a:off x="9385072" y="1068159"/>
            <a:ext cx="24032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ملاحظة: النسخة الكاملة متوفرة في </a:t>
            </a:r>
            <a:r>
              <a:rPr lang="ar-SA" sz="1050" i="1" dirty="0">
                <a:solidFill>
                  <a:srgbClr val="254777"/>
                </a:solidFill>
                <a:effectLst/>
                <a:latin typeface="Helvetica" pitchFamily="2" charset="0"/>
              </a:rPr>
              <a:t>مستجدات ٢٠٢٣</a:t>
            </a:r>
          </a:p>
        </p:txBody>
      </p:sp>
    </p:spTree>
    <p:extLst>
      <p:ext uri="{BB962C8B-B14F-4D97-AF65-F5344CB8AC3E}">
        <p14:creationId xmlns:p14="http://schemas.microsoft.com/office/powerpoint/2010/main" val="56195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AE99748-039D-B433-24D0-B1A46D04A4E7}"/>
              </a:ext>
            </a:extLst>
          </p:cNvPr>
          <p:cNvSpPr/>
          <p:nvPr/>
        </p:nvSpPr>
        <p:spPr>
          <a:xfrm>
            <a:off x="0" y="6232422"/>
            <a:ext cx="12192000" cy="6255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z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1A8DB961-0478-7D43-2188-B29901D366F8}"/>
              </a:ext>
            </a:extLst>
          </p:cNvPr>
          <p:cNvSpPr/>
          <p:nvPr/>
        </p:nvSpPr>
        <p:spPr>
          <a:xfrm>
            <a:off x="6282422" y="5763379"/>
            <a:ext cx="5463442" cy="623973"/>
          </a:xfrm>
          <a:prstGeom prst="roundRect">
            <a:avLst/>
          </a:prstGeom>
          <a:solidFill>
            <a:srgbClr val="2590CC">
              <a:alpha val="15000"/>
            </a:srgbClr>
          </a:solidFill>
          <a:ln w="12700">
            <a:solidFill>
              <a:srgbClr val="2590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20B1A35B-5C0C-558F-8F6E-A2698D7D0199}"/>
              </a:ext>
            </a:extLst>
          </p:cNvPr>
          <p:cNvSpPr/>
          <p:nvPr/>
        </p:nvSpPr>
        <p:spPr>
          <a:xfrm>
            <a:off x="6290656" y="3398955"/>
            <a:ext cx="5463442" cy="1815029"/>
          </a:xfrm>
          <a:prstGeom prst="roundRect">
            <a:avLst/>
          </a:prstGeom>
          <a:solidFill>
            <a:srgbClr val="FEB714">
              <a:alpha val="20079"/>
            </a:srgbClr>
          </a:solidFill>
          <a:ln w="12700">
            <a:solidFill>
              <a:srgbClr val="FEB71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6FE678B0-BB41-34D2-EA51-71242B1B4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81138" y="1550688"/>
            <a:ext cx="3655175" cy="4737129"/>
          </a:xfrm>
          <a:prstGeom prst="rect">
            <a:avLst/>
          </a:prstGeom>
        </p:spPr>
      </p:pic>
      <p:sp>
        <p:nvSpPr>
          <p:cNvPr id="14" name="Slide Number">
            <a:extLst>
              <a:ext uri="{FF2B5EF4-FFF2-40B4-BE49-F238E27FC236}">
                <a16:creationId xmlns:a16="http://schemas.microsoft.com/office/drawing/2014/main" id="{420B1FC2-35BE-44BA-1A9E-2C967503D903}"/>
              </a:ext>
            </a:extLst>
          </p:cNvPr>
          <p:cNvSpPr txBox="1">
            <a:spLocks/>
          </p:cNvSpPr>
          <p:nvPr/>
        </p:nvSpPr>
        <p:spPr>
          <a:xfrm>
            <a:off x="11573435" y="6387352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ctr"/>
              <a:t>7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D9BF73F-6A70-EC45-A194-6E3BBE3191C1}"/>
              </a:ext>
            </a:extLst>
          </p:cNvPr>
          <p:cNvSpPr/>
          <p:nvPr/>
        </p:nvSpPr>
        <p:spPr>
          <a:xfrm>
            <a:off x="3571963" y="2851771"/>
            <a:ext cx="253799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LB" sz="1100" dirty="0">
                <a:solidFill>
                  <a:srgbClr val="254776"/>
                </a:solidFill>
              </a:rPr>
              <a:t>الدراسات الفردية (أو الطبعات الأولية) التي لم يتم تقييمها من حيث الجودة ووضعت جنبًا إلى جنب مع جميع الدراسات الأخرى التي تتناول  السؤال نفسه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2048A1-7558-EB45-AEED-C957B3A94FE8}"/>
              </a:ext>
            </a:extLst>
          </p:cNvPr>
          <p:cNvSpPr/>
          <p:nvPr/>
        </p:nvSpPr>
        <p:spPr>
          <a:xfrm>
            <a:off x="3591068" y="3653154"/>
            <a:ext cx="22764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254776"/>
                </a:solidFill>
              </a:rPr>
              <a:t>Squeaky-wheel</a:t>
            </a:r>
            <a:r>
              <a:rPr lang="ar-LB" sz="1100" dirty="0">
                <a:solidFill>
                  <a:srgbClr val="254776"/>
                </a:solidFill>
              </a:rPr>
              <a:t> الخبراء المتذمرون الذين يتحدثون بطريقة تجعل من غير الممكن الحكم على دقتهم.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896A289-8223-4E44-954F-0CC87AA3E6EF}"/>
              </a:ext>
            </a:extLst>
          </p:cNvPr>
          <p:cNvSpPr/>
          <p:nvPr/>
        </p:nvSpPr>
        <p:spPr>
          <a:xfrm>
            <a:off x="3635715" y="4506514"/>
            <a:ext cx="23436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LB" sz="1100" b="1" dirty="0">
                <a:solidFill>
                  <a:srgbClr val="254776"/>
                </a:solidFill>
              </a:rPr>
              <a:t>الحوارات التقليدية التي تستخدم نهج </a:t>
            </a:r>
            <a:r>
              <a:rPr lang="en-US" sz="1100" b="1" dirty="0">
                <a:solidFill>
                  <a:srgbClr val="254776"/>
                </a:solidFill>
              </a:rPr>
              <a:t>GOBSATT</a:t>
            </a:r>
            <a:r>
              <a:rPr lang="ar-LB" sz="1100" b="1" dirty="0">
                <a:solidFill>
                  <a:srgbClr val="254776"/>
                </a:solidFill>
              </a:rPr>
              <a:t> (المقاربات السطحية)</a:t>
            </a:r>
            <a:endParaRPr lang="en-US" sz="1100" b="1" dirty="0">
              <a:solidFill>
                <a:srgbClr val="254776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338ACE-8686-7C4C-97D0-A9BBFD7E1586}"/>
              </a:ext>
            </a:extLst>
          </p:cNvPr>
          <p:cNvSpPr/>
          <p:nvPr/>
        </p:nvSpPr>
        <p:spPr>
          <a:xfrm>
            <a:off x="3721489" y="5122314"/>
            <a:ext cx="23110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LB" sz="1100" dirty="0">
                <a:solidFill>
                  <a:srgbClr val="254776"/>
                </a:solidFill>
              </a:rPr>
              <a:t>عمليات إشراك المواطنين والجهات المعنية التي لا توفر "طرقًا" للحصول على الأدلة العلمية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85DF595-2C22-D048-A682-D8F0A3778E2F}"/>
              </a:ext>
            </a:extLst>
          </p:cNvPr>
          <p:cNvSpPr/>
          <p:nvPr/>
        </p:nvSpPr>
        <p:spPr>
          <a:xfrm>
            <a:off x="103944" y="5160926"/>
            <a:ext cx="144145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LB" sz="1100" dirty="0">
                <a:solidFill>
                  <a:srgbClr val="254776"/>
                </a:solidFill>
              </a:rPr>
              <a:t>أفضل دليل علمي على نوع السؤال المطروح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90E289-E356-9E4A-6D49-F7382DDD4D3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518035" y="1181398"/>
            <a:ext cx="2890002" cy="2040001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B83DEDA6-BA16-4F48-BC48-41EAA872827B}"/>
              </a:ext>
            </a:extLst>
          </p:cNvPr>
          <p:cNvGrpSpPr/>
          <p:nvPr/>
        </p:nvGrpSpPr>
        <p:grpSpPr>
          <a:xfrm>
            <a:off x="6290656" y="5414818"/>
            <a:ext cx="4702784" cy="690342"/>
            <a:chOff x="6290656" y="5217950"/>
            <a:chExt cx="4702784" cy="69034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D11207-5591-DEDE-C472-D05C9C1C8576}"/>
                </a:ext>
              </a:extLst>
            </p:cNvPr>
            <p:cNvSpPr txBox="1"/>
            <p:nvPr/>
          </p:nvSpPr>
          <p:spPr>
            <a:xfrm>
              <a:off x="6458671" y="5615906"/>
              <a:ext cx="4534769" cy="2923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lvl="0" algn="r" defTabSz="914400" rtl="1" hangingPunct="0">
                <a:defRPr/>
              </a:pPr>
              <a:r>
                <a:rPr lang="ar-LB" sz="1300" dirty="0">
                  <a:solidFill>
                    <a:srgbClr val="254776"/>
                  </a:solidFill>
                  <a:latin typeface="Arial" panose="020B0604020202020204" pitchFamily="34" charset="0"/>
                  <a:sym typeface="Arial"/>
                </a:rPr>
                <a:t>لجان الخبراء الذين يستخدمون نهج </a:t>
              </a:r>
              <a:r>
                <a:rPr lang="en-US" sz="1300" dirty="0">
                  <a:solidFill>
                    <a:srgbClr val="254776"/>
                  </a:solidFill>
                  <a:latin typeface="Arial" panose="020B0604020202020204" pitchFamily="34" charset="0"/>
                  <a:sym typeface="Arial"/>
                </a:rPr>
                <a:t>GOBSATT</a:t>
              </a:r>
              <a:r>
                <a:rPr lang="ar-LB" sz="1300" dirty="0">
                  <a:solidFill>
                    <a:srgbClr val="254776"/>
                  </a:solidFill>
                  <a:latin typeface="Arial" panose="020B0604020202020204" pitchFamily="34" charset="0"/>
                  <a:sym typeface="Arial"/>
                </a:rPr>
                <a:t> (المقاربات السطحية)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074309A-5DFD-38E9-C40E-DEDBAD93A504}"/>
                </a:ext>
              </a:extLst>
            </p:cNvPr>
            <p:cNvSpPr txBox="1"/>
            <p:nvPr/>
          </p:nvSpPr>
          <p:spPr>
            <a:xfrm>
              <a:off x="6290656" y="5217950"/>
              <a:ext cx="4534769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lvl="0" algn="r" defTabSz="914400" rtl="1" hangingPunct="0">
                <a:defRPr/>
              </a:pPr>
              <a:r>
                <a:rPr lang="ar-LB" sz="1600" i="1" dirty="0">
                  <a:solidFill>
                    <a:srgbClr val="254776"/>
                  </a:solidFill>
                  <a:latin typeface="Arial" panose="020B0604020202020204" pitchFamily="34" charset="0"/>
                  <a:sym typeface="Arial"/>
                </a:rPr>
                <a:t>لن يصلوا إلى المنصة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6641400-F3C1-E26E-5E9B-C97F92B6FF82}"/>
              </a:ext>
            </a:extLst>
          </p:cNvPr>
          <p:cNvGrpSpPr/>
          <p:nvPr/>
        </p:nvGrpSpPr>
        <p:grpSpPr>
          <a:xfrm>
            <a:off x="6458670" y="3143240"/>
            <a:ext cx="5114766" cy="1613680"/>
            <a:chOff x="6458670" y="3095184"/>
            <a:chExt cx="5114766" cy="161368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64B81C5-87BF-84D2-9DCB-51352144B90F}"/>
                </a:ext>
              </a:extLst>
            </p:cNvPr>
            <p:cNvSpPr txBox="1"/>
            <p:nvPr/>
          </p:nvSpPr>
          <p:spPr>
            <a:xfrm>
              <a:off x="6458672" y="3416204"/>
              <a:ext cx="5114764" cy="1292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lvl="0" algn="r" defTabSz="914400" rtl="1" hangingPunct="0">
                <a:defRPr/>
              </a:pPr>
              <a:r>
                <a:rPr lang="ar-LB" sz="1300" dirty="0">
                  <a:solidFill>
                    <a:srgbClr val="254776"/>
                  </a:solidFill>
                  <a:latin typeface="Arial" panose="020B0604020202020204" pitchFamily="34" charset="0"/>
                  <a:sym typeface="Arial"/>
                </a:rPr>
                <a:t>لجان الخبراء التي:</a:t>
              </a:r>
            </a:p>
            <a:p>
              <a:pPr marL="342900" indent="-342900" algn="r" defTabSz="914400" rtl="1" hangingPunct="0">
                <a:buFont typeface="+mj-lt"/>
                <a:buAutoNum type="arabicParenR"/>
                <a:defRPr/>
              </a:pPr>
              <a:r>
                <a:rPr lang="ar-LB" sz="130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sym typeface="Arial"/>
                </a:rPr>
                <a:t>تجمع الأشخاص الذين لديهم المزيج الصحيح من المعرفة الخاصة بقضية محددة وخبرة تقييم الأدلة العلمية والتجربة الحية</a:t>
              </a:r>
            </a:p>
            <a:p>
              <a:pPr marL="342900" indent="-342900" algn="r" defTabSz="914400" rtl="1" hangingPunct="0">
                <a:buFont typeface="+mj-lt"/>
                <a:buAutoNum type="arabicParenR"/>
                <a:defRPr/>
              </a:pPr>
              <a:r>
                <a:rPr lang="ar-LB" sz="130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sym typeface="Arial"/>
                </a:rPr>
                <a:t>تتبع عمليات صارمة لتطوير توصياتها (على سبيل المثال، التوزيع المسبق لملخصات الأدلة العلمية وتوضيح الأدلة والخبرات التي تدعم التوصيات)</a:t>
              </a:r>
              <a:r>
                <a:rPr lang="en-US" sz="130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</a:t>
              </a:r>
            </a:p>
            <a:p>
              <a:pPr marL="342900" indent="-342900" algn="r" defTabSz="914400" rtl="1" hangingPunct="0">
                <a:buFont typeface="+mj-lt"/>
                <a:buAutoNum type="arabicParenR"/>
                <a:defRPr/>
              </a:pPr>
              <a:r>
                <a:rPr lang="ar-LB" sz="1300" dirty="0">
                  <a:solidFill>
                    <a:srgbClr val="254776"/>
                  </a:solidFill>
                  <a:latin typeface="Arial" panose="020B0604020202020204" pitchFamily="34" charset="0"/>
                  <a:sym typeface="Arial"/>
                </a:rPr>
                <a:t>تعدل توصياتها مع تطور السياق والقضايا والأدلة العلمية (في حالة لجان الخبراء الحية)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EC31DA4-80DF-CCF4-1C39-FF849DCBD5D6}"/>
                </a:ext>
              </a:extLst>
            </p:cNvPr>
            <p:cNvSpPr txBox="1"/>
            <p:nvPr/>
          </p:nvSpPr>
          <p:spPr>
            <a:xfrm>
              <a:off x="6458670" y="3095184"/>
              <a:ext cx="4534769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lvl="0" defTabSz="914400" rtl="1" hangingPunct="0">
                <a:defRPr/>
              </a:pPr>
              <a:r>
                <a:rPr lang="ar-LB" sz="160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sym typeface="Arial"/>
                </a:rPr>
                <a:t>البطاقة الذهبية</a:t>
              </a: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5CBDE097-6E3F-7BE9-5B6B-484BF1B330F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66848" y="4118981"/>
            <a:ext cx="728208" cy="7282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F5D6C3-CE8F-5483-AA9E-A1CC29A26319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862860" y="2848802"/>
            <a:ext cx="728208" cy="728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B264EE-51DF-0EE6-B33D-DAE34358979B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2862860" y="4304122"/>
            <a:ext cx="728208" cy="7282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F1DC59-0962-BC0E-54FB-C007A0FD40F0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862860" y="3576462"/>
            <a:ext cx="728208" cy="7282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4A89D6D-95E7-9E90-F0D9-30B98593EABD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862860" y="5031781"/>
            <a:ext cx="728208" cy="72820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41ABBA-8A6A-79C1-8947-C4308216849C}"/>
              </a:ext>
            </a:extLst>
          </p:cNvPr>
          <p:cNvCxnSpPr>
            <a:cxnSpLocks/>
          </p:cNvCxnSpPr>
          <p:nvPr/>
        </p:nvCxnSpPr>
        <p:spPr>
          <a:xfrm>
            <a:off x="6117378" y="1458970"/>
            <a:ext cx="0" cy="5035293"/>
          </a:xfrm>
          <a:prstGeom prst="line">
            <a:avLst/>
          </a:prstGeom>
          <a:ln w="19050">
            <a:solidFill>
              <a:srgbClr val="DADFE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Picture 30" descr="Shape, rectangle&#10;&#10;Description automatically generated">
            <a:extLst>
              <a:ext uri="{FF2B5EF4-FFF2-40B4-BE49-F238E27FC236}">
                <a16:creationId xmlns:a16="http://schemas.microsoft.com/office/drawing/2014/main" id="{55C1CCC2-8598-9EE2-4FC9-A0A702FD3F29}"/>
              </a:ext>
            </a:extLst>
          </p:cNvPr>
          <p:cNvPicPr>
            <a:picLocks noChangeAspect="1"/>
          </p:cNvPicPr>
          <p:nvPr/>
        </p:nvPicPr>
        <p:blipFill>
          <a:blip r:embed="rId10">
            <a:alphaModFix amt="70000"/>
          </a:blip>
          <a:stretch>
            <a:fillRect/>
          </a:stretch>
        </p:blipFill>
        <p:spPr>
          <a:xfrm>
            <a:off x="9003126" y="1221029"/>
            <a:ext cx="3178761" cy="143133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A337425-7AC0-8704-08C3-A16B318E6F5B}"/>
              </a:ext>
            </a:extLst>
          </p:cNvPr>
          <p:cNvSpPr txBox="1"/>
          <p:nvPr/>
        </p:nvSpPr>
        <p:spPr>
          <a:xfrm>
            <a:off x="9206387" y="1502659"/>
            <a:ext cx="2750971" cy="761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LB" sz="1100" dirty="0">
                <a:solidFill>
                  <a:srgbClr val="254776"/>
                </a:solidFill>
              </a:rPr>
              <a:t>إذا كان بامكان استراليا الحصول على الميدالية الذهبية بفضل ارشاداتها الصحية الوطنية، </a:t>
            </a:r>
          </a:p>
          <a:p>
            <a:pPr algn="ctr"/>
            <a:r>
              <a:rPr lang="ar-LB" sz="1100" dirty="0">
                <a:solidFill>
                  <a:srgbClr val="254776"/>
                </a:solidFill>
              </a:rPr>
              <a:t>فلماذا لا يمكننا فعل ذلك في بلدنا وفي القطاعات الأخرى؟</a:t>
            </a:r>
          </a:p>
          <a:p>
            <a:pPr algn="ctr"/>
            <a:r>
              <a:rPr lang="en-US" sz="1050" dirty="0">
                <a:solidFill>
                  <a:srgbClr val="254776"/>
                </a:solidFill>
              </a:rPr>
              <a:t> </a:t>
            </a:r>
          </a:p>
        </p:txBody>
      </p:sp>
      <p:sp>
        <p:nvSpPr>
          <p:cNvPr id="12" name="Title 14">
            <a:extLst>
              <a:ext uri="{FF2B5EF4-FFF2-40B4-BE49-F238E27FC236}">
                <a16:creationId xmlns:a16="http://schemas.microsoft.com/office/drawing/2014/main" id="{B239CA65-2A56-50D6-1EE8-E218E0D6AD6E}"/>
              </a:ext>
            </a:extLst>
          </p:cNvPr>
          <p:cNvSpPr txBox="1">
            <a:spLocks/>
          </p:cNvSpPr>
          <p:nvPr/>
        </p:nvSpPr>
        <p:spPr>
          <a:xfrm>
            <a:off x="175728" y="361701"/>
            <a:ext cx="9107139" cy="77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 defTabSz="914400" rtl="1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0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.4</a:t>
            </a:r>
            <a: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ar-S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استخدام أفضل الأدلة (لا الأدوات الأخرى التي تحظى باهتمام كبير الآن) ،</a:t>
            </a:r>
            <a:r>
              <a:rPr kumimoji="0" lang="en-CA" sz="22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ar-SA" sz="22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و مثال محدد من لجنة من الخبراء</a:t>
            </a:r>
            <a:b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</a:br>
            <a:br>
              <a:rPr lang="en-CA" sz="10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5C27F6D7-6DF9-ADF2-86D3-CCC266DFDCDB}"/>
              </a:ext>
            </a:extLst>
          </p:cNvPr>
          <p:cNvSpPr txBox="1"/>
          <p:nvPr/>
        </p:nvSpPr>
        <p:spPr>
          <a:xfrm>
            <a:off x="9385072" y="1068159"/>
            <a:ext cx="24032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ملاحظة: النسخة الكاملة متوفرة في </a:t>
            </a:r>
            <a:r>
              <a:rPr lang="ar-SA" sz="1050" i="1" dirty="0">
                <a:solidFill>
                  <a:srgbClr val="254777"/>
                </a:solidFill>
                <a:effectLst/>
                <a:latin typeface="Helvetica" pitchFamily="2" charset="0"/>
              </a:rPr>
              <a:t>مستجدات ٢٠٢٣</a:t>
            </a:r>
          </a:p>
        </p:txBody>
      </p:sp>
    </p:spTree>
    <p:extLst>
      <p:ext uri="{BB962C8B-B14F-4D97-AF65-F5344CB8AC3E}">
        <p14:creationId xmlns:p14="http://schemas.microsoft.com/office/powerpoint/2010/main" val="2183957589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B10FA45183884EB94F15345AAEEF19" ma:contentTypeVersion="10" ma:contentTypeDescription="Create a new document." ma:contentTypeScope="" ma:versionID="8811d1ee1f955924d6efa7668c64d987">
  <xsd:schema xmlns:xsd="http://www.w3.org/2001/XMLSchema" xmlns:xs="http://www.w3.org/2001/XMLSchema" xmlns:p="http://schemas.microsoft.com/office/2006/metadata/properties" xmlns:ns2="599eec1d-e27c-4128-92a4-19001b8afe14" xmlns:ns3="0408fcbc-2e10-4461-bee0-724c01b46ae9" targetNamespace="http://schemas.microsoft.com/office/2006/metadata/properties" ma:root="true" ma:fieldsID="ed40de2e1756169e64ca3344cc1c16fd" ns2:_="" ns3:_="">
    <xsd:import namespace="599eec1d-e27c-4128-92a4-19001b8afe14"/>
    <xsd:import namespace="0408fcbc-2e10-4461-bee0-724c01b46a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eec1d-e27c-4128-92a4-19001b8afe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073764d-e844-48d8-8cbc-d63b9d9528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8fcbc-2e10-4461-bee0-724c01b46ae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81d858b-1feb-44a1-840f-9be35bf19069}" ma:internalName="TaxCatchAll" ma:showField="CatchAllData" ma:web="0408fcbc-2e10-4461-bee0-724c01b46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9eec1d-e27c-4128-92a4-19001b8afe14">
      <Terms xmlns="http://schemas.microsoft.com/office/infopath/2007/PartnerControls"/>
    </lcf76f155ced4ddcb4097134ff3c332f>
    <TaxCatchAll xmlns="0408fcbc-2e10-4461-bee0-724c01b46ae9" xsi:nil="true"/>
  </documentManagement>
</p:properties>
</file>

<file path=customXml/itemProps1.xml><?xml version="1.0" encoding="utf-8"?>
<ds:datastoreItem xmlns:ds="http://schemas.openxmlformats.org/officeDocument/2006/customXml" ds:itemID="{614998D5-D4B4-4020-93DA-BD0CB11AAC86}"/>
</file>

<file path=customXml/itemProps2.xml><?xml version="1.0" encoding="utf-8"?>
<ds:datastoreItem xmlns:ds="http://schemas.openxmlformats.org/officeDocument/2006/customXml" ds:itemID="{8489194E-FD15-4109-B43E-B78BE7C380B3}"/>
</file>

<file path=customXml/itemProps3.xml><?xml version="1.0" encoding="utf-8"?>
<ds:datastoreItem xmlns:ds="http://schemas.openxmlformats.org/officeDocument/2006/customXml" ds:itemID="{EBB8B3B9-3200-4299-A29F-F3612817072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39171</TotalTime>
  <Words>1197</Words>
  <Application>Microsoft Macintosh PowerPoint</Application>
  <PresentationFormat>Widescreen</PresentationFormat>
  <Paragraphs>186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Courier New</vt:lpstr>
      <vt:lpstr>Helvetica</vt:lpstr>
      <vt:lpstr>McMaster Brighter World Theme</vt:lpstr>
      <vt:lpstr>PowerPoint Presentation</vt:lpstr>
      <vt:lpstr> 0.1 الرد على أسئلة صنّاع القرار من خلال الإدماج المناسب لأشكال الأدلة العلمية                                     مطابقة أشكال الأدلة المحلية مع الخطوة الصحيحة في عملية صنع القرار </vt:lpstr>
      <vt:lpstr>  0.1 (تابع) الرد على أسئلة صنّاع القرار من خلال الإدماج المناسب لأشكال الأدلة العلمية                                     مطابقة أشكال الأدلة المحلية مع الخطوة الصحيحة في عملية صنع القرار </vt:lpstr>
      <vt:lpstr>0.2  الرد على أسئلة صنّاع القرار من خلال الإدماج المناسب لأشكال الأدلة العلمية </vt:lpstr>
      <vt:lpstr>PowerPoint Presentation</vt:lpstr>
      <vt:lpstr>PowerPoint Presentation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345</cp:revision>
  <cp:lastPrinted>2017-06-06T20:04:49Z</cp:lastPrinted>
  <dcterms:created xsi:type="dcterms:W3CDTF">2017-04-21T15:41:45Z</dcterms:created>
  <dcterms:modified xsi:type="dcterms:W3CDTF">2023-05-03T17:59:15Z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0x0101006EB10FA45183884EB94F15345AAEEF19</vt:lpwstr>
  </property>
</Properties>
</file>