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1"/>
  </p:notesMasterIdLst>
  <p:handoutMasterIdLst>
    <p:handoutMasterId r:id="rId22"/>
  </p:handoutMasterIdLst>
  <p:sldIdLst>
    <p:sldId id="810" r:id="rId2"/>
    <p:sldId id="797" r:id="rId3"/>
    <p:sldId id="679" r:id="rId4"/>
    <p:sldId id="766" r:id="rId5"/>
    <p:sldId id="767" r:id="rId6"/>
    <p:sldId id="768" r:id="rId7"/>
    <p:sldId id="769" r:id="rId8"/>
    <p:sldId id="770" r:id="rId9"/>
    <p:sldId id="771" r:id="rId10"/>
    <p:sldId id="772" r:id="rId11"/>
    <p:sldId id="773" r:id="rId12"/>
    <p:sldId id="776" r:id="rId13"/>
    <p:sldId id="775" r:id="rId14"/>
    <p:sldId id="774" r:id="rId15"/>
    <p:sldId id="777" r:id="rId16"/>
    <p:sldId id="778" r:id="rId17"/>
    <p:sldId id="779" r:id="rId18"/>
    <p:sldId id="780" r:id="rId19"/>
    <p:sldId id="781"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pos="3908" userDrawn="1">
          <p15:clr>
            <a:srgbClr val="A4A3A4"/>
          </p15:clr>
        </p15:guide>
        <p15:guide id="2" orient="horz" pos="21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ma, Jennifer" initials="VJ" lastIdx="2" clrIdx="0">
    <p:extLst>
      <p:ext uri="{19B8F6BF-5375-455C-9EA6-DF929625EA0E}">
        <p15:presenceInfo xmlns:p15="http://schemas.microsoft.com/office/powerpoint/2012/main" userId="S::vermaj5@mcmaster.ca::78ab9c5b-20fe-416a-ba3c-d7dfe6316f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AD1"/>
    <a:srgbClr val="99CC66"/>
    <a:srgbClr val="FFC057"/>
    <a:srgbClr val="1E252B"/>
    <a:srgbClr val="CCE5B2"/>
    <a:srgbClr val="CC76A6"/>
    <a:srgbClr val="FFDEAB"/>
    <a:srgbClr val="B2CCE5"/>
    <a:srgbClr val="6699CC"/>
    <a:srgbClr val="DA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66"/>
    <p:restoredTop sz="91454"/>
  </p:normalViewPr>
  <p:slideViewPr>
    <p:cSldViewPr snapToGrid="0" snapToObjects="1">
      <p:cViewPr varScale="1">
        <p:scale>
          <a:sx n="95" d="100"/>
          <a:sy n="95" d="100"/>
        </p:scale>
        <p:origin x="216" y="272"/>
      </p:cViewPr>
      <p:guideLst>
        <p:guide pos="3908"/>
        <p:guide orient="horz" pos="2137"/>
      </p:guideLst>
    </p:cSldViewPr>
  </p:slideViewPr>
  <p:notesTextViewPr>
    <p:cViewPr>
      <p:scale>
        <a:sx n="20" d="100"/>
        <a:sy n="20" d="100"/>
      </p:scale>
      <p:origin x="0" y="0"/>
    </p:cViewPr>
  </p:notesTextViewPr>
  <p:notesViewPr>
    <p:cSldViewPr snapToGrid="0" snapToObjects="1">
      <p:cViewPr varScale="1">
        <p:scale>
          <a:sx n="97" d="100"/>
          <a:sy n="97" d="100"/>
        </p:scale>
        <p:origin x="36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667326-FF4E-6E4F-8A68-0D5EE00352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F6B07B-574C-0849-AF6D-2AA34A277B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807BE9-0539-434B-A0C4-0E9F489EE244}" type="datetimeFigureOut">
              <a:rPr lang="en-US" smtClean="0"/>
              <a:t>1/21/22</a:t>
            </a:fld>
            <a:endParaRPr lang="en-US"/>
          </a:p>
        </p:txBody>
      </p:sp>
      <p:sp>
        <p:nvSpPr>
          <p:cNvPr id="4" name="Footer Placeholder 3">
            <a:extLst>
              <a:ext uri="{FF2B5EF4-FFF2-40B4-BE49-F238E27FC236}">
                <a16:creationId xmlns:a16="http://schemas.microsoft.com/office/drawing/2014/main" id="{0606C95E-7039-544B-A13A-D695C550F9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9BDF77-90E7-F944-848D-B2E1B164C6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3207D-66C1-A64A-90BC-6A7334802020}" type="slidenum">
              <a:rPr lang="en-US" smtClean="0"/>
              <a:t>‹#›</a:t>
            </a:fld>
            <a:endParaRPr lang="en-US"/>
          </a:p>
        </p:txBody>
      </p:sp>
    </p:spTree>
    <p:extLst>
      <p:ext uri="{BB962C8B-B14F-4D97-AF65-F5344CB8AC3E}">
        <p14:creationId xmlns:p14="http://schemas.microsoft.com/office/powerpoint/2010/main" val="340372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04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973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38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8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373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029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546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929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18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079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03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56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518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316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051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438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992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122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609600" y="1100930"/>
            <a:ext cx="10972800" cy="880270"/>
          </a:xfrm>
          <a:prstGeom prst="rect">
            <a:avLst/>
          </a:prstGeom>
        </p:spPr>
        <p:txBody>
          <a:bodyPr/>
          <a:lstStyle/>
          <a:p>
            <a:r>
              <a:t>Title Text</a:t>
            </a:r>
          </a:p>
        </p:txBody>
      </p:sp>
      <p:sp>
        <p:nvSpPr>
          <p:cNvPr id="64" name="Body Level One…"/>
          <p:cNvSpPr txBox="1">
            <a:spLocks noGrp="1"/>
          </p:cNvSpPr>
          <p:nvPr>
            <p:ph type="body" sz="quarter" idx="1"/>
          </p:nvPr>
        </p:nvSpPr>
        <p:spPr>
          <a:xfrm>
            <a:off x="609600" y="2255839"/>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5" name="Text Placeholder 4"/>
          <p:cNvSpPr>
            <a:spLocks noGrp="1"/>
          </p:cNvSpPr>
          <p:nvPr>
            <p:ph type="body" sz="quarter" idx="21"/>
          </p:nvPr>
        </p:nvSpPr>
        <p:spPr>
          <a:xfrm>
            <a:off x="6193369" y="2255839"/>
            <a:ext cx="5389033" cy="639763"/>
          </a:xfrm>
          <a:prstGeom prst="rect">
            <a:avLst/>
          </a:prstGeom>
        </p:spPr>
        <p:txBody>
          <a:bodyPr anchor="b">
            <a:normAutofit/>
          </a:bodyPr>
          <a:lstStyle>
            <a:lvl1pPr marL="0" indent="0">
              <a:spcBef>
                <a:spcPts val="500"/>
              </a:spcBef>
              <a:buSzTx/>
              <a:buNone/>
              <a:defRPr sz="2400" b="1"/>
            </a:lvl1pPr>
          </a:lstStyle>
          <a:p>
            <a:pPr marL="0" indent="0">
              <a:spcBef>
                <a:spcPts val="500"/>
              </a:spcBef>
              <a:buSzTx/>
              <a:buNone/>
              <a:defRPr sz="2400" b="1"/>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08" name="Author and Date"/>
          <p:cNvSpPr txBox="1">
            <a:spLocks noGrp="1"/>
          </p:cNvSpPr>
          <p:nvPr>
            <p:ph type="body" sz="quarter" idx="21" hasCustomPrompt="1"/>
          </p:nvPr>
        </p:nvSpPr>
        <p:spPr>
          <a:xfrm>
            <a:off x="600671" y="5304698"/>
            <a:ext cx="10985503" cy="238868"/>
          </a:xfrm>
          <a:prstGeom prst="rect">
            <a:avLst/>
          </a:prstGeom>
          <a:ln w="3175"/>
        </p:spPr>
        <p:txBody>
          <a:bodyPr lIns="17144" tIns="17144" rIns="17144" bIns="17144">
            <a:normAutofit/>
          </a:bodyPr>
          <a:lstStyle>
            <a:lvl1pPr marL="0" indent="0" defTabSz="338454">
              <a:spcBef>
                <a:spcPts val="0"/>
              </a:spcBef>
              <a:buSzTx/>
              <a:buNone/>
              <a:defRPr sz="1476" b="1">
                <a:latin typeface="Helvetica Neue"/>
                <a:ea typeface="Helvetica Neue"/>
                <a:cs typeface="Helvetica Neue"/>
                <a:sym typeface="Helvetica Neue"/>
              </a:defRPr>
            </a:lvl1pPr>
          </a:lstStyle>
          <a:p>
            <a:r>
              <a:t>Author and Date</a:t>
            </a:r>
          </a:p>
        </p:txBody>
      </p:sp>
      <p:sp>
        <p:nvSpPr>
          <p:cNvPr id="109" name="Presentation Title"/>
          <p:cNvSpPr txBox="1">
            <a:spLocks noGrp="1"/>
          </p:cNvSpPr>
          <p:nvPr>
            <p:ph type="title" hasCustomPrompt="1"/>
          </p:nvPr>
        </p:nvSpPr>
        <p:spPr>
          <a:xfrm>
            <a:off x="603250" y="1822871"/>
            <a:ext cx="10985503" cy="1743076"/>
          </a:xfrm>
          <a:prstGeom prst="rect">
            <a:avLst/>
          </a:prstGeom>
        </p:spPr>
        <p:txBody>
          <a:bodyPr lIns="19050" tIns="19050" rIns="19050" bIns="19050" anchor="b"/>
          <a:lstStyle>
            <a:lvl1pPr algn="l" defTabSz="1219169">
              <a:lnSpc>
                <a:spcPct val="80000"/>
              </a:lnSpc>
              <a:defRPr sz="5800" b="1" spc="-116">
                <a:solidFill>
                  <a:srgbClr val="000000"/>
                </a:solidFill>
                <a:latin typeface="Helvetica Neue"/>
                <a:ea typeface="Helvetica Neue"/>
                <a:cs typeface="Helvetica Neue"/>
                <a:sym typeface="Helvetica Neue"/>
              </a:defRPr>
            </a:lvl1pPr>
          </a:lstStyle>
          <a:p>
            <a:r>
              <a:t>Presentation Title</a:t>
            </a:r>
          </a:p>
        </p:txBody>
      </p:sp>
      <p:sp>
        <p:nvSpPr>
          <p:cNvPr id="110" name="Body Level One…"/>
          <p:cNvSpPr txBox="1">
            <a:spLocks noGrp="1"/>
          </p:cNvSpPr>
          <p:nvPr>
            <p:ph type="body" sz="quarter" idx="1" hasCustomPrompt="1"/>
          </p:nvPr>
        </p:nvSpPr>
        <p:spPr>
          <a:xfrm>
            <a:off x="600672" y="3565946"/>
            <a:ext cx="10985501" cy="714376"/>
          </a:xfrm>
          <a:prstGeom prst="rect">
            <a:avLst/>
          </a:prstGeom>
        </p:spPr>
        <p:txBody>
          <a:bodyPr lIns="19050" tIns="19050" rIns="19050" bIns="19050">
            <a:normAutofit/>
          </a:bodyPr>
          <a:lstStyle>
            <a:lvl1pPr marL="0" indent="0" defTabSz="412750">
              <a:spcBef>
                <a:spcPts val="0"/>
              </a:spcBef>
              <a:buSzTx/>
              <a:buNone/>
              <a:defRPr sz="2600" b="1">
                <a:latin typeface="Helvetica Neue"/>
                <a:ea typeface="Helvetica Neue"/>
                <a:cs typeface="Helvetica Neue"/>
                <a:sym typeface="Helvetica Neue"/>
              </a:defRPr>
            </a:lvl1pPr>
            <a:lvl2pPr marL="0" indent="457200" defTabSz="412750">
              <a:spcBef>
                <a:spcPts val="0"/>
              </a:spcBef>
              <a:buSzTx/>
              <a:buNone/>
              <a:defRPr sz="2600" b="1">
                <a:latin typeface="Helvetica Neue"/>
                <a:ea typeface="Helvetica Neue"/>
                <a:cs typeface="Helvetica Neue"/>
                <a:sym typeface="Helvetica Neue"/>
              </a:defRPr>
            </a:lvl2pPr>
            <a:lvl3pPr marL="0" indent="914400" defTabSz="412750">
              <a:spcBef>
                <a:spcPts val="0"/>
              </a:spcBef>
              <a:buSzTx/>
              <a:buNone/>
              <a:defRPr sz="2600" b="1">
                <a:latin typeface="Helvetica Neue"/>
                <a:ea typeface="Helvetica Neue"/>
                <a:cs typeface="Helvetica Neue"/>
                <a:sym typeface="Helvetica Neue"/>
              </a:defRPr>
            </a:lvl3pPr>
            <a:lvl4pPr marL="0" indent="1371600" defTabSz="412750">
              <a:spcBef>
                <a:spcPts val="0"/>
              </a:spcBef>
              <a:buSzTx/>
              <a:buNone/>
              <a:defRPr sz="2600" b="1">
                <a:latin typeface="Helvetica Neue"/>
                <a:ea typeface="Helvetica Neue"/>
                <a:cs typeface="Helvetica Neue"/>
                <a:sym typeface="Helvetica Neue"/>
              </a:defRPr>
            </a:lvl4pPr>
            <a:lvl5pPr marL="0" indent="1828800" defTabSz="412750">
              <a:spcBef>
                <a:spcPts val="0"/>
              </a:spcBef>
              <a:buSzTx/>
              <a:buNone/>
              <a:defRPr sz="2600" b="1">
                <a:latin typeface="Helvetica Neue"/>
                <a:ea typeface="Helvetica Neue"/>
                <a:cs typeface="Helvetica Neue"/>
                <a:sym typeface="Helvetica Neue"/>
              </a:defRPr>
            </a:lvl5pPr>
          </a:lstStyle>
          <a:p>
            <a:r>
              <a:t>Presentation Subtitle</a:t>
            </a:r>
          </a:p>
          <a:p>
            <a:pPr lvl="1"/>
            <a:endParaRPr/>
          </a:p>
          <a:p>
            <a:pPr lvl="2"/>
            <a:endParaRPr/>
          </a:p>
          <a:p>
            <a:pPr lvl="3"/>
            <a:endParaRPr/>
          </a:p>
          <a:p>
            <a:pPr lvl="4"/>
            <a:endParaRPr/>
          </a:p>
        </p:txBody>
      </p:sp>
      <p:sp>
        <p:nvSpPr>
          <p:cNvPr id="111" name="Slide Number"/>
          <p:cNvSpPr txBox="1">
            <a:spLocks noGrp="1"/>
          </p:cNvSpPr>
          <p:nvPr>
            <p:ph type="sldNum" sz="quarter" idx="2"/>
          </p:nvPr>
        </p:nvSpPr>
        <p:spPr>
          <a:xfrm>
            <a:off x="6011123" y="5726129"/>
            <a:ext cx="163506" cy="176972"/>
          </a:xfrm>
          <a:prstGeom prst="rect">
            <a:avLst/>
          </a:prstGeom>
        </p:spPr>
        <p:txBody>
          <a:bodyPr lIns="19050" tIns="19050" rIns="19050" bIns="19050" anchor="b"/>
          <a:lstStyle>
            <a:lvl1pPr algn="ctr" defTabSz="292100">
              <a:defRPr sz="9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13" name="Picture 12" descr="A picture containing rectangle&#10;&#10;Description automatically generated">
            <a:extLst>
              <a:ext uri="{FF2B5EF4-FFF2-40B4-BE49-F238E27FC236}">
                <a16:creationId xmlns:a16="http://schemas.microsoft.com/office/drawing/2014/main" id="{BC4DDD9E-E6D4-7142-B791-885B63EBD7B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9" name="Picture 8" descr="A picture containing text, sign&#10;&#10;Description automatically generated">
            <a:extLst>
              <a:ext uri="{FF2B5EF4-FFF2-40B4-BE49-F238E27FC236}">
                <a16:creationId xmlns:a16="http://schemas.microsoft.com/office/drawing/2014/main" id="{B078C5CC-A4A5-C84A-BFA7-4D55E47AA4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4" name="Title Text"/>
          <p:cNvSpPr txBox="1">
            <a:spLocks noGrp="1"/>
          </p:cNvSpPr>
          <p:nvPr>
            <p:ph type="title"/>
          </p:nvPr>
        </p:nvSpPr>
        <p:spPr>
          <a:xfrm>
            <a:off x="406400" y="2149501"/>
            <a:ext cx="11379200" cy="83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5" name="Body Level One…"/>
          <p:cNvSpPr txBox="1">
            <a:spLocks noGrp="1"/>
          </p:cNvSpPr>
          <p:nvPr>
            <p:ph type="body" idx="1"/>
          </p:nvPr>
        </p:nvSpPr>
        <p:spPr>
          <a:xfrm>
            <a:off x="609600" y="3429000"/>
            <a:ext cx="10972800" cy="2697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8" name="Rectangle 17">
            <a:extLst>
              <a:ext uri="{FF2B5EF4-FFF2-40B4-BE49-F238E27FC236}">
                <a16:creationId xmlns:a16="http://schemas.microsoft.com/office/drawing/2014/main" id="{8F496BB2-7866-BD46-98FC-5B168926896D}"/>
              </a:ext>
            </a:extLst>
          </p:cNvPr>
          <p:cNvSpPr/>
          <p:nvPr userDrawn="1"/>
        </p:nvSpPr>
        <p:spPr>
          <a:xfrm>
            <a:off x="0" y="6255214"/>
            <a:ext cx="12192000" cy="600162"/>
          </a:xfrm>
          <a:prstGeom prst="rect">
            <a:avLst/>
          </a:prstGeom>
          <a:solidFill>
            <a:srgbClr val="8BD2E5">
              <a:alpha val="50000"/>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000000"/>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6AA903B4-86AF-5344-B3AD-F60BEABFBE21}"/>
              </a:ext>
            </a:extLst>
          </p:cNvPr>
          <p:cNvSpPr/>
          <p:nvPr userDrawn="1"/>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0" name="TextBox 9">
            <a:extLst>
              <a:ext uri="{FF2B5EF4-FFF2-40B4-BE49-F238E27FC236}">
                <a16:creationId xmlns:a16="http://schemas.microsoft.com/office/drawing/2014/main" id="{987E7C17-F782-9E40-BC5D-BFA8C9D9703B}"/>
              </a:ext>
            </a:extLst>
          </p:cNvPr>
          <p:cNvSpPr txBox="1"/>
          <p:nvPr userDrawn="1"/>
        </p:nvSpPr>
        <p:spPr>
          <a:xfrm>
            <a:off x="8528858" y="6300125"/>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chemeClr val="tx1"/>
                </a:solidFill>
              </a:rPr>
              <a:t> © McMaster Health Forum on behalf McMaster University</a:t>
            </a:r>
          </a:p>
          <a:p>
            <a:pPr algn="r">
              <a:spcAft>
                <a:spcPts val="200"/>
              </a:spcAft>
            </a:pPr>
            <a:r>
              <a:rPr lang="en-CA" sz="800" i="1" dirty="0">
                <a:solidFill>
                  <a:schemeClr val="tx1"/>
                </a:solidFill>
              </a:rPr>
              <a:t>Share freely, give credit, adapt with permission. This work is licensed under</a:t>
            </a:r>
          </a:p>
          <a:p>
            <a:pPr algn="r">
              <a:spcAft>
                <a:spcPts val="200"/>
              </a:spcAft>
            </a:pPr>
            <a:r>
              <a:rPr lang="en-CA" sz="800" i="1" dirty="0">
                <a:solidFill>
                  <a:schemeClr val="tx1"/>
                </a:solidFill>
              </a:rPr>
              <a:t>a Creative Commons Attribution-NoDerivatives 4.0 International License.</a:t>
            </a:r>
          </a:p>
        </p:txBody>
      </p:sp>
      <p:sp>
        <p:nvSpPr>
          <p:cNvPr id="11" name="TextBox 10">
            <a:extLst>
              <a:ext uri="{FF2B5EF4-FFF2-40B4-BE49-F238E27FC236}">
                <a16:creationId xmlns:a16="http://schemas.microsoft.com/office/drawing/2014/main" id="{1EEEDF93-F1B3-FF4E-9DAA-D077512D0159}"/>
              </a:ext>
            </a:extLst>
          </p:cNvPr>
          <p:cNvSpPr txBox="1"/>
          <p:nvPr userDrawn="1"/>
        </p:nvSpPr>
        <p:spPr>
          <a:xfrm>
            <a:off x="173770" y="6301802"/>
            <a:ext cx="1979271"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spcAft>
                <a:spcPts val="200"/>
              </a:spcAft>
            </a:pPr>
            <a:r>
              <a:rPr lang="en-CA" sz="800" dirty="0">
                <a:solidFill>
                  <a:schemeClr val="tx1"/>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800" u="none" dirty="0">
                <a:solidFill>
                  <a:schemeClr val="tx1"/>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800" u="none" dirty="0">
                <a:solidFill>
                  <a:schemeClr val="tx1"/>
                </a:solidFill>
                <a:effectLst/>
                <a:latin typeface="Arial" panose="020B0604020202020204" pitchFamily="34" charset="0"/>
                <a:cs typeface="Arial" panose="020B0604020202020204" pitchFamily="34" charset="0"/>
              </a:rPr>
              <a:t>@evidencecomm</a:t>
            </a:r>
          </a:p>
        </p:txBody>
      </p:sp>
      <p:pic>
        <p:nvPicPr>
          <p:cNvPr id="3" name="Picture 2">
            <a:extLst>
              <a:ext uri="{FF2B5EF4-FFF2-40B4-BE49-F238E27FC236}">
                <a16:creationId xmlns:a16="http://schemas.microsoft.com/office/drawing/2014/main" id="{7BF53448-7019-D240-A8FC-227352A375B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829" y="6353242"/>
            <a:ext cx="122703" cy="122703"/>
          </a:xfrm>
          <a:prstGeom prst="rect">
            <a:avLst/>
          </a:prstGeom>
        </p:spPr>
      </p:pic>
      <p:pic>
        <p:nvPicPr>
          <p:cNvPr id="12" name="Picture 11">
            <a:extLst>
              <a:ext uri="{FF2B5EF4-FFF2-40B4-BE49-F238E27FC236}">
                <a16:creationId xmlns:a16="http://schemas.microsoft.com/office/drawing/2014/main" id="{19A36BA6-856E-1E47-B0BC-302F298A50D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830" y="6656188"/>
            <a:ext cx="126293" cy="126293"/>
          </a:xfrm>
          <a:prstGeom prst="rect">
            <a:avLst/>
          </a:prstGeom>
        </p:spPr>
      </p:pic>
      <p:pic>
        <p:nvPicPr>
          <p:cNvPr id="14" name="Picture 13">
            <a:extLst>
              <a:ext uri="{FF2B5EF4-FFF2-40B4-BE49-F238E27FC236}">
                <a16:creationId xmlns:a16="http://schemas.microsoft.com/office/drawing/2014/main" id="{A1B17162-39D4-A042-9828-13C8F62DBD4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711" y="6497614"/>
            <a:ext cx="126293" cy="12629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6" r:id="rId2"/>
    <p:sldLayoutId id="2147483659" r:id="rId3"/>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9pPr>
    </p:titleStyle>
    <p:bodyStyle>
      <a:lvl1pPr marL="342900" marR="0" indent="-342900" algn="l" defTabSz="914400" rtl="0" latinLnBrk="0">
        <a:lnSpc>
          <a:spcPct val="100000"/>
        </a:lnSpc>
        <a:spcBef>
          <a:spcPts val="400"/>
        </a:spcBef>
        <a:spcAft>
          <a:spcPts val="0"/>
        </a:spcAft>
        <a:buClrTx/>
        <a:buSzPct val="120000"/>
        <a:buFontTx/>
        <a:buChar char="▪"/>
        <a:tabLst/>
        <a:defRPr sz="2000" b="0" i="0" u="none" strike="noStrike" cap="none" spc="0" baseline="0">
          <a:solidFill>
            <a:srgbClr val="000000"/>
          </a:solidFill>
          <a:uFillTx/>
          <a:latin typeface="+mj-lt"/>
          <a:ea typeface="+mj-ea"/>
          <a:cs typeface="+mj-cs"/>
          <a:sym typeface="Arial"/>
        </a:defRPr>
      </a:lvl1pPr>
      <a:lvl2pPr marL="742950" marR="0" indent="-285750" algn="l" defTabSz="914400" rtl="0" latinLnBrk="0">
        <a:lnSpc>
          <a:spcPct val="100000"/>
        </a:lnSpc>
        <a:spcBef>
          <a:spcPts val="400"/>
        </a:spcBef>
        <a:spcAft>
          <a:spcPts val="0"/>
        </a:spcAft>
        <a:buClrTx/>
        <a:buSzPct val="60000"/>
        <a:buFontTx/>
        <a:buChar char="❑"/>
        <a:tabLst/>
        <a:defRPr sz="2000" b="0" i="0" u="none" strike="noStrike" cap="none" spc="0" baseline="0">
          <a:solidFill>
            <a:srgbClr val="000000"/>
          </a:solidFill>
          <a:uFillTx/>
          <a:latin typeface="+mj-lt"/>
          <a:ea typeface="+mj-ea"/>
          <a:cs typeface="+mj-cs"/>
          <a:sym typeface="Arial"/>
        </a:defRPr>
      </a:lvl2pPr>
      <a:lvl3pPr marL="11430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3pPr>
      <a:lvl4pPr marL="16002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4pPr>
      <a:lvl5pPr marL="20574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5pPr>
      <a:lvl6pPr marL="25146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6pPr>
      <a:lvl7pPr marL="29718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7pPr>
      <a:lvl8pPr marL="34290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8pPr>
      <a:lvl9pPr marL="38862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1.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2.png"/><Relationship Id="rId9" Type="http://schemas.openxmlformats.org/officeDocument/2006/relationships/image" Target="../media/image10.emf"/><Relationship Id="rId1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6.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picture containing rectangle&#10;&#10;Description automatically generated">
            <a:extLst>
              <a:ext uri="{FF2B5EF4-FFF2-40B4-BE49-F238E27FC236}">
                <a16:creationId xmlns:a16="http://schemas.microsoft.com/office/drawing/2014/main" id="{E3D4823B-FD26-2548-BDF3-C45DB09A7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80" name="Picture 79" descr="A picture containing text, sign&#10;&#10;Description automatically generated">
            <a:extLst>
              <a:ext uri="{FF2B5EF4-FFF2-40B4-BE49-F238E27FC236}">
                <a16:creationId xmlns:a16="http://schemas.microsoft.com/office/drawing/2014/main" id="{0D3CB72C-FF43-4C4F-BDCD-E8A2F8B3D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grpSp>
        <p:nvGrpSpPr>
          <p:cNvPr id="63" name="Group 62">
            <a:extLst>
              <a:ext uri="{FF2B5EF4-FFF2-40B4-BE49-F238E27FC236}">
                <a16:creationId xmlns:a16="http://schemas.microsoft.com/office/drawing/2014/main" id="{44471237-FA42-094D-94D1-970145A33020}"/>
              </a:ext>
            </a:extLst>
          </p:cNvPr>
          <p:cNvGrpSpPr/>
          <p:nvPr/>
        </p:nvGrpSpPr>
        <p:grpSpPr>
          <a:xfrm>
            <a:off x="280092" y="1280434"/>
            <a:ext cx="5176038" cy="768094"/>
            <a:chOff x="263587" y="1372468"/>
            <a:chExt cx="5176038" cy="768094"/>
          </a:xfrm>
        </p:grpSpPr>
        <p:pic>
          <p:nvPicPr>
            <p:cNvPr id="19" name="Picture 18">
              <a:extLst>
                <a:ext uri="{FF2B5EF4-FFF2-40B4-BE49-F238E27FC236}">
                  <a16:creationId xmlns:a16="http://schemas.microsoft.com/office/drawing/2014/main" id="{D2586374-2BCB-CE40-ADAB-C6AEEA146114}"/>
                </a:ext>
              </a:extLst>
            </p:cNvPr>
            <p:cNvPicPr>
              <a:picLocks noChangeAspect="1"/>
            </p:cNvPicPr>
            <p:nvPr/>
          </p:nvPicPr>
          <p:blipFill rotWithShape="1">
            <a:blip r:embed="rId5">
              <a:extLst>
                <a:ext uri="{28A0092B-C50C-407E-A947-70E740481C1C}">
                  <a14:useLocalDpi xmlns:a14="http://schemas.microsoft.com/office/drawing/2010/main" val="0"/>
                </a:ext>
              </a:extLst>
            </a:blip>
            <a:srcRect l="6953"/>
            <a:stretch/>
          </p:blipFill>
          <p:spPr>
            <a:xfrm>
              <a:off x="847473" y="1372468"/>
              <a:ext cx="4592152" cy="464300"/>
            </a:xfrm>
            <a:prstGeom prst="rect">
              <a:avLst/>
            </a:prstGeom>
          </p:spPr>
        </p:pic>
        <p:grpSp>
          <p:nvGrpSpPr>
            <p:cNvPr id="49" name="Group 48">
              <a:extLst>
                <a:ext uri="{FF2B5EF4-FFF2-40B4-BE49-F238E27FC236}">
                  <a16:creationId xmlns:a16="http://schemas.microsoft.com/office/drawing/2014/main" id="{D2948BA6-203C-3B4F-911B-4E44723EC9FA}"/>
                </a:ext>
              </a:extLst>
            </p:cNvPr>
            <p:cNvGrpSpPr/>
            <p:nvPr/>
          </p:nvGrpSpPr>
          <p:grpSpPr>
            <a:xfrm>
              <a:off x="263587" y="1372468"/>
              <a:ext cx="768094" cy="768094"/>
              <a:chOff x="263587" y="1549407"/>
              <a:chExt cx="768094" cy="768094"/>
            </a:xfrm>
          </p:grpSpPr>
          <p:pic>
            <p:nvPicPr>
              <p:cNvPr id="14" name="Picture 13">
                <a:extLst>
                  <a:ext uri="{FF2B5EF4-FFF2-40B4-BE49-F238E27FC236}">
                    <a16:creationId xmlns:a16="http://schemas.microsoft.com/office/drawing/2014/main" id="{C2A99F52-89E8-9548-93B4-F65E31D167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587" y="1549407"/>
                <a:ext cx="768094" cy="768094"/>
              </a:xfrm>
              <a:prstGeom prst="rect">
                <a:avLst/>
              </a:prstGeom>
            </p:spPr>
          </p:pic>
          <p:sp>
            <p:nvSpPr>
              <p:cNvPr id="26" name="Oval 25">
                <a:extLst>
                  <a:ext uri="{FF2B5EF4-FFF2-40B4-BE49-F238E27FC236}">
                    <a16:creationId xmlns:a16="http://schemas.microsoft.com/office/drawing/2014/main" id="{A6628E22-7068-4B48-AF19-CB623F2AF60C}"/>
                  </a:ext>
                </a:extLst>
              </p:cNvPr>
              <p:cNvSpPr/>
              <p:nvPr/>
            </p:nvSpPr>
            <p:spPr>
              <a:xfrm>
                <a:off x="284566" y="1571439"/>
                <a:ext cx="724030" cy="724030"/>
              </a:xfrm>
              <a:prstGeom prst="ellipse">
                <a:avLst/>
              </a:prstGeom>
              <a:no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grpSp>
      <p:grpSp>
        <p:nvGrpSpPr>
          <p:cNvPr id="64" name="Group 63">
            <a:extLst>
              <a:ext uri="{FF2B5EF4-FFF2-40B4-BE49-F238E27FC236}">
                <a16:creationId xmlns:a16="http://schemas.microsoft.com/office/drawing/2014/main" id="{0E23C667-3F1A-9B4B-85A6-0B86830F63BF}"/>
              </a:ext>
            </a:extLst>
          </p:cNvPr>
          <p:cNvGrpSpPr/>
          <p:nvPr/>
        </p:nvGrpSpPr>
        <p:grpSpPr>
          <a:xfrm>
            <a:off x="6101572" y="1280434"/>
            <a:ext cx="5054036" cy="768094"/>
            <a:chOff x="5987095" y="1372468"/>
            <a:chExt cx="5054036" cy="768094"/>
          </a:xfrm>
        </p:grpSpPr>
        <p:pic>
          <p:nvPicPr>
            <p:cNvPr id="46" name="Picture 45">
              <a:extLst>
                <a:ext uri="{FF2B5EF4-FFF2-40B4-BE49-F238E27FC236}">
                  <a16:creationId xmlns:a16="http://schemas.microsoft.com/office/drawing/2014/main" id="{8AFEBA23-2EB5-A746-B589-594E765FCB89}"/>
                </a:ext>
              </a:extLst>
            </p:cNvPr>
            <p:cNvPicPr>
              <a:picLocks noChangeAspect="1"/>
            </p:cNvPicPr>
            <p:nvPr/>
          </p:nvPicPr>
          <p:blipFill rotWithShape="1">
            <a:blip r:embed="rId5">
              <a:extLst>
                <a:ext uri="{28A0092B-C50C-407E-A947-70E740481C1C}">
                  <a14:useLocalDpi xmlns:a14="http://schemas.microsoft.com/office/drawing/2010/main" val="0"/>
                </a:ext>
              </a:extLst>
            </a:blip>
            <a:srcRect l="6953"/>
            <a:stretch/>
          </p:blipFill>
          <p:spPr>
            <a:xfrm>
              <a:off x="6448979" y="1372468"/>
              <a:ext cx="4592152" cy="464300"/>
            </a:xfrm>
            <a:prstGeom prst="rect">
              <a:avLst/>
            </a:prstGeom>
          </p:spPr>
        </p:pic>
        <p:grpSp>
          <p:nvGrpSpPr>
            <p:cNvPr id="51" name="Group 50">
              <a:extLst>
                <a:ext uri="{FF2B5EF4-FFF2-40B4-BE49-F238E27FC236}">
                  <a16:creationId xmlns:a16="http://schemas.microsoft.com/office/drawing/2014/main" id="{933FE3BF-FF2F-3741-A6DF-D3E36267398D}"/>
                </a:ext>
              </a:extLst>
            </p:cNvPr>
            <p:cNvGrpSpPr/>
            <p:nvPr/>
          </p:nvGrpSpPr>
          <p:grpSpPr>
            <a:xfrm>
              <a:off x="5987095" y="1372468"/>
              <a:ext cx="768094" cy="768094"/>
              <a:chOff x="5987095" y="1481328"/>
              <a:chExt cx="768094" cy="768094"/>
            </a:xfrm>
          </p:grpSpPr>
          <p:pic>
            <p:nvPicPr>
              <p:cNvPr id="6" name="Picture 5">
                <a:extLst>
                  <a:ext uri="{FF2B5EF4-FFF2-40B4-BE49-F238E27FC236}">
                    <a16:creationId xmlns:a16="http://schemas.microsoft.com/office/drawing/2014/main" id="{F241EB9C-2439-D54A-816F-36C15F5FEA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095" y="1481328"/>
                <a:ext cx="768094" cy="768094"/>
              </a:xfrm>
              <a:prstGeom prst="rect">
                <a:avLst/>
              </a:prstGeom>
            </p:spPr>
          </p:pic>
          <p:sp>
            <p:nvSpPr>
              <p:cNvPr id="28" name="Oval 27">
                <a:extLst>
                  <a:ext uri="{FF2B5EF4-FFF2-40B4-BE49-F238E27FC236}">
                    <a16:creationId xmlns:a16="http://schemas.microsoft.com/office/drawing/2014/main" id="{4FC1B4C5-77A1-DE4E-A764-A9AB41D27FDB}"/>
                  </a:ext>
                </a:extLst>
              </p:cNvPr>
              <p:cNvSpPr/>
              <p:nvPr/>
            </p:nvSpPr>
            <p:spPr>
              <a:xfrm>
                <a:off x="6009483" y="1503360"/>
                <a:ext cx="724030" cy="724030"/>
              </a:xfrm>
              <a:prstGeom prst="ellipse">
                <a:avLst/>
              </a:prstGeom>
              <a:no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grpSp>
      <p:grpSp>
        <p:nvGrpSpPr>
          <p:cNvPr id="65" name="Group 64">
            <a:extLst>
              <a:ext uri="{FF2B5EF4-FFF2-40B4-BE49-F238E27FC236}">
                <a16:creationId xmlns:a16="http://schemas.microsoft.com/office/drawing/2014/main" id="{C36E373E-178E-A94E-B0C5-066D62AA67EA}"/>
              </a:ext>
            </a:extLst>
          </p:cNvPr>
          <p:cNvGrpSpPr/>
          <p:nvPr/>
        </p:nvGrpSpPr>
        <p:grpSpPr>
          <a:xfrm>
            <a:off x="280092" y="2294719"/>
            <a:ext cx="5176038" cy="769282"/>
            <a:chOff x="263587" y="2650311"/>
            <a:chExt cx="5176038" cy="769282"/>
          </a:xfrm>
        </p:grpSpPr>
        <p:pic>
          <p:nvPicPr>
            <p:cNvPr id="20" name="Picture 19">
              <a:extLst>
                <a:ext uri="{FF2B5EF4-FFF2-40B4-BE49-F238E27FC236}">
                  <a16:creationId xmlns:a16="http://schemas.microsoft.com/office/drawing/2014/main" id="{E0E6F457-AA9E-B648-B2D7-11A21674B6FF}"/>
                </a:ext>
              </a:extLst>
            </p:cNvPr>
            <p:cNvPicPr>
              <a:picLocks noChangeAspect="1"/>
            </p:cNvPicPr>
            <p:nvPr/>
          </p:nvPicPr>
          <p:blipFill rotWithShape="1">
            <a:blip r:embed="rId8">
              <a:extLst>
                <a:ext uri="{28A0092B-C50C-407E-A947-70E740481C1C}">
                  <a14:useLocalDpi xmlns:a14="http://schemas.microsoft.com/office/drawing/2010/main" val="0"/>
                </a:ext>
              </a:extLst>
            </a:blip>
            <a:srcRect l="6953"/>
            <a:stretch/>
          </p:blipFill>
          <p:spPr>
            <a:xfrm>
              <a:off x="847473" y="2672083"/>
              <a:ext cx="4592152" cy="482945"/>
            </a:xfrm>
            <a:prstGeom prst="rect">
              <a:avLst/>
            </a:prstGeom>
          </p:spPr>
        </p:pic>
        <p:pic>
          <p:nvPicPr>
            <p:cNvPr id="17" name="Picture 16">
              <a:extLst>
                <a:ext uri="{FF2B5EF4-FFF2-40B4-BE49-F238E27FC236}">
                  <a16:creationId xmlns:a16="http://schemas.microsoft.com/office/drawing/2014/main" id="{D8FD278B-5287-9242-901C-040F2A0D70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3587" y="2650311"/>
              <a:ext cx="769282" cy="769282"/>
            </a:xfrm>
            <a:prstGeom prst="rect">
              <a:avLst/>
            </a:prstGeom>
          </p:spPr>
        </p:pic>
        <p:sp>
          <p:nvSpPr>
            <p:cNvPr id="32" name="Oval 31">
              <a:extLst>
                <a:ext uri="{FF2B5EF4-FFF2-40B4-BE49-F238E27FC236}">
                  <a16:creationId xmlns:a16="http://schemas.microsoft.com/office/drawing/2014/main" id="{3EFF2289-90D2-D64F-A5F9-551608FB4558}"/>
                </a:ext>
              </a:extLst>
            </p:cNvPr>
            <p:cNvSpPr/>
            <p:nvPr/>
          </p:nvSpPr>
          <p:spPr>
            <a:xfrm>
              <a:off x="285490" y="2672083"/>
              <a:ext cx="724030" cy="724030"/>
            </a:xfrm>
            <a:prstGeom prst="ellipse">
              <a:avLst/>
            </a:prstGeom>
            <a:no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grpSp>
        <p:nvGrpSpPr>
          <p:cNvPr id="66" name="Group 65">
            <a:extLst>
              <a:ext uri="{FF2B5EF4-FFF2-40B4-BE49-F238E27FC236}">
                <a16:creationId xmlns:a16="http://schemas.microsoft.com/office/drawing/2014/main" id="{6FC062DB-14F8-F24F-AA1C-DB68B91C479F}"/>
              </a:ext>
            </a:extLst>
          </p:cNvPr>
          <p:cNvGrpSpPr/>
          <p:nvPr/>
        </p:nvGrpSpPr>
        <p:grpSpPr>
          <a:xfrm>
            <a:off x="6101572" y="2569163"/>
            <a:ext cx="5054036" cy="768094"/>
            <a:chOff x="5987095" y="2650311"/>
            <a:chExt cx="5054036" cy="768094"/>
          </a:xfrm>
        </p:grpSpPr>
        <p:pic>
          <p:nvPicPr>
            <p:cNvPr id="54" name="Picture 53">
              <a:extLst>
                <a:ext uri="{FF2B5EF4-FFF2-40B4-BE49-F238E27FC236}">
                  <a16:creationId xmlns:a16="http://schemas.microsoft.com/office/drawing/2014/main" id="{962C740C-B164-114C-BEE0-F75D11F99370}"/>
                </a:ext>
              </a:extLst>
            </p:cNvPr>
            <p:cNvPicPr>
              <a:picLocks noChangeAspect="1"/>
            </p:cNvPicPr>
            <p:nvPr/>
          </p:nvPicPr>
          <p:blipFill rotWithShape="1">
            <a:blip r:embed="rId8">
              <a:extLst>
                <a:ext uri="{28A0092B-C50C-407E-A947-70E740481C1C}">
                  <a14:useLocalDpi xmlns:a14="http://schemas.microsoft.com/office/drawing/2010/main" val="0"/>
                </a:ext>
              </a:extLst>
            </a:blip>
            <a:srcRect l="6953"/>
            <a:stretch/>
          </p:blipFill>
          <p:spPr>
            <a:xfrm>
              <a:off x="6448979" y="2672083"/>
              <a:ext cx="4592152" cy="482945"/>
            </a:xfrm>
            <a:prstGeom prst="rect">
              <a:avLst/>
            </a:prstGeom>
          </p:spPr>
        </p:pic>
        <p:pic>
          <p:nvPicPr>
            <p:cNvPr id="11" name="Picture 10">
              <a:extLst>
                <a:ext uri="{FF2B5EF4-FFF2-40B4-BE49-F238E27FC236}">
                  <a16:creationId xmlns:a16="http://schemas.microsoft.com/office/drawing/2014/main" id="{599A55C9-3B8C-A542-9BF6-B48AA7E50B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7095" y="2650311"/>
              <a:ext cx="768094" cy="768094"/>
            </a:xfrm>
            <a:prstGeom prst="rect">
              <a:avLst/>
            </a:prstGeom>
          </p:spPr>
        </p:pic>
        <p:sp>
          <p:nvSpPr>
            <p:cNvPr id="33" name="Oval 32">
              <a:extLst>
                <a:ext uri="{FF2B5EF4-FFF2-40B4-BE49-F238E27FC236}">
                  <a16:creationId xmlns:a16="http://schemas.microsoft.com/office/drawing/2014/main" id="{3A0F344E-A1E7-7D4C-9FA4-34B42BED1D9B}"/>
                </a:ext>
              </a:extLst>
            </p:cNvPr>
            <p:cNvSpPr/>
            <p:nvPr/>
          </p:nvSpPr>
          <p:spPr>
            <a:xfrm>
              <a:off x="6009483" y="2672083"/>
              <a:ext cx="724030" cy="724030"/>
            </a:xfrm>
            <a:prstGeom prst="ellipse">
              <a:avLst/>
            </a:prstGeom>
            <a:no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grpSp>
        <p:nvGrpSpPr>
          <p:cNvPr id="67" name="Group 66">
            <a:extLst>
              <a:ext uri="{FF2B5EF4-FFF2-40B4-BE49-F238E27FC236}">
                <a16:creationId xmlns:a16="http://schemas.microsoft.com/office/drawing/2014/main" id="{168D2DA2-C556-A94F-81FC-93F771D679A8}"/>
              </a:ext>
            </a:extLst>
          </p:cNvPr>
          <p:cNvGrpSpPr/>
          <p:nvPr/>
        </p:nvGrpSpPr>
        <p:grpSpPr>
          <a:xfrm>
            <a:off x="280092" y="3211046"/>
            <a:ext cx="5176038" cy="768094"/>
            <a:chOff x="263587" y="4251147"/>
            <a:chExt cx="5176038" cy="768094"/>
          </a:xfrm>
        </p:grpSpPr>
        <p:pic>
          <p:nvPicPr>
            <p:cNvPr id="21" name="Picture 20">
              <a:extLst>
                <a:ext uri="{FF2B5EF4-FFF2-40B4-BE49-F238E27FC236}">
                  <a16:creationId xmlns:a16="http://schemas.microsoft.com/office/drawing/2014/main" id="{DB62A02D-7B61-CF46-8DF3-3C44A641A9DD}"/>
                </a:ext>
              </a:extLst>
            </p:cNvPr>
            <p:cNvPicPr>
              <a:picLocks noChangeAspect="1"/>
            </p:cNvPicPr>
            <p:nvPr/>
          </p:nvPicPr>
          <p:blipFill rotWithShape="1">
            <a:blip r:embed="rId11">
              <a:extLst>
                <a:ext uri="{28A0092B-C50C-407E-A947-70E740481C1C}">
                  <a14:useLocalDpi xmlns:a14="http://schemas.microsoft.com/office/drawing/2010/main" val="0"/>
                </a:ext>
              </a:extLst>
            </a:blip>
            <a:srcRect l="6953"/>
            <a:stretch/>
          </p:blipFill>
          <p:spPr>
            <a:xfrm>
              <a:off x="847470" y="4262033"/>
              <a:ext cx="4592155" cy="508406"/>
            </a:xfrm>
            <a:prstGeom prst="rect">
              <a:avLst/>
            </a:prstGeom>
          </p:spPr>
        </p:pic>
        <p:pic>
          <p:nvPicPr>
            <p:cNvPr id="15" name="Picture 14">
              <a:extLst>
                <a:ext uri="{FF2B5EF4-FFF2-40B4-BE49-F238E27FC236}">
                  <a16:creationId xmlns:a16="http://schemas.microsoft.com/office/drawing/2014/main" id="{54280827-42E5-504C-B966-EFE5A5445C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3587" y="4251147"/>
              <a:ext cx="768094" cy="768094"/>
            </a:xfrm>
            <a:prstGeom prst="rect">
              <a:avLst/>
            </a:prstGeom>
          </p:spPr>
        </p:pic>
        <p:sp>
          <p:nvSpPr>
            <p:cNvPr id="34" name="Oval 33">
              <a:extLst>
                <a:ext uri="{FF2B5EF4-FFF2-40B4-BE49-F238E27FC236}">
                  <a16:creationId xmlns:a16="http://schemas.microsoft.com/office/drawing/2014/main" id="{C85F8440-E23E-B345-9799-464419AFD9E9}"/>
                </a:ext>
              </a:extLst>
            </p:cNvPr>
            <p:cNvSpPr/>
            <p:nvPr/>
          </p:nvSpPr>
          <p:spPr>
            <a:xfrm>
              <a:off x="280092" y="4262033"/>
              <a:ext cx="724030" cy="724030"/>
            </a:xfrm>
            <a:prstGeom prst="ellipse">
              <a:avLst/>
            </a:prstGeom>
            <a:no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grpSp>
        <p:nvGrpSpPr>
          <p:cNvPr id="68" name="Group 67">
            <a:extLst>
              <a:ext uri="{FF2B5EF4-FFF2-40B4-BE49-F238E27FC236}">
                <a16:creationId xmlns:a16="http://schemas.microsoft.com/office/drawing/2014/main" id="{1BAE453A-B803-BB43-BBF4-AECB85EEF77C}"/>
              </a:ext>
            </a:extLst>
          </p:cNvPr>
          <p:cNvGrpSpPr/>
          <p:nvPr/>
        </p:nvGrpSpPr>
        <p:grpSpPr>
          <a:xfrm>
            <a:off x="6101572" y="4191771"/>
            <a:ext cx="5043150" cy="768094"/>
            <a:chOff x="5997981" y="4240261"/>
            <a:chExt cx="5043150" cy="768094"/>
          </a:xfrm>
        </p:grpSpPr>
        <p:pic>
          <p:nvPicPr>
            <p:cNvPr id="55" name="Picture 54">
              <a:extLst>
                <a:ext uri="{FF2B5EF4-FFF2-40B4-BE49-F238E27FC236}">
                  <a16:creationId xmlns:a16="http://schemas.microsoft.com/office/drawing/2014/main" id="{D02AE288-DF14-A449-900F-0825AA4F8010}"/>
                </a:ext>
              </a:extLst>
            </p:cNvPr>
            <p:cNvPicPr>
              <a:picLocks noChangeAspect="1"/>
            </p:cNvPicPr>
            <p:nvPr/>
          </p:nvPicPr>
          <p:blipFill rotWithShape="1">
            <a:blip r:embed="rId11">
              <a:extLst>
                <a:ext uri="{28A0092B-C50C-407E-A947-70E740481C1C}">
                  <a14:useLocalDpi xmlns:a14="http://schemas.microsoft.com/office/drawing/2010/main" val="0"/>
                </a:ext>
              </a:extLst>
            </a:blip>
            <a:srcRect l="6953"/>
            <a:stretch/>
          </p:blipFill>
          <p:spPr>
            <a:xfrm>
              <a:off x="6448976" y="4262033"/>
              <a:ext cx="4592155" cy="508406"/>
            </a:xfrm>
            <a:prstGeom prst="rect">
              <a:avLst/>
            </a:prstGeom>
          </p:spPr>
        </p:pic>
        <p:pic>
          <p:nvPicPr>
            <p:cNvPr id="7" name="Picture 6">
              <a:extLst>
                <a:ext uri="{FF2B5EF4-FFF2-40B4-BE49-F238E27FC236}">
                  <a16:creationId xmlns:a16="http://schemas.microsoft.com/office/drawing/2014/main" id="{1B40B85E-E83D-6448-A270-BA0CABB083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97981" y="4240261"/>
              <a:ext cx="768094" cy="768094"/>
            </a:xfrm>
            <a:prstGeom prst="rect">
              <a:avLst/>
            </a:prstGeom>
          </p:spPr>
        </p:pic>
        <p:sp>
          <p:nvSpPr>
            <p:cNvPr id="35" name="Oval 34">
              <a:extLst>
                <a:ext uri="{FF2B5EF4-FFF2-40B4-BE49-F238E27FC236}">
                  <a16:creationId xmlns:a16="http://schemas.microsoft.com/office/drawing/2014/main" id="{4DF2591B-0607-9546-BF7F-8EEF0EAECBA0}"/>
                </a:ext>
              </a:extLst>
            </p:cNvPr>
            <p:cNvSpPr/>
            <p:nvPr/>
          </p:nvSpPr>
          <p:spPr>
            <a:xfrm>
              <a:off x="6014840" y="4262033"/>
              <a:ext cx="724030" cy="724030"/>
            </a:xfrm>
            <a:prstGeom prst="ellipse">
              <a:avLst/>
            </a:prstGeom>
            <a:no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grpSp>
        <p:nvGrpSpPr>
          <p:cNvPr id="62" name="Group 61">
            <a:extLst>
              <a:ext uri="{FF2B5EF4-FFF2-40B4-BE49-F238E27FC236}">
                <a16:creationId xmlns:a16="http://schemas.microsoft.com/office/drawing/2014/main" id="{6B2FFD93-38C5-3243-B9BA-A798DB93FBBB}"/>
              </a:ext>
            </a:extLst>
          </p:cNvPr>
          <p:cNvGrpSpPr/>
          <p:nvPr/>
        </p:nvGrpSpPr>
        <p:grpSpPr>
          <a:xfrm>
            <a:off x="280092" y="4674390"/>
            <a:ext cx="5176038" cy="768094"/>
            <a:chOff x="263587" y="5235715"/>
            <a:chExt cx="5176038" cy="768094"/>
          </a:xfrm>
        </p:grpSpPr>
        <p:pic>
          <p:nvPicPr>
            <p:cNvPr id="18" name="Picture 17">
              <a:extLst>
                <a:ext uri="{FF2B5EF4-FFF2-40B4-BE49-F238E27FC236}">
                  <a16:creationId xmlns:a16="http://schemas.microsoft.com/office/drawing/2014/main" id="{3C5AA5F5-041C-FD48-8C99-111CADCC4036}"/>
                </a:ext>
              </a:extLst>
            </p:cNvPr>
            <p:cNvPicPr>
              <a:picLocks noChangeAspect="1"/>
            </p:cNvPicPr>
            <p:nvPr/>
          </p:nvPicPr>
          <p:blipFill rotWithShape="1">
            <a:blip r:embed="rId14">
              <a:extLst>
                <a:ext uri="{28A0092B-C50C-407E-A947-70E740481C1C}">
                  <a14:useLocalDpi xmlns:a14="http://schemas.microsoft.com/office/drawing/2010/main" val="0"/>
                </a:ext>
              </a:extLst>
            </a:blip>
            <a:srcRect l="47462" r="1"/>
            <a:stretch/>
          </p:blipFill>
          <p:spPr>
            <a:xfrm>
              <a:off x="847473" y="5257487"/>
              <a:ext cx="4592152" cy="502985"/>
            </a:xfrm>
            <a:prstGeom prst="rect">
              <a:avLst/>
            </a:prstGeom>
          </p:spPr>
        </p:pic>
        <p:pic>
          <p:nvPicPr>
            <p:cNvPr id="16" name="Picture 15">
              <a:extLst>
                <a:ext uri="{FF2B5EF4-FFF2-40B4-BE49-F238E27FC236}">
                  <a16:creationId xmlns:a16="http://schemas.microsoft.com/office/drawing/2014/main" id="{20ABEA64-C999-5D41-967C-E563FF14E6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3587" y="5235715"/>
              <a:ext cx="768094" cy="768094"/>
            </a:xfrm>
            <a:prstGeom prst="rect">
              <a:avLst/>
            </a:prstGeom>
          </p:spPr>
        </p:pic>
        <p:sp>
          <p:nvSpPr>
            <p:cNvPr id="36" name="Oval 35">
              <a:extLst>
                <a:ext uri="{FF2B5EF4-FFF2-40B4-BE49-F238E27FC236}">
                  <a16:creationId xmlns:a16="http://schemas.microsoft.com/office/drawing/2014/main" id="{46AE7C04-38FD-A64F-ADEC-7D1072A14ACF}"/>
                </a:ext>
              </a:extLst>
            </p:cNvPr>
            <p:cNvSpPr/>
            <p:nvPr/>
          </p:nvSpPr>
          <p:spPr>
            <a:xfrm>
              <a:off x="285490" y="5257487"/>
              <a:ext cx="724030" cy="724030"/>
            </a:xfrm>
            <a:prstGeom prst="ellipse">
              <a:avLst/>
            </a:prstGeom>
            <a:noFill/>
            <a:ln w="25400" cap="flat">
              <a:solidFill>
                <a:srgbClr val="6699C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sp>
        <p:nvSpPr>
          <p:cNvPr id="44" name="TextBox 43">
            <a:extLst>
              <a:ext uri="{FF2B5EF4-FFF2-40B4-BE49-F238E27FC236}">
                <a16:creationId xmlns:a16="http://schemas.microsoft.com/office/drawing/2014/main" id="{AC2714DE-727E-AC41-A044-9310399F98B9}"/>
              </a:ext>
            </a:extLst>
          </p:cNvPr>
          <p:cNvSpPr txBox="1"/>
          <p:nvPr/>
        </p:nvSpPr>
        <p:spPr>
          <a:xfrm>
            <a:off x="1020627" y="1661040"/>
            <a:ext cx="443374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effectLst/>
                <a:latin typeface="Helvetica" pitchFamily="2" charset="0"/>
              </a:rPr>
              <a:t>Two recommendations, one a </a:t>
            </a:r>
            <a:r>
              <a:rPr lang="en-CA" sz="1000" b="1" dirty="0">
                <a:solidFill>
                  <a:srgbClr val="1E252B"/>
                </a:solidFill>
                <a:effectLst/>
                <a:latin typeface="Helvetica" pitchFamily="2" charset="0"/>
              </a:rPr>
              <a:t>wake-up call</a:t>
            </a:r>
            <a:r>
              <a:rPr lang="en-CA" sz="1000" dirty="0">
                <a:solidFill>
                  <a:srgbClr val="1E252B"/>
                </a:solidFill>
                <a:effectLst/>
                <a:latin typeface="Helvetica" pitchFamily="2" charset="0"/>
              </a:rPr>
              <a:t> [1] and the second a proposed new standard for responding – to ask for evidence – any time a claim is made (e.g., this intervention works) [2]</a:t>
            </a:r>
          </a:p>
        </p:txBody>
      </p:sp>
      <p:sp>
        <p:nvSpPr>
          <p:cNvPr id="56" name="TextBox 55">
            <a:extLst>
              <a:ext uri="{FF2B5EF4-FFF2-40B4-BE49-F238E27FC236}">
                <a16:creationId xmlns:a16="http://schemas.microsoft.com/office/drawing/2014/main" id="{BFF3094C-C678-7349-BFA2-4AE8E8FFAA5D}"/>
              </a:ext>
            </a:extLst>
          </p:cNvPr>
          <p:cNvSpPr txBox="1"/>
          <p:nvPr/>
        </p:nvSpPr>
        <p:spPr>
          <a:xfrm>
            <a:off x="1053805" y="2712100"/>
            <a:ext cx="4645474"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latin typeface="Helvetica" pitchFamily="2" charset="0"/>
              </a:rPr>
              <a:t>Two recommendations, one calling for a </a:t>
            </a:r>
            <a:r>
              <a:rPr lang="en-CA" sz="1000" b="1" dirty="0">
                <a:solidFill>
                  <a:srgbClr val="1E252B"/>
                </a:solidFill>
                <a:latin typeface="Helvetica" pitchFamily="2" charset="0"/>
              </a:rPr>
              <a:t>resolution by multi-</a:t>
            </a:r>
          </a:p>
          <a:p>
            <a:r>
              <a:rPr lang="en-CA" sz="1000" b="1" dirty="0">
                <a:solidFill>
                  <a:srgbClr val="1E252B"/>
                </a:solidFill>
                <a:latin typeface="Helvetica" pitchFamily="2" charset="0"/>
              </a:rPr>
              <a:t>lateral organizations</a:t>
            </a:r>
            <a:r>
              <a:rPr lang="en-CA" sz="1000" dirty="0">
                <a:solidFill>
                  <a:srgbClr val="1E252B"/>
                </a:solidFill>
                <a:latin typeface="Helvetica" pitchFamily="2" charset="0"/>
              </a:rPr>
              <a:t> [3] and the second a </a:t>
            </a:r>
            <a:r>
              <a:rPr lang="en-CA" sz="1000" b="1" dirty="0">
                <a:solidFill>
                  <a:srgbClr val="1E252B"/>
                </a:solidFill>
                <a:latin typeface="Helvetica" pitchFamily="2" charset="0"/>
              </a:rPr>
              <a:t>landmark report </a:t>
            </a:r>
            <a:r>
              <a:rPr lang="en-CA" sz="1000" dirty="0">
                <a:solidFill>
                  <a:srgbClr val="1E252B"/>
                </a:solidFill>
                <a:latin typeface="Helvetica" pitchFamily="2" charset="0"/>
              </a:rPr>
              <a:t>[4]</a:t>
            </a:r>
            <a:endParaRPr lang="en-CA" sz="1000" dirty="0">
              <a:solidFill>
                <a:srgbClr val="1E252B"/>
              </a:solidFill>
              <a:effectLst/>
              <a:latin typeface="Helvetica" pitchFamily="2" charset="0"/>
            </a:endParaRPr>
          </a:p>
        </p:txBody>
      </p:sp>
      <p:sp>
        <p:nvSpPr>
          <p:cNvPr id="57" name="TextBox 56">
            <a:extLst>
              <a:ext uri="{FF2B5EF4-FFF2-40B4-BE49-F238E27FC236}">
                <a16:creationId xmlns:a16="http://schemas.microsoft.com/office/drawing/2014/main" id="{5C9A57AC-57BB-324D-9E54-4FB23A591B57}"/>
              </a:ext>
            </a:extLst>
          </p:cNvPr>
          <p:cNvSpPr txBox="1"/>
          <p:nvPr/>
        </p:nvSpPr>
        <p:spPr>
          <a:xfrm>
            <a:off x="1020627" y="3637796"/>
            <a:ext cx="467792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latin typeface="Helvetica" pitchFamily="2" charset="0"/>
              </a:rPr>
              <a:t>Seven recommendations:</a:t>
            </a:r>
          </a:p>
          <a:p>
            <a:pPr marL="171450" indent="-171450">
              <a:buFont typeface="Arial" panose="020B0604020202020204" pitchFamily="34" charset="0"/>
              <a:buChar char="•"/>
            </a:pPr>
            <a:r>
              <a:rPr lang="en-CA" sz="1000" dirty="0">
                <a:solidFill>
                  <a:srgbClr val="1E252B"/>
                </a:solidFill>
                <a:latin typeface="Helvetica" pitchFamily="2" charset="0"/>
              </a:rPr>
              <a:t>four calling for fit-for-purpose national (and sub-national) </a:t>
            </a:r>
            <a:r>
              <a:rPr lang="en-CA" sz="1000" b="1" dirty="0">
                <a:solidFill>
                  <a:srgbClr val="1E252B"/>
                </a:solidFill>
                <a:latin typeface="Helvetica" pitchFamily="2" charset="0"/>
              </a:rPr>
              <a:t>evidence-support systems </a:t>
            </a:r>
            <a:r>
              <a:rPr lang="en-CA" sz="1000" dirty="0">
                <a:solidFill>
                  <a:srgbClr val="1E252B"/>
                </a:solidFill>
                <a:latin typeface="Helvetica" pitchFamily="2" charset="0"/>
              </a:rPr>
              <a:t>(and broader evidence infrastructures) [5], evidence-support staff and partnerships [6], science advisors [7], and advisory bodies [8]</a:t>
            </a:r>
          </a:p>
          <a:p>
            <a:pPr marL="171450" indent="-171450">
              <a:buFont typeface="Arial" panose="020B0604020202020204" pitchFamily="34" charset="0"/>
              <a:buChar char="•"/>
            </a:pPr>
            <a:r>
              <a:rPr lang="en-CA" sz="1000" dirty="0">
                <a:solidFill>
                  <a:srgbClr val="1E252B"/>
                </a:solidFill>
                <a:latin typeface="Helvetica" pitchFamily="2" charset="0"/>
              </a:rPr>
              <a:t>one calling for building a more diversified evidence base [9]</a:t>
            </a:r>
          </a:p>
          <a:p>
            <a:pPr marL="171450" indent="-171450">
              <a:buFont typeface="Arial" panose="020B0604020202020204" pitchFamily="34" charset="0"/>
              <a:buChar char="•"/>
            </a:pPr>
            <a:r>
              <a:rPr lang="en-CA" sz="1000" dirty="0">
                <a:solidFill>
                  <a:srgbClr val="1E252B"/>
                </a:solidFill>
                <a:latin typeface="Helvetica" pitchFamily="2" charset="0"/>
              </a:rPr>
              <a:t>two related to open science [10] and artificial intelligence [11]</a:t>
            </a:r>
          </a:p>
        </p:txBody>
      </p:sp>
      <p:sp>
        <p:nvSpPr>
          <p:cNvPr id="58" name="TextBox 57">
            <a:extLst>
              <a:ext uri="{FF2B5EF4-FFF2-40B4-BE49-F238E27FC236}">
                <a16:creationId xmlns:a16="http://schemas.microsoft.com/office/drawing/2014/main" id="{DF0B0B53-2B20-BD44-99EF-E2E5BDB82F9F}"/>
              </a:ext>
            </a:extLst>
          </p:cNvPr>
          <p:cNvSpPr txBox="1"/>
          <p:nvPr/>
        </p:nvSpPr>
        <p:spPr>
          <a:xfrm>
            <a:off x="1020627" y="5142210"/>
            <a:ext cx="5309592"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latin typeface="Helvetica" pitchFamily="2" charset="0"/>
              </a:rPr>
              <a:t>Two recommendations:</a:t>
            </a:r>
          </a:p>
          <a:p>
            <a:pPr marL="171450" indent="-171450">
              <a:buFont typeface="Arial" panose="020B0604020202020204" pitchFamily="34" charset="0"/>
              <a:buChar char="•"/>
            </a:pPr>
            <a:r>
              <a:rPr lang="en-CA" sz="1000" dirty="0">
                <a:solidFill>
                  <a:srgbClr val="1E252B"/>
                </a:solidFill>
                <a:latin typeface="Helvetica" pitchFamily="2" charset="0"/>
              </a:rPr>
              <a:t>one calling for every significant organizational association, professional body and impact-oriented civil-society group to contribute meaningfully to its national (or sub-national) evidence-support system [12]</a:t>
            </a:r>
          </a:p>
          <a:p>
            <a:pPr marL="171450" indent="-171450">
              <a:buFont typeface="Arial" panose="020B0604020202020204" pitchFamily="34" charset="0"/>
              <a:buChar char="•"/>
            </a:pPr>
            <a:r>
              <a:rPr lang="en-CA" sz="1000" dirty="0">
                <a:solidFill>
                  <a:srgbClr val="1E252B"/>
                </a:solidFill>
                <a:latin typeface="Helvetica" pitchFamily="2" charset="0"/>
              </a:rPr>
              <a:t>one calling on citizens to consider the many ways they can use best </a:t>
            </a:r>
            <a:r>
              <a:rPr lang="en-CA" sz="1000" b="1" dirty="0">
                <a:solidFill>
                  <a:srgbClr val="1E252B"/>
                </a:solidFill>
                <a:latin typeface="Helvetica" pitchFamily="2" charset="0"/>
              </a:rPr>
              <a:t>evidence in everyday life</a:t>
            </a:r>
            <a:r>
              <a:rPr lang="en-CA" sz="1000" dirty="0">
                <a:solidFill>
                  <a:srgbClr val="1E252B"/>
                </a:solidFill>
                <a:latin typeface="Helvetica" pitchFamily="2" charset="0"/>
              </a:rPr>
              <a:t>, and to consider supporting politicians (and others) who enable this [13]</a:t>
            </a:r>
          </a:p>
        </p:txBody>
      </p:sp>
      <p:sp>
        <p:nvSpPr>
          <p:cNvPr id="59" name="TextBox 58">
            <a:extLst>
              <a:ext uri="{FF2B5EF4-FFF2-40B4-BE49-F238E27FC236}">
                <a16:creationId xmlns:a16="http://schemas.microsoft.com/office/drawing/2014/main" id="{5533C312-742C-5E43-A836-341806B8F8E0}"/>
              </a:ext>
            </a:extLst>
          </p:cNvPr>
          <p:cNvSpPr txBox="1"/>
          <p:nvPr/>
        </p:nvSpPr>
        <p:spPr>
          <a:xfrm>
            <a:off x="6953938" y="1661040"/>
            <a:ext cx="4433740"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latin typeface="Helvetica" pitchFamily="2" charset="0"/>
              </a:rPr>
              <a:t>Three recommendations:</a:t>
            </a:r>
          </a:p>
          <a:p>
            <a:pPr marL="171450" indent="-171450">
              <a:buFont typeface="Arial" panose="020B0604020202020204" pitchFamily="34" charset="0"/>
              <a:buChar char="•"/>
            </a:pPr>
            <a:r>
              <a:rPr lang="en-CA" sz="1000" dirty="0">
                <a:solidFill>
                  <a:srgbClr val="1E252B"/>
                </a:solidFill>
                <a:latin typeface="Helvetica" pitchFamily="2" charset="0"/>
              </a:rPr>
              <a:t>one addressed to </a:t>
            </a:r>
            <a:r>
              <a:rPr lang="en-CA" sz="1000" b="1" dirty="0">
                <a:solidFill>
                  <a:srgbClr val="1E252B"/>
                </a:solidFill>
                <a:latin typeface="Helvetica" pitchFamily="2" charset="0"/>
              </a:rPr>
              <a:t>dedicated evidence intermediaries </a:t>
            </a:r>
            <a:r>
              <a:rPr lang="en-CA" sz="1000" dirty="0">
                <a:solidFill>
                  <a:srgbClr val="1E252B"/>
                </a:solidFill>
                <a:latin typeface="Helvetica" pitchFamily="2" charset="0"/>
              </a:rPr>
              <a:t>[14], and another addressed to </a:t>
            </a:r>
            <a:r>
              <a:rPr lang="en-CA" sz="1000" b="1" dirty="0">
                <a:solidFill>
                  <a:srgbClr val="1E252B"/>
                </a:solidFill>
                <a:latin typeface="Helvetica" pitchFamily="2" charset="0"/>
              </a:rPr>
              <a:t>news and social-media platforms </a:t>
            </a:r>
            <a:r>
              <a:rPr lang="en-CA" sz="1000" dirty="0">
                <a:solidFill>
                  <a:srgbClr val="1E252B"/>
                </a:solidFill>
                <a:latin typeface="Helvetica" pitchFamily="2" charset="0"/>
              </a:rPr>
              <a:t>[15]</a:t>
            </a:r>
          </a:p>
          <a:p>
            <a:pPr marL="171450" indent="-171450">
              <a:buFont typeface="Arial" panose="020B0604020202020204" pitchFamily="34" charset="0"/>
              <a:buChar char="•"/>
            </a:pPr>
            <a:r>
              <a:rPr lang="en-CA" sz="1000" dirty="0">
                <a:solidFill>
                  <a:srgbClr val="1E252B"/>
                </a:solidFill>
                <a:latin typeface="Helvetica" pitchFamily="2" charset="0"/>
              </a:rPr>
              <a:t>one more generally calling for the timely and responsive matching of best evidence to the question asked [16]</a:t>
            </a:r>
            <a:endParaRPr lang="en-CA" sz="1000" dirty="0">
              <a:solidFill>
                <a:srgbClr val="1E252B"/>
              </a:solidFill>
              <a:effectLst/>
              <a:latin typeface="Helvetica" pitchFamily="2" charset="0"/>
            </a:endParaRPr>
          </a:p>
        </p:txBody>
      </p:sp>
      <p:sp>
        <p:nvSpPr>
          <p:cNvPr id="60" name="TextBox 59">
            <a:extLst>
              <a:ext uri="{FF2B5EF4-FFF2-40B4-BE49-F238E27FC236}">
                <a16:creationId xmlns:a16="http://schemas.microsoft.com/office/drawing/2014/main" id="{41EDA9F8-A832-7745-86BF-BE6D89B3D383}"/>
              </a:ext>
            </a:extLst>
          </p:cNvPr>
          <p:cNvSpPr txBox="1"/>
          <p:nvPr/>
        </p:nvSpPr>
        <p:spPr>
          <a:xfrm>
            <a:off x="6953938" y="2984094"/>
            <a:ext cx="4433740"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latin typeface="Helvetica" pitchFamily="2" charset="0"/>
              </a:rPr>
              <a:t>Seven recommendations:</a:t>
            </a:r>
          </a:p>
          <a:p>
            <a:pPr marL="171450" indent="-171450">
              <a:buFont typeface="Arial" panose="020B0604020202020204" pitchFamily="34" charset="0"/>
              <a:buChar char="•"/>
            </a:pPr>
            <a:r>
              <a:rPr lang="en-CA" sz="1000" dirty="0">
                <a:solidFill>
                  <a:srgbClr val="1E252B"/>
                </a:solidFill>
                <a:latin typeface="Helvetica" pitchFamily="2" charset="0"/>
              </a:rPr>
              <a:t>five addressing their roles in: 1) filling gaps and adhering to standards [17]; 2) responding, referring or working with others [18]; 3) learning from evidence groups in other sectors [19]; 4) being prepared to pivot for global emergencies [20]; and 5) making evidence understandable [21]</a:t>
            </a:r>
          </a:p>
          <a:p>
            <a:pPr marL="171450" indent="-171450">
              <a:buFont typeface="Arial" panose="020B0604020202020204" pitchFamily="34" charset="0"/>
              <a:buChar char="•"/>
            </a:pPr>
            <a:r>
              <a:rPr lang="en-CA" sz="1000" dirty="0">
                <a:solidFill>
                  <a:srgbClr val="1E252B"/>
                </a:solidFill>
                <a:latin typeface="Helvetica" pitchFamily="2" charset="0"/>
              </a:rPr>
              <a:t>one addressed specifically to academic institutions [22], and another addressed to journals [23]</a:t>
            </a:r>
          </a:p>
        </p:txBody>
      </p:sp>
      <p:sp>
        <p:nvSpPr>
          <p:cNvPr id="61" name="TextBox 60">
            <a:extLst>
              <a:ext uri="{FF2B5EF4-FFF2-40B4-BE49-F238E27FC236}">
                <a16:creationId xmlns:a16="http://schemas.microsoft.com/office/drawing/2014/main" id="{0DD623A8-D276-8043-8C70-086845569DFE}"/>
              </a:ext>
            </a:extLst>
          </p:cNvPr>
          <p:cNvSpPr txBox="1"/>
          <p:nvPr/>
        </p:nvSpPr>
        <p:spPr>
          <a:xfrm>
            <a:off x="6953938" y="4659935"/>
            <a:ext cx="443374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000" dirty="0">
                <a:solidFill>
                  <a:srgbClr val="1E252B"/>
                </a:solidFill>
                <a:latin typeface="Helvetica" pitchFamily="2" charset="0"/>
              </a:rPr>
              <a:t>One recommendation calling for </a:t>
            </a:r>
            <a:r>
              <a:rPr lang="en-CA" sz="1000" b="1" dirty="0">
                <a:solidFill>
                  <a:srgbClr val="1E252B"/>
                </a:solidFill>
                <a:latin typeface="Helvetica" pitchFamily="2" charset="0"/>
              </a:rPr>
              <a:t>spending ‘smarter,’ and ideally more, on evidence support</a:t>
            </a:r>
            <a:r>
              <a:rPr lang="en-CA" sz="1000" dirty="0">
                <a:solidFill>
                  <a:srgbClr val="1E252B"/>
                </a:solidFill>
                <a:latin typeface="Helvetica" pitchFamily="2" charset="0"/>
              </a:rPr>
              <a:t>, particularly on national (and sub-national) evidence-support systems and broader evidence infrastructures [24]</a:t>
            </a:r>
            <a:endParaRPr lang="en-CA" sz="1000" dirty="0">
              <a:solidFill>
                <a:srgbClr val="1E252B"/>
              </a:solidFill>
              <a:effectLst/>
              <a:latin typeface="Helvetica" pitchFamily="2" charset="0"/>
            </a:endParaRPr>
          </a:p>
        </p:txBody>
      </p:sp>
      <p:sp>
        <p:nvSpPr>
          <p:cNvPr id="71" name="TextBox 70">
            <a:extLst>
              <a:ext uri="{FF2B5EF4-FFF2-40B4-BE49-F238E27FC236}">
                <a16:creationId xmlns:a16="http://schemas.microsoft.com/office/drawing/2014/main" id="{A7258521-F225-3D4B-8293-C0439D469AE5}"/>
              </a:ext>
            </a:extLst>
          </p:cNvPr>
          <p:cNvSpPr txBox="1"/>
          <p:nvPr/>
        </p:nvSpPr>
        <p:spPr>
          <a:xfrm>
            <a:off x="1020627" y="1361313"/>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CA" sz="1400" b="1" i="1" dirty="0">
                <a:solidFill>
                  <a:schemeClr val="tx1"/>
                </a:solidFill>
                <a:effectLst/>
                <a:latin typeface="Helvetica" pitchFamily="2" charset="0"/>
                <a:cs typeface="Times New Roman" panose="02020603050405020304" pitchFamily="18" charset="0"/>
              </a:rPr>
              <a:t>All who can take action</a:t>
            </a:r>
            <a:endParaRPr lang="en-US" sz="2000" b="1" i="1" dirty="0">
              <a:solidFill>
                <a:schemeClr val="tx1"/>
              </a:solidFill>
            </a:endParaRPr>
          </a:p>
        </p:txBody>
      </p:sp>
      <p:sp>
        <p:nvSpPr>
          <p:cNvPr id="72" name="TextBox 71">
            <a:extLst>
              <a:ext uri="{FF2B5EF4-FFF2-40B4-BE49-F238E27FC236}">
                <a16:creationId xmlns:a16="http://schemas.microsoft.com/office/drawing/2014/main" id="{223C9498-5D2E-6349-96AC-D85A26C8A8DE}"/>
              </a:ext>
            </a:extLst>
          </p:cNvPr>
          <p:cNvSpPr txBox="1"/>
          <p:nvPr/>
        </p:nvSpPr>
        <p:spPr>
          <a:xfrm>
            <a:off x="1020627" y="2407958"/>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Multilateral organizations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96B06897-A37B-204D-9D44-E685830B5C5C}"/>
              </a:ext>
            </a:extLst>
          </p:cNvPr>
          <p:cNvSpPr txBox="1"/>
          <p:nvPr/>
        </p:nvSpPr>
        <p:spPr>
          <a:xfrm>
            <a:off x="1020627" y="3327489"/>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Government policymakers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557948A0-AE18-B44F-BCE1-A4819BA90308}"/>
              </a:ext>
            </a:extLst>
          </p:cNvPr>
          <p:cNvSpPr txBox="1"/>
          <p:nvPr/>
        </p:nvSpPr>
        <p:spPr>
          <a:xfrm>
            <a:off x="1020627" y="4790889"/>
            <a:ext cx="483852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Organizational leaders, professionals and citizens</a:t>
            </a:r>
          </a:p>
        </p:txBody>
      </p:sp>
      <p:sp>
        <p:nvSpPr>
          <p:cNvPr id="75" name="TextBox 74">
            <a:extLst>
              <a:ext uri="{FF2B5EF4-FFF2-40B4-BE49-F238E27FC236}">
                <a16:creationId xmlns:a16="http://schemas.microsoft.com/office/drawing/2014/main" id="{01201A6C-E01B-FC4C-8FA3-39412DF2CE13}"/>
              </a:ext>
            </a:extLst>
          </p:cNvPr>
          <p:cNvSpPr txBox="1"/>
          <p:nvPr/>
        </p:nvSpPr>
        <p:spPr>
          <a:xfrm>
            <a:off x="6953938" y="1357281"/>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Evidence intermediaries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3EABC9-7CD4-B64F-8712-CEAF237A5F50}"/>
              </a:ext>
            </a:extLst>
          </p:cNvPr>
          <p:cNvSpPr txBox="1"/>
          <p:nvPr/>
        </p:nvSpPr>
        <p:spPr>
          <a:xfrm>
            <a:off x="6953938" y="2686064"/>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Evidence producers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B6A07786-B640-C248-80BA-E5915C46D6A2}"/>
              </a:ext>
            </a:extLst>
          </p:cNvPr>
          <p:cNvSpPr txBox="1"/>
          <p:nvPr/>
        </p:nvSpPr>
        <p:spPr>
          <a:xfrm>
            <a:off x="6953938" y="4311815"/>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Funders</a:t>
            </a:r>
            <a:endParaRPr lang="en-US" sz="2000" b="1" i="1" dirty="0">
              <a:solidFill>
                <a:schemeClr val="tx1"/>
              </a:solidFill>
            </a:endParaRPr>
          </a:p>
        </p:txBody>
      </p:sp>
      <p:sp>
        <p:nvSpPr>
          <p:cNvPr id="78" name="Rectangle 77">
            <a:extLst>
              <a:ext uri="{FF2B5EF4-FFF2-40B4-BE49-F238E27FC236}">
                <a16:creationId xmlns:a16="http://schemas.microsoft.com/office/drawing/2014/main" id="{EBAF43F0-E7AA-1C45-98A5-4EA48DF44429}"/>
              </a:ext>
            </a:extLst>
          </p:cNvPr>
          <p:cNvSpPr/>
          <p:nvPr/>
        </p:nvSpPr>
        <p:spPr>
          <a:xfrm>
            <a:off x="280092" y="305188"/>
            <a:ext cx="9052965" cy="769441"/>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 with </a:t>
            </a:r>
            <a:r>
              <a:rPr lang="en-CA" sz="2000" b="1" dirty="0">
                <a:solidFill>
                  <a:srgbClr val="264878"/>
                </a:solidFill>
                <a:latin typeface="Helvetica" pitchFamily="2" charset="0"/>
              </a:rPr>
              <a:t>eight most important</a:t>
            </a:r>
            <a:br>
              <a:rPr lang="en-CA" sz="2000" dirty="0">
                <a:solidFill>
                  <a:srgbClr val="264878"/>
                </a:solidFill>
                <a:latin typeface="Helvetica" pitchFamily="2" charset="0"/>
              </a:rPr>
            </a:br>
            <a:r>
              <a:rPr lang="en-CA" sz="1200" dirty="0">
                <a:solidFill>
                  <a:srgbClr val="264878"/>
                </a:solidFill>
                <a:latin typeface="Helvetica" pitchFamily="2" charset="0"/>
                <a:sym typeface="Wingdings" panose="05000000000000000000" pitchFamily="2" charset="2"/>
              </a:rPr>
              <a:t> </a:t>
            </a:r>
            <a:r>
              <a:rPr lang="en-CA" sz="1200" dirty="0">
                <a:solidFill>
                  <a:srgbClr val="264878"/>
                </a:solidFill>
                <a:latin typeface="+mn-lt"/>
              </a:rPr>
              <a:t>their </a:t>
            </a:r>
            <a:r>
              <a:rPr lang="en-CA" sz="1200" dirty="0">
                <a:solidFill>
                  <a:srgbClr val="0F447C"/>
                </a:solidFill>
                <a:effectLst/>
                <a:latin typeface="+mn-lt"/>
                <a:ea typeface="Garamond" panose="02020404030301010803" pitchFamily="18" charset="0"/>
                <a:cs typeface="Garamond" panose="02020404030301010803" pitchFamily="18" charset="0"/>
              </a:rPr>
              <a:t>importance stems from how they provide the framing [1, 4, 13], structures and processes [5, 14, 15], </a:t>
            </a:r>
          </a:p>
          <a:p>
            <a:r>
              <a:rPr lang="en-CA" sz="1200" dirty="0">
                <a:solidFill>
                  <a:srgbClr val="0F447C"/>
                </a:solidFill>
                <a:latin typeface="+mn-lt"/>
                <a:ea typeface="Garamond" panose="02020404030301010803" pitchFamily="18" charset="0"/>
                <a:cs typeface="Garamond" panose="02020404030301010803" pitchFamily="18" charset="0"/>
              </a:rPr>
              <a:t>    </a:t>
            </a:r>
            <a:r>
              <a:rPr lang="en-CA" sz="1200" dirty="0">
                <a:solidFill>
                  <a:srgbClr val="0F447C"/>
                </a:solidFill>
                <a:effectLst/>
                <a:latin typeface="+mn-lt"/>
                <a:ea typeface="Garamond" panose="02020404030301010803" pitchFamily="18" charset="0"/>
                <a:cs typeface="Garamond" panose="02020404030301010803" pitchFamily="18" charset="0"/>
              </a:rPr>
              <a:t>accountabilities [3] or funding [24</a:t>
            </a:r>
            <a:r>
              <a:rPr lang="en-CA" sz="1200" dirty="0">
                <a:effectLst/>
                <a:latin typeface="+mn-lt"/>
                <a:ea typeface="Garamond" panose="02020404030301010803" pitchFamily="18" charset="0"/>
                <a:cs typeface="Garamond" panose="02020404030301010803" pitchFamily="18" charset="0"/>
              </a:rPr>
              <a:t>] </a:t>
            </a:r>
            <a:endParaRPr lang="en-CA" sz="1600" dirty="0">
              <a:solidFill>
                <a:srgbClr val="264878"/>
              </a:solidFill>
              <a:latin typeface="+mn-lt"/>
            </a:endParaRPr>
          </a:p>
        </p:txBody>
      </p:sp>
      <p:sp>
        <p:nvSpPr>
          <p:cNvPr id="82" name="Slide Number">
            <a:extLst>
              <a:ext uri="{FF2B5EF4-FFF2-40B4-BE49-F238E27FC236}">
                <a16:creationId xmlns:a16="http://schemas.microsoft.com/office/drawing/2014/main" id="{D07B07DA-0213-AC41-AF9C-B93AE2324EC4}"/>
              </a:ext>
            </a:extLst>
          </p:cNvPr>
          <p:cNvSpPr txBox="1">
            <a:spLocks/>
          </p:cNvSpPr>
          <p:nvPr/>
        </p:nvSpPr>
        <p:spPr>
          <a:xfrm>
            <a:off x="11573435" y="5922549"/>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a:t>
            </a:fld>
            <a:endParaRPr lang="en-CA" sz="2000" dirty="0">
              <a:solidFill>
                <a:srgbClr val="0F447C"/>
              </a:solidFill>
            </a:endParaRPr>
          </a:p>
        </p:txBody>
      </p:sp>
    </p:spTree>
    <p:extLst>
      <p:ext uri="{BB962C8B-B14F-4D97-AF65-F5344CB8AC3E}">
        <p14:creationId xmlns:p14="http://schemas.microsoft.com/office/powerpoint/2010/main" val="23678371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724133"/>
            <a:ext cx="0" cy="3791074"/>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1754324"/>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08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Open science </a:t>
            </a:r>
            <a:r>
              <a:rPr lang="en-CA" sz="1200" dirty="0">
                <a:solidFill>
                  <a:srgbClr val="1E252B"/>
                </a:solidFill>
                <a:latin typeface="Helvetica" pitchFamily="2" charset="0"/>
              </a:rPr>
              <a:t>— </a:t>
            </a:r>
            <a:r>
              <a:rPr lang="en-CA" sz="1200" b="1" dirty="0">
                <a:solidFill>
                  <a:srgbClr val="1E252B"/>
                </a:solidFill>
                <a:latin typeface="Helvetica" pitchFamily="2" charset="0"/>
              </a:rPr>
              <a:t>Government policymakers should incentivize open science as a key enabler for using evidence in decision-making. </a:t>
            </a:r>
            <a:r>
              <a:rPr lang="en-CA" sz="1200" dirty="0">
                <a:solidFill>
                  <a:srgbClr val="1E252B"/>
                </a:solidFill>
                <a:latin typeface="Helvetica" pitchFamily="2" charset="0"/>
              </a:rPr>
              <a:t>Sharing anonymized data, physical samples, and software (like that used in modeling) – while ensuring appropriate standards are in place to ensure data privacy – makes possible many types of data analytics and many evaluations. Addressing the factors that lead publicly funded researchers to place global public goods like evidence syntheses behind publisher ‘pay walls’ will help decision-makers and evidence intermediaries, as well as other evidence producers, to access the evidence they need.</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6.1</a:t>
            </a:r>
            <a:r>
              <a:rPr lang="en-CA" sz="1000" dirty="0">
                <a:solidFill>
                  <a:srgbClr val="1E252B"/>
                </a:solidFill>
                <a:latin typeface="Helvetica" pitchFamily="2" charset="0"/>
              </a:rPr>
              <a:t> Global public goods needed to support evidence use </a:t>
            </a:r>
            <a:r>
              <a:rPr lang="en-CA" sz="1000" b="1" dirty="0">
                <a:solidFill>
                  <a:schemeClr val="accent6"/>
                </a:solidFill>
                <a:latin typeface="Helvetica" pitchFamily="2" charset="0"/>
              </a:rPr>
              <a:t>Aligned reports:</a:t>
            </a:r>
            <a:r>
              <a:rPr lang="en-CA" sz="1000" dirty="0">
                <a:solidFill>
                  <a:srgbClr val="1E252B"/>
                </a:solidFill>
                <a:latin typeface="Helvetica" pitchFamily="2" charset="0"/>
              </a:rPr>
              <a:t> (14) </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18971" y="1617013"/>
            <a:ext cx="49352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10</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Rectangle 15">
            <a:extLst>
              <a:ext uri="{FF2B5EF4-FFF2-40B4-BE49-F238E27FC236}">
                <a16:creationId xmlns:a16="http://schemas.microsoft.com/office/drawing/2014/main" id="{309B23F9-CAC4-1F4F-A249-E61899C5A0A1}"/>
              </a:ext>
            </a:extLst>
          </p:cNvPr>
          <p:cNvSpPr/>
          <p:nvPr/>
        </p:nvSpPr>
        <p:spPr>
          <a:xfrm>
            <a:off x="1218224" y="3564886"/>
            <a:ext cx="10304184" cy="1969768"/>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1800" b="0" i="0" u="none" strike="noStrike" cap="none" spc="0" normalizeH="0" baseline="0" dirty="0">
              <a:ln>
                <a:noFill/>
              </a:ln>
              <a:solidFill>
                <a:srgbClr val="000000"/>
              </a:solidFill>
              <a:effectLst/>
              <a:uFillTx/>
              <a:latin typeface="+mj-lt"/>
              <a:ea typeface="+mj-ea"/>
              <a:cs typeface="+mj-cs"/>
              <a:sym typeface="Arial"/>
            </a:endParaRPr>
          </a:p>
        </p:txBody>
      </p:sp>
      <p:sp>
        <p:nvSpPr>
          <p:cNvPr id="17" name="TextBox 16">
            <a:extLst>
              <a:ext uri="{FF2B5EF4-FFF2-40B4-BE49-F238E27FC236}">
                <a16:creationId xmlns:a16="http://schemas.microsoft.com/office/drawing/2014/main" id="{A8049731-CDFC-9946-95B5-77685635D7B0}"/>
              </a:ext>
            </a:extLst>
          </p:cNvPr>
          <p:cNvSpPr txBox="1"/>
          <p:nvPr/>
        </p:nvSpPr>
        <p:spPr>
          <a:xfrm>
            <a:off x="1330062" y="3699013"/>
            <a:ext cx="9982103"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Artificial intelligence </a:t>
            </a:r>
            <a:r>
              <a:rPr lang="en-CA" sz="1200" dirty="0">
                <a:solidFill>
                  <a:srgbClr val="1E252B"/>
                </a:solidFill>
                <a:latin typeface="Helvetica" pitchFamily="2" charset="0"/>
              </a:rPr>
              <a:t>— </a:t>
            </a:r>
            <a:r>
              <a:rPr lang="en-CA" sz="1200" b="1" dirty="0">
                <a:solidFill>
                  <a:srgbClr val="1E252B"/>
                </a:solidFill>
                <a:latin typeface="Helvetica" pitchFamily="2" charset="0"/>
              </a:rPr>
              <a:t>Government policymakers should ensure that regulatory regimes and ongoing validation schemes for artificial intelligence (AI) optimize AI’s benefits for evidence-support systems and minimize its harms. </a:t>
            </a:r>
            <a:r>
              <a:rPr lang="en-CA" sz="1200" dirty="0">
                <a:solidFill>
                  <a:srgbClr val="1E252B"/>
                </a:solidFill>
                <a:latin typeface="Helvetica" pitchFamily="2" charset="0"/>
              </a:rPr>
              <a:t>Machine learning and other approaches have created substantial new opportunities in data analytics, evidence synthesis, and other forms of evidence, but also have substantial potential to do harm. For example, these approaches may inadvertently perpetuate or increase the risk of discrimination. Policymakers can also work with researchers to ensure these analytical methods are reported transparently, replicated judiciously, and interpreted and used appropriately. In particular, the ability to draw causal inferences is often overestimated, leading to inappropriate interpretations and use in decision-making. </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 </a:t>
            </a:r>
            <a:r>
              <a:rPr lang="en-CA" sz="1000" b="1" dirty="0">
                <a:solidFill>
                  <a:srgbClr val="1E252B"/>
                </a:solidFill>
                <a:latin typeface="Helvetica" pitchFamily="2" charset="0"/>
              </a:rPr>
              <a:t>4.7 </a:t>
            </a:r>
            <a:r>
              <a:rPr lang="en-CA" sz="1000" dirty="0">
                <a:solidFill>
                  <a:srgbClr val="1E252B"/>
                </a:solidFill>
                <a:latin typeface="Helvetica" pitchFamily="2" charset="0"/>
              </a:rPr>
              <a:t>Living evidence products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(15) </a:t>
            </a:r>
            <a:endParaRPr lang="en-CA" sz="1000" dirty="0">
              <a:solidFill>
                <a:srgbClr val="1E252B"/>
              </a:solidFill>
              <a:effectLst/>
              <a:latin typeface="Helvetica" pitchFamily="2" charset="0"/>
            </a:endParaRPr>
          </a:p>
        </p:txBody>
      </p:sp>
      <p:sp>
        <p:nvSpPr>
          <p:cNvPr id="19" name="Oval 18">
            <a:extLst>
              <a:ext uri="{FF2B5EF4-FFF2-40B4-BE49-F238E27FC236}">
                <a16:creationId xmlns:a16="http://schemas.microsoft.com/office/drawing/2014/main" id="{D049967A-18AF-C342-B341-47DD6FF2C08D}"/>
              </a:ext>
            </a:extLst>
          </p:cNvPr>
          <p:cNvSpPr/>
          <p:nvPr/>
        </p:nvSpPr>
        <p:spPr>
          <a:xfrm>
            <a:off x="437977" y="3587768"/>
            <a:ext cx="409495" cy="409495"/>
          </a:xfrm>
          <a:prstGeom prst="ellipse">
            <a:avLst/>
          </a:prstGeom>
          <a:solidFill>
            <a:schemeClr val="bg1"/>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0" name="TextBox 19">
            <a:extLst>
              <a:ext uri="{FF2B5EF4-FFF2-40B4-BE49-F238E27FC236}">
                <a16:creationId xmlns:a16="http://schemas.microsoft.com/office/drawing/2014/main" id="{4495F7C8-2CC0-2447-893A-DCB9A7409AA5}"/>
              </a:ext>
            </a:extLst>
          </p:cNvPr>
          <p:cNvSpPr txBox="1"/>
          <p:nvPr/>
        </p:nvSpPr>
        <p:spPr>
          <a:xfrm>
            <a:off x="423973" y="3613160"/>
            <a:ext cx="49352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11</a:t>
            </a:r>
            <a:endParaRPr lang="en-US" sz="2000" b="1" dirty="0">
              <a:solidFill>
                <a:schemeClr val="tx1"/>
              </a:solidFill>
            </a:endParaRPr>
          </a:p>
        </p:txBody>
      </p:sp>
      <p:sp>
        <p:nvSpPr>
          <p:cNvPr id="21" name="Slide Number">
            <a:extLst>
              <a:ext uri="{FF2B5EF4-FFF2-40B4-BE49-F238E27FC236}">
                <a16:creationId xmlns:a16="http://schemas.microsoft.com/office/drawing/2014/main" id="{CB6B5172-E17B-754F-949A-F91822B6DEC6}"/>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10</a:t>
            </a:fld>
            <a:endParaRPr lang="en-CA" sz="2000" dirty="0">
              <a:solidFill>
                <a:srgbClr val="0F447C"/>
              </a:solidFill>
            </a:endParaRPr>
          </a:p>
        </p:txBody>
      </p:sp>
    </p:spTree>
    <p:extLst>
      <p:ext uri="{BB962C8B-B14F-4D97-AF65-F5344CB8AC3E}">
        <p14:creationId xmlns:p14="http://schemas.microsoft.com/office/powerpoint/2010/main" val="10337527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2072243"/>
            <a:ext cx="0" cy="3051949"/>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2666255"/>
            <a:ext cx="10304184" cy="2431433"/>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52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2800382"/>
            <a:ext cx="9982103" cy="2185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Contributions from organizational associations, professional bodies and civil-society groups </a:t>
            </a:r>
            <a:r>
              <a:rPr lang="en-CA" sz="1200" dirty="0">
                <a:solidFill>
                  <a:srgbClr val="1E252B"/>
                </a:solidFill>
                <a:latin typeface="Helvetica" pitchFamily="2" charset="0"/>
              </a:rPr>
              <a:t>— </a:t>
            </a:r>
            <a:r>
              <a:rPr lang="en-CA" sz="1200" b="1" dirty="0">
                <a:solidFill>
                  <a:srgbClr val="1E252B"/>
                </a:solidFill>
                <a:latin typeface="Helvetica" pitchFamily="2" charset="0"/>
              </a:rPr>
              <a:t>Every significant organizational association, professional body and impact-oriented civil-society group should review its contributions to its national (or sub-national) evidence-support system (and broader evidence infrastructure), fill the gaps both internally and through partnerships, and report to its members on their progress. </a:t>
            </a:r>
            <a:r>
              <a:rPr lang="en-CA" sz="1200" dirty="0">
                <a:solidFill>
                  <a:srgbClr val="1E252B"/>
                </a:solidFill>
                <a:latin typeface="Helvetica" pitchFamily="2" charset="0"/>
              </a:rPr>
              <a:t>Most organizations and virtually all professionals and citizens need to be able to rely on an evidence-support system that meets their needs while addressing conflicts of interest and avoiding ‘spin.’ Organizational associations (such as those representing and supporting school boards) and professional bodies (such as those representing and supporting social workers) can become key parts of a national (and sub-national) evidence-support system. Civil-society groups can hold accountable all of these groups for how they support the use of evidence to address societal challenges. </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3.4</a:t>
            </a:r>
            <a:r>
              <a:rPr lang="en-CA" sz="1000" dirty="0">
                <a:solidFill>
                  <a:srgbClr val="1E252B"/>
                </a:solidFill>
                <a:latin typeface="Helvetica" pitchFamily="2" charset="0"/>
              </a:rPr>
              <a:t> Organizational leaders and the context for their use of evidence | </a:t>
            </a:r>
            <a:r>
              <a:rPr lang="en-CA" sz="1000" b="1" dirty="0">
                <a:solidFill>
                  <a:srgbClr val="1E252B"/>
                </a:solidFill>
                <a:latin typeface="Helvetica" pitchFamily="2" charset="0"/>
              </a:rPr>
              <a:t>3.5</a:t>
            </a:r>
            <a:r>
              <a:rPr lang="en-CA" sz="1000" dirty="0">
                <a:solidFill>
                  <a:srgbClr val="1E252B"/>
                </a:solidFill>
                <a:latin typeface="Helvetica" pitchFamily="2" charset="0"/>
              </a:rPr>
              <a:t> Professionals and the context for their use of evidence | </a:t>
            </a:r>
            <a:r>
              <a:rPr lang="en-CA" sz="1000" b="1" dirty="0">
                <a:solidFill>
                  <a:srgbClr val="1E252B"/>
                </a:solidFill>
                <a:latin typeface="Helvetica" pitchFamily="2" charset="0"/>
              </a:rPr>
              <a:t>3.6</a:t>
            </a:r>
            <a:r>
              <a:rPr lang="en-CA" sz="1000" dirty="0">
                <a:solidFill>
                  <a:srgbClr val="1E252B"/>
                </a:solidFill>
                <a:latin typeface="Helvetica" pitchFamily="2" charset="0"/>
              </a:rPr>
              <a:t> Citizens and the context for their use of evidence | </a:t>
            </a:r>
            <a:r>
              <a:rPr lang="en-CA" sz="1000" b="1" dirty="0">
                <a:solidFill>
                  <a:srgbClr val="1E252B"/>
                </a:solidFill>
                <a:latin typeface="Helvetica" pitchFamily="2" charset="0"/>
              </a:rPr>
              <a:t>4.14</a:t>
            </a:r>
            <a:r>
              <a:rPr lang="en-CA" sz="1000" dirty="0">
                <a:solidFill>
                  <a:srgbClr val="1E252B"/>
                </a:solidFill>
                <a:latin typeface="Helvetica" pitchFamily="2" charset="0"/>
              </a:rPr>
              <a:t> Features of an ideal national evidence infrastructure | </a:t>
            </a:r>
            <a:r>
              <a:rPr lang="en-CA" sz="1000" b="1" dirty="0">
                <a:solidFill>
                  <a:srgbClr val="1E252B"/>
                </a:solidFill>
                <a:latin typeface="Helvetica" pitchFamily="2" charset="0"/>
              </a:rPr>
              <a:t>Aligned reports: </a:t>
            </a:r>
            <a:r>
              <a:rPr lang="en-CA" sz="1000" dirty="0">
                <a:solidFill>
                  <a:srgbClr val="1E252B"/>
                </a:solidFill>
                <a:latin typeface="Helvetica" pitchFamily="2" charset="0"/>
              </a:rPr>
              <a:t>(11; 16; 17) </a:t>
            </a:r>
          </a:p>
        </p:txBody>
      </p:sp>
      <p:sp>
        <p:nvSpPr>
          <p:cNvPr id="4" name="Oval 3">
            <a:extLst>
              <a:ext uri="{FF2B5EF4-FFF2-40B4-BE49-F238E27FC236}">
                <a16:creationId xmlns:a16="http://schemas.microsoft.com/office/drawing/2014/main" id="{A8E6C09C-74BB-5B4C-9B5D-313A263AF960}"/>
              </a:ext>
            </a:extLst>
          </p:cNvPr>
          <p:cNvSpPr/>
          <p:nvPr/>
        </p:nvSpPr>
        <p:spPr>
          <a:xfrm>
            <a:off x="437977" y="2667870"/>
            <a:ext cx="409495" cy="409495"/>
          </a:xfrm>
          <a:prstGeom prst="ellipse">
            <a:avLst/>
          </a:prstGeom>
          <a:solidFill>
            <a:schemeClr val="bg1"/>
          </a:solidFill>
          <a:ln w="25400" cap="flat">
            <a:solidFill>
              <a:srgbClr val="6699C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18355" y="2694022"/>
            <a:ext cx="54801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12</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22" name="TextBox 21">
            <a:extLst>
              <a:ext uri="{FF2B5EF4-FFF2-40B4-BE49-F238E27FC236}">
                <a16:creationId xmlns:a16="http://schemas.microsoft.com/office/drawing/2014/main" id="{5D5EA4AD-ED08-2F48-BEB4-A143BAE49D05}"/>
              </a:ext>
            </a:extLst>
          </p:cNvPr>
          <p:cNvSpPr txBox="1"/>
          <p:nvPr/>
        </p:nvSpPr>
        <p:spPr>
          <a:xfrm>
            <a:off x="1004121" y="1781687"/>
            <a:ext cx="1082201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Government policymakers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7A12093D-F018-0842-B58F-1986DF778016}"/>
              </a:ext>
            </a:extLst>
          </p:cNvPr>
          <p:cNvGrpSpPr/>
          <p:nvPr/>
        </p:nvGrpSpPr>
        <p:grpSpPr>
          <a:xfrm>
            <a:off x="263587" y="1695111"/>
            <a:ext cx="11258814" cy="768094"/>
            <a:chOff x="263587" y="5235715"/>
            <a:chExt cx="11258814" cy="768094"/>
          </a:xfrm>
        </p:grpSpPr>
        <p:pic>
          <p:nvPicPr>
            <p:cNvPr id="25" name="Picture 24">
              <a:extLst>
                <a:ext uri="{FF2B5EF4-FFF2-40B4-BE49-F238E27FC236}">
                  <a16:creationId xmlns:a16="http://schemas.microsoft.com/office/drawing/2014/main" id="{3247E905-3387-C54D-8BEF-35DA441B78EB}"/>
                </a:ext>
              </a:extLst>
            </p:cNvPr>
            <p:cNvPicPr>
              <a:picLocks noChangeAspect="1"/>
            </p:cNvPicPr>
            <p:nvPr/>
          </p:nvPicPr>
          <p:blipFill rotWithShape="1">
            <a:blip r:embed="rId5">
              <a:extLst>
                <a:ext uri="{28A0092B-C50C-407E-A947-70E740481C1C}">
                  <a14:useLocalDpi xmlns:a14="http://schemas.microsoft.com/office/drawing/2010/main" val="0"/>
                </a:ext>
              </a:extLst>
            </a:blip>
            <a:srcRect l="47462" r="1"/>
            <a:stretch/>
          </p:blipFill>
          <p:spPr>
            <a:xfrm>
              <a:off x="847472" y="5235715"/>
              <a:ext cx="10674929" cy="502985"/>
            </a:xfrm>
            <a:prstGeom prst="rect">
              <a:avLst/>
            </a:prstGeom>
          </p:spPr>
        </p:pic>
        <p:pic>
          <p:nvPicPr>
            <p:cNvPr id="26" name="Picture 25">
              <a:extLst>
                <a:ext uri="{FF2B5EF4-FFF2-40B4-BE49-F238E27FC236}">
                  <a16:creationId xmlns:a16="http://schemas.microsoft.com/office/drawing/2014/main" id="{3DB46DE6-2AF8-7B49-87ED-A64746C916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587" y="5235715"/>
              <a:ext cx="768094" cy="768094"/>
            </a:xfrm>
            <a:prstGeom prst="rect">
              <a:avLst/>
            </a:prstGeom>
          </p:spPr>
        </p:pic>
        <p:sp>
          <p:nvSpPr>
            <p:cNvPr id="28" name="Oval 27">
              <a:extLst>
                <a:ext uri="{FF2B5EF4-FFF2-40B4-BE49-F238E27FC236}">
                  <a16:creationId xmlns:a16="http://schemas.microsoft.com/office/drawing/2014/main" id="{2048A18E-801B-604A-B25A-B32B089AB296}"/>
                </a:ext>
              </a:extLst>
            </p:cNvPr>
            <p:cNvSpPr/>
            <p:nvPr/>
          </p:nvSpPr>
          <p:spPr>
            <a:xfrm>
              <a:off x="285490" y="5257487"/>
              <a:ext cx="724030" cy="724030"/>
            </a:xfrm>
            <a:prstGeom prst="ellipse">
              <a:avLst/>
            </a:prstGeom>
            <a:noFill/>
            <a:ln w="25400" cap="flat">
              <a:solidFill>
                <a:srgbClr val="6699C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sp>
        <p:nvSpPr>
          <p:cNvPr id="29" name="TextBox 28">
            <a:extLst>
              <a:ext uri="{FF2B5EF4-FFF2-40B4-BE49-F238E27FC236}">
                <a16:creationId xmlns:a16="http://schemas.microsoft.com/office/drawing/2014/main" id="{5BD48859-0F54-3144-A57B-F2281A0FADA5}"/>
              </a:ext>
            </a:extLst>
          </p:cNvPr>
          <p:cNvSpPr txBox="1"/>
          <p:nvPr/>
        </p:nvSpPr>
        <p:spPr>
          <a:xfrm>
            <a:off x="1004122" y="1802177"/>
            <a:ext cx="1051828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Organizational leaders, professionals and citizens</a:t>
            </a:r>
          </a:p>
        </p:txBody>
      </p:sp>
      <p:sp>
        <p:nvSpPr>
          <p:cNvPr id="31" name="Slide Number">
            <a:extLst>
              <a:ext uri="{FF2B5EF4-FFF2-40B4-BE49-F238E27FC236}">
                <a16:creationId xmlns:a16="http://schemas.microsoft.com/office/drawing/2014/main" id="{BB5214B2-E5FB-EA4A-80DC-FDD78D92F240}"/>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11</a:t>
            </a:fld>
            <a:endParaRPr lang="en-CA" sz="2000" dirty="0">
              <a:solidFill>
                <a:srgbClr val="0F447C"/>
              </a:solidFill>
            </a:endParaRPr>
          </a:p>
        </p:txBody>
      </p:sp>
    </p:spTree>
    <p:extLst>
      <p:ext uri="{BB962C8B-B14F-4D97-AF65-F5344CB8AC3E}">
        <p14:creationId xmlns:p14="http://schemas.microsoft.com/office/powerpoint/2010/main" val="34034282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41" name="Rectangle 40">
            <a:extLst>
              <a:ext uri="{FF2B5EF4-FFF2-40B4-BE49-F238E27FC236}">
                <a16:creationId xmlns:a16="http://schemas.microsoft.com/office/drawing/2014/main" id="{545FE0C6-D34D-0340-9E75-181ABE1C7A4A}"/>
              </a:ext>
            </a:extLst>
          </p:cNvPr>
          <p:cNvSpPr/>
          <p:nvPr/>
        </p:nvSpPr>
        <p:spPr>
          <a:xfrm>
            <a:off x="1218224" y="1590006"/>
            <a:ext cx="10304184" cy="2215989"/>
          </a:xfrm>
          <a:prstGeom prst="rect">
            <a:avLst/>
          </a:prstGeom>
          <a:solidFill>
            <a:srgbClr val="DADFE2">
              <a:alpha val="20000"/>
            </a:srgbClr>
          </a:solidFill>
          <a:ln w="25400" cap="flat">
            <a:solidFill>
              <a:srgbClr val="6699C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3800" b="0" i="0" u="none" strike="noStrike" cap="none" spc="0" normalizeH="0" baseline="0" dirty="0">
              <a:ln>
                <a:noFill/>
              </a:ln>
              <a:solidFill>
                <a:srgbClr val="000000"/>
              </a:solidFill>
              <a:effectLst/>
              <a:uFillTx/>
              <a:latin typeface="+mj-lt"/>
              <a:ea typeface="+mj-ea"/>
              <a:cs typeface="+mj-cs"/>
              <a:sym typeface="Arial"/>
            </a:endParaRPr>
          </a:p>
        </p:txBody>
      </p:sp>
      <p:sp>
        <p:nvSpPr>
          <p:cNvPr id="42" name="TextBox 41">
            <a:extLst>
              <a:ext uri="{FF2B5EF4-FFF2-40B4-BE49-F238E27FC236}">
                <a16:creationId xmlns:a16="http://schemas.microsoft.com/office/drawing/2014/main" id="{FB183A99-BF19-654B-968F-A3986ED21CFB}"/>
              </a:ext>
            </a:extLst>
          </p:cNvPr>
          <p:cNvSpPr txBox="1"/>
          <p:nvPr/>
        </p:nvSpPr>
        <p:spPr>
          <a:xfrm>
            <a:off x="1330062" y="1724133"/>
            <a:ext cx="9982103"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Evidence in everyday life </a:t>
            </a:r>
            <a:r>
              <a:rPr lang="en-CA" sz="1200" dirty="0">
                <a:solidFill>
                  <a:srgbClr val="1E252B"/>
                </a:solidFill>
                <a:latin typeface="Helvetica" pitchFamily="2" charset="0"/>
              </a:rPr>
              <a:t>— </a:t>
            </a:r>
            <a:r>
              <a:rPr lang="en-CA" sz="1200" b="1" dirty="0">
                <a:solidFill>
                  <a:srgbClr val="1E252B"/>
                </a:solidFill>
                <a:latin typeface="Helvetica" pitchFamily="2" charset="0"/>
              </a:rPr>
              <a:t>Citizens should consider making decisions about their and their families’ well-being based on best evidence; spending their money on products and services that are backed by best evidence; volunteering their time and donating money to initiatives that use evidence to make decisions about what they do and how they do it; and supporting politicians who commit to using best evidence to address societal challenges and who commit (along with others) to supporting the use of evidence in everyday life. </a:t>
            </a:r>
            <a:r>
              <a:rPr lang="en-CA" sz="1200" dirty="0">
                <a:solidFill>
                  <a:srgbClr val="1E252B"/>
                </a:solidFill>
                <a:latin typeface="Helvetica" pitchFamily="2" charset="0"/>
              </a:rPr>
              <a:t>Government policymakers, among others, need to ensure that citizens have access to best evidence, evidence-checked claims, and simple-to-use evidence-backed resources and websites to make informed choices at all times, not just during global crises. They also need to help build citizens’ media and information literacy, provide the transparency needed for citizens to know when decisions, services and initiatives are based on best evidence, and more generally create a culture where evidence is understood, valued and used. </a:t>
            </a:r>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3.6</a:t>
            </a:r>
            <a:r>
              <a:rPr lang="en-CA" sz="1000" dirty="0">
                <a:solidFill>
                  <a:srgbClr val="1E252B"/>
                </a:solidFill>
                <a:latin typeface="Helvetica" pitchFamily="2" charset="0"/>
              </a:rPr>
              <a:t> Citizens and the context for their use of evidence |</a:t>
            </a:r>
            <a:r>
              <a:rPr lang="en-CA" sz="1000" b="1" dirty="0">
                <a:solidFill>
                  <a:srgbClr val="1E252B"/>
                </a:solidFill>
                <a:latin typeface="Helvetica" pitchFamily="2" charset="0"/>
              </a:rPr>
              <a:t> 4.11 </a:t>
            </a:r>
            <a:r>
              <a:rPr lang="en-CA" sz="1000" dirty="0">
                <a:solidFill>
                  <a:srgbClr val="1E252B"/>
                </a:solidFill>
                <a:latin typeface="Helvetica" pitchFamily="2" charset="0"/>
              </a:rPr>
              <a:t>Misinformation and infodemics | </a:t>
            </a:r>
            <a:r>
              <a:rPr lang="en-CA" sz="1000" b="1" dirty="0">
                <a:solidFill>
                  <a:schemeClr val="accent6"/>
                </a:solidFill>
                <a:latin typeface="Helvetica" pitchFamily="2" charset="0"/>
              </a:rPr>
              <a:t>Aligned reports: </a:t>
            </a:r>
            <a:r>
              <a:rPr lang="en-CA" sz="1000" dirty="0">
                <a:solidFill>
                  <a:srgbClr val="1E252B"/>
                </a:solidFill>
                <a:latin typeface="Helvetica" pitchFamily="2" charset="0"/>
              </a:rPr>
              <a:t>(3; 5; 10; 16; 18; 19)</a:t>
            </a:r>
          </a:p>
        </p:txBody>
      </p:sp>
      <p:cxnSp>
        <p:nvCxnSpPr>
          <p:cNvPr id="52" name="Straight Arrow Connector 51">
            <a:extLst>
              <a:ext uri="{FF2B5EF4-FFF2-40B4-BE49-F238E27FC236}">
                <a16:creationId xmlns:a16="http://schemas.microsoft.com/office/drawing/2014/main" id="{92706D9B-0D9D-0447-A1C9-33A1D312B00F}"/>
              </a:ext>
            </a:extLst>
          </p:cNvPr>
          <p:cNvCxnSpPr>
            <a:cxnSpLocks/>
          </p:cNvCxnSpPr>
          <p:nvPr/>
        </p:nvCxnSpPr>
        <p:spPr>
          <a:xfrm>
            <a:off x="642724" y="1871620"/>
            <a:ext cx="0" cy="1971969"/>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53" name="Oval 52">
            <a:extLst>
              <a:ext uri="{FF2B5EF4-FFF2-40B4-BE49-F238E27FC236}">
                <a16:creationId xmlns:a16="http://schemas.microsoft.com/office/drawing/2014/main" id="{4B01E71F-6E48-064C-AD49-DAF9890A2ECA}"/>
              </a:ext>
            </a:extLst>
          </p:cNvPr>
          <p:cNvSpPr/>
          <p:nvPr/>
        </p:nvSpPr>
        <p:spPr>
          <a:xfrm>
            <a:off x="437977" y="1591621"/>
            <a:ext cx="409495" cy="409495"/>
          </a:xfrm>
          <a:prstGeom prst="ellipse">
            <a:avLst/>
          </a:prstGeom>
          <a:solidFill>
            <a:srgbClr val="B2CCE5"/>
          </a:solidFill>
          <a:ln w="25400" cap="flat">
            <a:solidFill>
              <a:srgbClr val="6699C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54" name="TextBox 53">
            <a:extLst>
              <a:ext uri="{FF2B5EF4-FFF2-40B4-BE49-F238E27FC236}">
                <a16:creationId xmlns:a16="http://schemas.microsoft.com/office/drawing/2014/main" id="{CE14F83F-F6E6-BC48-AEFD-C91890417A88}"/>
              </a:ext>
            </a:extLst>
          </p:cNvPr>
          <p:cNvSpPr txBox="1"/>
          <p:nvPr/>
        </p:nvSpPr>
        <p:spPr>
          <a:xfrm>
            <a:off x="416320" y="1625680"/>
            <a:ext cx="52478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13</a:t>
            </a:r>
            <a:endParaRPr lang="en-US" sz="2000" b="1" dirty="0">
              <a:solidFill>
                <a:schemeClr val="tx1"/>
              </a:solidFill>
            </a:endParaRPr>
          </a:p>
        </p:txBody>
      </p:sp>
      <p:sp>
        <p:nvSpPr>
          <p:cNvPr id="16" name="Slide Number">
            <a:extLst>
              <a:ext uri="{FF2B5EF4-FFF2-40B4-BE49-F238E27FC236}">
                <a16:creationId xmlns:a16="http://schemas.microsoft.com/office/drawing/2014/main" id="{A81B6495-6DD4-874E-8B54-A9D7CEF6B18B}"/>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12</a:t>
            </a:fld>
            <a:endParaRPr lang="en-CA" sz="2000" dirty="0">
              <a:solidFill>
                <a:srgbClr val="0F447C"/>
              </a:solidFill>
            </a:endParaRPr>
          </a:p>
        </p:txBody>
      </p:sp>
    </p:spTree>
    <p:extLst>
      <p:ext uri="{BB962C8B-B14F-4D97-AF65-F5344CB8AC3E}">
        <p14:creationId xmlns:p14="http://schemas.microsoft.com/office/powerpoint/2010/main" val="24732458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13219"/>
            <a:ext cx="0" cy="2867283"/>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2573491"/>
            <a:ext cx="10304184" cy="2246767"/>
          </a:xfrm>
          <a:prstGeom prst="rect">
            <a:avLst/>
          </a:prstGeom>
          <a:solidFill>
            <a:srgbClr val="DADFE2">
              <a:alpha val="20000"/>
            </a:srgbClr>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2707618"/>
            <a:ext cx="9982103" cy="2000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Dedicated evidence intermediaries </a:t>
            </a:r>
            <a:r>
              <a:rPr lang="en-CA" sz="1200" dirty="0">
                <a:solidFill>
                  <a:srgbClr val="1E252B"/>
                </a:solidFill>
                <a:latin typeface="Helvetica" pitchFamily="2" charset="0"/>
              </a:rPr>
              <a:t>— </a:t>
            </a:r>
            <a:r>
              <a:rPr lang="en-CA" sz="1200" b="1" dirty="0">
                <a:solidFill>
                  <a:srgbClr val="1E252B"/>
                </a:solidFill>
                <a:latin typeface="Helvetica" pitchFamily="2" charset="0"/>
              </a:rPr>
              <a:t>Dedicated evidence intermediaries should step forward to fill gaps left by government, provide continuity if staff turn-over in government is frequent, and leverage strong connections to global networks. </a:t>
            </a:r>
            <a:r>
              <a:rPr lang="en-CA" sz="1200" dirty="0">
                <a:solidFill>
                  <a:srgbClr val="1E252B"/>
                </a:solidFill>
                <a:latin typeface="Helvetica" pitchFamily="2" charset="0"/>
              </a:rPr>
              <a:t>Evidence intermediaries work ‘in between’ decision-makers and evidence producers, supporting the former with best evidence and the latter with insights and opportunities for making an impact with evidence. As with government science advisors, intermediaries need to be able to find and communicate diverse forms of evidence and to sustain (at least a part of) a high-performing evidence-support system. COVID-19 has shown – in some countries at some times – the value of intermediaries partnering with community leaders to engage those who may have been ill-served in the past by evidence that was inappropriately generated, shared or used.</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5.1</a:t>
            </a:r>
            <a:r>
              <a:rPr lang="en-CA" sz="1000" dirty="0">
                <a:solidFill>
                  <a:srgbClr val="1E252B"/>
                </a:solidFill>
                <a:latin typeface="Helvetica" pitchFamily="2" charset="0"/>
              </a:rPr>
              <a:t> Types of evidence intermediaries | </a:t>
            </a:r>
            <a:r>
              <a:rPr lang="en-CA" sz="1000" b="1" dirty="0">
                <a:solidFill>
                  <a:srgbClr val="1E252B"/>
                </a:solidFill>
                <a:latin typeface="Helvetica" pitchFamily="2" charset="0"/>
              </a:rPr>
              <a:t>5.3</a:t>
            </a:r>
            <a:r>
              <a:rPr lang="en-CA" sz="1000" dirty="0">
                <a:solidFill>
                  <a:srgbClr val="1E252B"/>
                </a:solidFill>
                <a:latin typeface="Helvetica" pitchFamily="2" charset="0"/>
              </a:rPr>
              <a:t> Strategies used by evidence intermediaries | </a:t>
            </a:r>
            <a:r>
              <a:rPr lang="en-CA" sz="1000" b="1" dirty="0">
                <a:solidFill>
                  <a:srgbClr val="1E252B"/>
                </a:solidFill>
                <a:latin typeface="Helvetica" pitchFamily="2" charset="0"/>
              </a:rPr>
              <a:t>4.2 </a:t>
            </a:r>
            <a:r>
              <a:rPr lang="en-CA" sz="1000" dirty="0">
                <a:solidFill>
                  <a:srgbClr val="1E252B"/>
                </a:solidFill>
                <a:latin typeface="Helvetica" pitchFamily="2" charset="0"/>
              </a:rPr>
              <a:t>Definitions of forms in which evidence is typically encountered | </a:t>
            </a:r>
            <a:r>
              <a:rPr lang="en-CA" sz="1000" b="1" dirty="0">
                <a:solidFill>
                  <a:srgbClr val="1E252B"/>
                </a:solidFill>
                <a:latin typeface="Helvetica" pitchFamily="2" charset="0"/>
              </a:rPr>
              <a:t>4.14</a:t>
            </a:r>
            <a:r>
              <a:rPr lang="en-CA" sz="1000" dirty="0">
                <a:solidFill>
                  <a:srgbClr val="1E252B"/>
                </a:solidFill>
                <a:latin typeface="Helvetica" pitchFamily="2" charset="0"/>
              </a:rPr>
              <a:t> Features of an ideal national evidence infrastructure | </a:t>
            </a:r>
            <a:r>
              <a:rPr lang="en-CA" sz="1000" b="1" dirty="0">
                <a:solidFill>
                  <a:srgbClr val="1E252B"/>
                </a:solidFill>
                <a:latin typeface="Helvetica" pitchFamily="2" charset="0"/>
              </a:rPr>
              <a:t>1.7</a:t>
            </a:r>
            <a:r>
              <a:rPr lang="en-CA" sz="1000" dirty="0">
                <a:solidFill>
                  <a:srgbClr val="1E252B"/>
                </a:solidFill>
                <a:latin typeface="Helvetica" pitchFamily="2" charset="0"/>
              </a:rPr>
              <a:t> Equity considerations | </a:t>
            </a:r>
            <a:r>
              <a:rPr lang="en-CA" sz="1000" b="1" dirty="0">
                <a:solidFill>
                  <a:schemeClr val="accent6"/>
                </a:solidFill>
                <a:latin typeface="Helvetica" pitchFamily="2" charset="0"/>
              </a:rPr>
              <a:t>Aligned reports: </a:t>
            </a:r>
            <a:r>
              <a:rPr lang="en-CA" sz="1000" dirty="0">
                <a:solidFill>
                  <a:srgbClr val="1E252B"/>
                </a:solidFill>
                <a:latin typeface="Helvetica" pitchFamily="2" charset="0"/>
              </a:rPr>
              <a:t>(8; 20)</a:t>
            </a:r>
          </a:p>
        </p:txBody>
      </p:sp>
      <p:sp>
        <p:nvSpPr>
          <p:cNvPr id="4" name="Oval 3">
            <a:extLst>
              <a:ext uri="{FF2B5EF4-FFF2-40B4-BE49-F238E27FC236}">
                <a16:creationId xmlns:a16="http://schemas.microsoft.com/office/drawing/2014/main" id="{A8E6C09C-74BB-5B4C-9B5D-313A263AF960}"/>
              </a:ext>
            </a:extLst>
          </p:cNvPr>
          <p:cNvSpPr/>
          <p:nvPr/>
        </p:nvSpPr>
        <p:spPr>
          <a:xfrm>
            <a:off x="437977" y="2575106"/>
            <a:ext cx="409495" cy="409495"/>
          </a:xfrm>
          <a:prstGeom prst="ellipse">
            <a:avLst/>
          </a:prstGeom>
          <a:solidFill>
            <a:srgbClr val="FFDEAB"/>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18355" y="2610859"/>
            <a:ext cx="54801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14</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grpSp>
        <p:nvGrpSpPr>
          <p:cNvPr id="36" name="Group 35">
            <a:extLst>
              <a:ext uri="{FF2B5EF4-FFF2-40B4-BE49-F238E27FC236}">
                <a16:creationId xmlns:a16="http://schemas.microsoft.com/office/drawing/2014/main" id="{ABB43B2E-CF38-CE49-A3E4-23CA42227505}"/>
              </a:ext>
            </a:extLst>
          </p:cNvPr>
          <p:cNvGrpSpPr/>
          <p:nvPr/>
        </p:nvGrpSpPr>
        <p:grpSpPr>
          <a:xfrm>
            <a:off x="263587" y="1695448"/>
            <a:ext cx="11143542" cy="768094"/>
            <a:chOff x="5987095" y="1349608"/>
            <a:chExt cx="11143542" cy="768094"/>
          </a:xfrm>
        </p:grpSpPr>
        <p:pic>
          <p:nvPicPr>
            <p:cNvPr id="37" name="Picture 36">
              <a:extLst>
                <a:ext uri="{FF2B5EF4-FFF2-40B4-BE49-F238E27FC236}">
                  <a16:creationId xmlns:a16="http://schemas.microsoft.com/office/drawing/2014/main" id="{1B45B71E-4F99-BF4E-9665-CE7C49308FF9}"/>
                </a:ext>
              </a:extLst>
            </p:cNvPr>
            <p:cNvPicPr>
              <a:picLocks noChangeAspect="1"/>
            </p:cNvPicPr>
            <p:nvPr/>
          </p:nvPicPr>
          <p:blipFill rotWithShape="1">
            <a:blip r:embed="rId5">
              <a:extLst>
                <a:ext uri="{28A0092B-C50C-407E-A947-70E740481C1C}">
                  <a14:useLocalDpi xmlns:a14="http://schemas.microsoft.com/office/drawing/2010/main" val="0"/>
                </a:ext>
              </a:extLst>
            </a:blip>
            <a:srcRect l="6953"/>
            <a:stretch/>
          </p:blipFill>
          <p:spPr>
            <a:xfrm>
              <a:off x="6448978" y="1372468"/>
              <a:ext cx="10681659" cy="464300"/>
            </a:xfrm>
            <a:prstGeom prst="rect">
              <a:avLst/>
            </a:prstGeom>
          </p:spPr>
        </p:pic>
        <p:grpSp>
          <p:nvGrpSpPr>
            <p:cNvPr id="38" name="Group 37">
              <a:extLst>
                <a:ext uri="{FF2B5EF4-FFF2-40B4-BE49-F238E27FC236}">
                  <a16:creationId xmlns:a16="http://schemas.microsoft.com/office/drawing/2014/main" id="{A94022CF-D3EF-0243-8DDC-7C25132E9FCD}"/>
                </a:ext>
              </a:extLst>
            </p:cNvPr>
            <p:cNvGrpSpPr/>
            <p:nvPr/>
          </p:nvGrpSpPr>
          <p:grpSpPr>
            <a:xfrm>
              <a:off x="5987095" y="1349608"/>
              <a:ext cx="768094" cy="768094"/>
              <a:chOff x="5987095" y="1458468"/>
              <a:chExt cx="768094" cy="768094"/>
            </a:xfrm>
          </p:grpSpPr>
          <p:pic>
            <p:nvPicPr>
              <p:cNvPr id="39" name="Picture 38">
                <a:extLst>
                  <a:ext uri="{FF2B5EF4-FFF2-40B4-BE49-F238E27FC236}">
                    <a16:creationId xmlns:a16="http://schemas.microsoft.com/office/drawing/2014/main" id="{751B9473-19DF-FE41-88AC-D8BEA3748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7095" y="1458468"/>
                <a:ext cx="768094" cy="768094"/>
              </a:xfrm>
              <a:prstGeom prst="rect">
                <a:avLst/>
              </a:prstGeom>
            </p:spPr>
          </p:pic>
          <p:sp>
            <p:nvSpPr>
              <p:cNvPr id="40" name="Oval 39">
                <a:extLst>
                  <a:ext uri="{FF2B5EF4-FFF2-40B4-BE49-F238E27FC236}">
                    <a16:creationId xmlns:a16="http://schemas.microsoft.com/office/drawing/2014/main" id="{E7026BF2-C046-874F-B567-5BF59D20DEC7}"/>
                  </a:ext>
                </a:extLst>
              </p:cNvPr>
              <p:cNvSpPr/>
              <p:nvPr/>
            </p:nvSpPr>
            <p:spPr>
              <a:xfrm>
                <a:off x="6009483" y="1480500"/>
                <a:ext cx="724030" cy="724030"/>
              </a:xfrm>
              <a:prstGeom prst="ellipse">
                <a:avLst/>
              </a:prstGeom>
              <a:no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grpSp>
      </p:grpSp>
      <p:sp>
        <p:nvSpPr>
          <p:cNvPr id="41" name="TextBox 40">
            <a:extLst>
              <a:ext uri="{FF2B5EF4-FFF2-40B4-BE49-F238E27FC236}">
                <a16:creationId xmlns:a16="http://schemas.microsoft.com/office/drawing/2014/main" id="{FEACFABA-EC94-024C-B02D-4BCCDF0F2EA6}"/>
              </a:ext>
            </a:extLst>
          </p:cNvPr>
          <p:cNvSpPr txBox="1"/>
          <p:nvPr/>
        </p:nvSpPr>
        <p:spPr>
          <a:xfrm>
            <a:off x="1039467" y="1807999"/>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Evidence intermediaries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43" name="Slide Number">
            <a:extLst>
              <a:ext uri="{FF2B5EF4-FFF2-40B4-BE49-F238E27FC236}">
                <a16:creationId xmlns:a16="http://schemas.microsoft.com/office/drawing/2014/main" id="{FC816863-98D2-F345-B5C3-A5A0F9FBE4E9}"/>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13</a:t>
            </a:fld>
            <a:endParaRPr lang="en-CA" sz="2000" dirty="0">
              <a:solidFill>
                <a:srgbClr val="0F447C"/>
              </a:solidFill>
            </a:endParaRPr>
          </a:p>
        </p:txBody>
      </p:sp>
    </p:spTree>
    <p:extLst>
      <p:ext uri="{BB962C8B-B14F-4D97-AF65-F5344CB8AC3E}">
        <p14:creationId xmlns:p14="http://schemas.microsoft.com/office/powerpoint/2010/main" val="12528049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41" name="Rectangle 40">
            <a:extLst>
              <a:ext uri="{FF2B5EF4-FFF2-40B4-BE49-F238E27FC236}">
                <a16:creationId xmlns:a16="http://schemas.microsoft.com/office/drawing/2014/main" id="{545FE0C6-D34D-0340-9E75-181ABE1C7A4A}"/>
              </a:ext>
            </a:extLst>
          </p:cNvPr>
          <p:cNvSpPr/>
          <p:nvPr/>
        </p:nvSpPr>
        <p:spPr>
          <a:xfrm>
            <a:off x="1218224" y="1590006"/>
            <a:ext cx="10304184" cy="2477599"/>
          </a:xfrm>
          <a:prstGeom prst="rect">
            <a:avLst/>
          </a:prstGeom>
          <a:solidFill>
            <a:srgbClr val="DADFE2">
              <a:alpha val="20000"/>
            </a:srgbClr>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5500" b="0" i="0" u="none" strike="noStrike" cap="none" spc="0" normalizeH="0" baseline="0" dirty="0">
              <a:ln>
                <a:noFill/>
              </a:ln>
              <a:solidFill>
                <a:srgbClr val="000000"/>
              </a:solidFill>
              <a:effectLst/>
              <a:uFillTx/>
              <a:latin typeface="+mj-lt"/>
              <a:ea typeface="+mj-ea"/>
              <a:cs typeface="+mj-cs"/>
              <a:sym typeface="Arial"/>
            </a:endParaRPr>
          </a:p>
        </p:txBody>
      </p:sp>
      <p:sp>
        <p:nvSpPr>
          <p:cNvPr id="42" name="TextBox 41">
            <a:extLst>
              <a:ext uri="{FF2B5EF4-FFF2-40B4-BE49-F238E27FC236}">
                <a16:creationId xmlns:a16="http://schemas.microsoft.com/office/drawing/2014/main" id="{FB183A99-BF19-654B-968F-A3986ED21CFB}"/>
              </a:ext>
            </a:extLst>
          </p:cNvPr>
          <p:cNvSpPr txBox="1"/>
          <p:nvPr/>
        </p:nvSpPr>
        <p:spPr>
          <a:xfrm>
            <a:off x="1330062" y="1724133"/>
            <a:ext cx="9982103" cy="2215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News and social-media platforms </a:t>
            </a:r>
            <a:r>
              <a:rPr lang="en-CA" sz="1200" dirty="0">
                <a:solidFill>
                  <a:srgbClr val="1E252B"/>
                </a:solidFill>
                <a:latin typeface="Helvetica" pitchFamily="2" charset="0"/>
              </a:rPr>
              <a:t>— </a:t>
            </a:r>
            <a:r>
              <a:rPr lang="en-CA" sz="1200" b="1" dirty="0">
                <a:solidFill>
                  <a:srgbClr val="1E252B"/>
                </a:solidFill>
                <a:latin typeface="Helvetica" pitchFamily="2" charset="0"/>
              </a:rPr>
              <a:t>News and social-media platforms should build relationships with dedicated evidence intermediaries who can help leverage sources of best evidence, and with evidence producers who can help communicate evidence effectively, as well as ensure their algorithms present best evidence and combat misinformation.</a:t>
            </a:r>
            <a:r>
              <a:rPr lang="en-CA" sz="1200" dirty="0">
                <a:solidFill>
                  <a:srgbClr val="1E252B"/>
                </a:solidFill>
                <a:latin typeface="Helvetica" pitchFamily="2" charset="0"/>
              </a:rPr>
              <a:t> Journalists and fact checkers need to become familiar with evidence syntheses and use them to ask specific questions about any evidence they are presented with and any ‘other things’ that may be offered as a substitute for best evidence. Familiarity with evidence syntheses includes: the importance of contextualizing and situating new studies in a broader body of evidence; the rationale for preferring syntheses of high-quality studies over single, small, poorly executed studies; the concept of scientific uncertainty; the evolving nature of evidence and how this relates to emerging and replacement guidance; the importance and role of bias and conflict of interest; and the importance of reporting that avoids ‘spin.’</a:t>
            </a:r>
          </a:p>
          <a:p>
            <a:r>
              <a:rPr lang="en-CA" sz="1200" dirty="0">
                <a:solidFill>
                  <a:srgbClr val="1E252B"/>
                </a:solidFill>
                <a:latin typeface="Helvetica" pitchFamily="2" charset="0"/>
              </a:rPr>
              <a:t> </a:t>
            </a:r>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5.1</a:t>
            </a:r>
            <a:r>
              <a:rPr lang="en-CA" sz="1000" dirty="0">
                <a:solidFill>
                  <a:srgbClr val="1E252B"/>
                </a:solidFill>
                <a:latin typeface="Helvetica" pitchFamily="2" charset="0"/>
              </a:rPr>
              <a:t> Types of evidence intermediaries | </a:t>
            </a:r>
            <a:r>
              <a:rPr lang="en-CA" sz="1000" b="1" dirty="0">
                <a:solidFill>
                  <a:srgbClr val="1E252B"/>
                </a:solidFill>
                <a:latin typeface="Helvetica" pitchFamily="2" charset="0"/>
              </a:rPr>
              <a:t>4.4</a:t>
            </a:r>
            <a:r>
              <a:rPr lang="en-CA" sz="1000" dirty="0">
                <a:solidFill>
                  <a:srgbClr val="1E252B"/>
                </a:solidFill>
                <a:latin typeface="Helvetica" pitchFamily="2" charset="0"/>
              </a:rPr>
              <a:t> Interplay of local and global evidence | </a:t>
            </a:r>
            <a:r>
              <a:rPr lang="en-CA" sz="1000" b="1" dirty="0">
                <a:solidFill>
                  <a:srgbClr val="1E252B"/>
                </a:solidFill>
                <a:latin typeface="Helvetica" pitchFamily="2" charset="0"/>
              </a:rPr>
              <a:t>4.8</a:t>
            </a:r>
            <a:r>
              <a:rPr lang="en-CA" sz="1000" dirty="0">
                <a:solidFill>
                  <a:srgbClr val="1E252B"/>
                </a:solidFill>
                <a:latin typeface="Helvetica" pitchFamily="2" charset="0"/>
              </a:rPr>
              <a:t> Best evidence versus other things (and how to get the most of other things) | </a:t>
            </a:r>
            <a:r>
              <a:rPr lang="en-CA" sz="1000" b="1" dirty="0">
                <a:solidFill>
                  <a:srgbClr val="1E252B"/>
                </a:solidFill>
                <a:latin typeface="Helvetica" pitchFamily="2" charset="0"/>
              </a:rPr>
              <a:t>4.11</a:t>
            </a:r>
            <a:r>
              <a:rPr lang="en-CA" sz="1000" dirty="0">
                <a:solidFill>
                  <a:srgbClr val="1E252B"/>
                </a:solidFill>
                <a:latin typeface="Helvetica" pitchFamily="2" charset="0"/>
              </a:rPr>
              <a:t> Misinformation and infodemics | </a:t>
            </a:r>
            <a:r>
              <a:rPr lang="en-CA" sz="1000" b="1" dirty="0">
                <a:solidFill>
                  <a:schemeClr val="accent6"/>
                </a:solidFill>
                <a:latin typeface="Helvetica" pitchFamily="2" charset="0"/>
              </a:rPr>
              <a:t>Aligned reports: </a:t>
            </a:r>
            <a:r>
              <a:rPr lang="en-CA" sz="1000" dirty="0">
                <a:solidFill>
                  <a:srgbClr val="1E252B"/>
                </a:solidFill>
                <a:latin typeface="Helvetica" pitchFamily="2" charset="0"/>
              </a:rPr>
              <a:t>(21; 22)</a:t>
            </a:r>
          </a:p>
        </p:txBody>
      </p:sp>
      <p:cxnSp>
        <p:nvCxnSpPr>
          <p:cNvPr id="52" name="Straight Arrow Connector 51">
            <a:extLst>
              <a:ext uri="{FF2B5EF4-FFF2-40B4-BE49-F238E27FC236}">
                <a16:creationId xmlns:a16="http://schemas.microsoft.com/office/drawing/2014/main" id="{92706D9B-0D9D-0447-A1C9-33A1D312B00F}"/>
              </a:ext>
            </a:extLst>
          </p:cNvPr>
          <p:cNvCxnSpPr>
            <a:cxnSpLocks/>
          </p:cNvCxnSpPr>
          <p:nvPr/>
        </p:nvCxnSpPr>
        <p:spPr>
          <a:xfrm>
            <a:off x="642724" y="1882408"/>
            <a:ext cx="0" cy="4523783"/>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53" name="Oval 52">
            <a:extLst>
              <a:ext uri="{FF2B5EF4-FFF2-40B4-BE49-F238E27FC236}">
                <a16:creationId xmlns:a16="http://schemas.microsoft.com/office/drawing/2014/main" id="{4B01E71F-6E48-064C-AD49-DAF9890A2ECA}"/>
              </a:ext>
            </a:extLst>
          </p:cNvPr>
          <p:cNvSpPr/>
          <p:nvPr/>
        </p:nvSpPr>
        <p:spPr>
          <a:xfrm>
            <a:off x="437977" y="1591621"/>
            <a:ext cx="409495" cy="409495"/>
          </a:xfrm>
          <a:prstGeom prst="ellipse">
            <a:avLst/>
          </a:prstGeom>
          <a:solidFill>
            <a:srgbClr val="FFDEAB"/>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54" name="TextBox 53">
            <a:extLst>
              <a:ext uri="{FF2B5EF4-FFF2-40B4-BE49-F238E27FC236}">
                <a16:creationId xmlns:a16="http://schemas.microsoft.com/office/drawing/2014/main" id="{CE14F83F-F6E6-BC48-AEFD-C91890417A88}"/>
              </a:ext>
            </a:extLst>
          </p:cNvPr>
          <p:cNvSpPr txBox="1"/>
          <p:nvPr/>
        </p:nvSpPr>
        <p:spPr>
          <a:xfrm>
            <a:off x="416320" y="1625680"/>
            <a:ext cx="52478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15</a:t>
            </a:r>
            <a:endParaRPr lang="en-US" sz="2000" b="1" dirty="0">
              <a:solidFill>
                <a:schemeClr val="tx1"/>
              </a:solidFill>
            </a:endParaRPr>
          </a:p>
        </p:txBody>
      </p:sp>
      <p:sp>
        <p:nvSpPr>
          <p:cNvPr id="55" name="Rectangle 54">
            <a:extLst>
              <a:ext uri="{FF2B5EF4-FFF2-40B4-BE49-F238E27FC236}">
                <a16:creationId xmlns:a16="http://schemas.microsoft.com/office/drawing/2014/main" id="{6C0C5D2F-30E7-F248-A7E4-E3068EA626B6}"/>
              </a:ext>
            </a:extLst>
          </p:cNvPr>
          <p:cNvSpPr/>
          <p:nvPr/>
        </p:nvSpPr>
        <p:spPr>
          <a:xfrm>
            <a:off x="1218224" y="4320352"/>
            <a:ext cx="10304184" cy="2077490"/>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900" b="0" i="0" u="none" strike="noStrike" cap="none" spc="0" normalizeH="0" baseline="0" dirty="0">
              <a:ln>
                <a:noFill/>
              </a:ln>
              <a:solidFill>
                <a:srgbClr val="000000"/>
              </a:solidFill>
              <a:effectLst/>
              <a:uFillTx/>
              <a:latin typeface="+mj-lt"/>
              <a:ea typeface="+mj-ea"/>
              <a:cs typeface="+mj-cs"/>
              <a:sym typeface="Arial"/>
            </a:endParaRPr>
          </a:p>
        </p:txBody>
      </p:sp>
      <p:sp>
        <p:nvSpPr>
          <p:cNvPr id="56" name="TextBox 55">
            <a:extLst>
              <a:ext uri="{FF2B5EF4-FFF2-40B4-BE49-F238E27FC236}">
                <a16:creationId xmlns:a16="http://schemas.microsoft.com/office/drawing/2014/main" id="{13FEBDFA-15AA-CB41-99D7-5CCB4F17C4DA}"/>
              </a:ext>
            </a:extLst>
          </p:cNvPr>
          <p:cNvSpPr txBox="1"/>
          <p:nvPr/>
        </p:nvSpPr>
        <p:spPr>
          <a:xfrm>
            <a:off x="1330062" y="4454479"/>
            <a:ext cx="9982103"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Timely and responsive matching of best evidence to the question asked </a:t>
            </a:r>
            <a:r>
              <a:rPr lang="en-CA" sz="1200" dirty="0">
                <a:solidFill>
                  <a:srgbClr val="1E252B"/>
                </a:solidFill>
                <a:latin typeface="Helvetica" pitchFamily="2" charset="0"/>
              </a:rPr>
              <a:t>— </a:t>
            </a:r>
            <a:r>
              <a:rPr lang="en-CA" sz="1200" b="1" dirty="0">
                <a:solidFill>
                  <a:srgbClr val="1E252B"/>
                </a:solidFill>
                <a:latin typeface="Helvetica" pitchFamily="2" charset="0"/>
              </a:rPr>
              <a:t>All evidence intermediaries should – in a timely and responsive way – support the use of best evidence to answer the question being asked (or that should be asked given the decision-maker’s area of interest). </a:t>
            </a:r>
            <a:r>
              <a:rPr lang="en-CA" sz="1200" dirty="0">
                <a:solidFill>
                  <a:srgbClr val="1E252B"/>
                </a:solidFill>
                <a:latin typeface="Helvetica" pitchFamily="2" charset="0"/>
              </a:rPr>
              <a:t>Some forms of evidence can help to answer a question about a problem (e.g., data analytics); others may help to answer a question about options to address a problem or about an implementation strategy (e.g., evaluation of benefits, harms and costs). Syntheses of the best evidence globally need to be complemented with the best local evidence, as well as by other forms of analysis (e.g., policy, systems and political analysis) that can help understand the contextual factors that influence whether and how evidence is used. Innovative new evidence products will be needed to profile a mix of best evidence. </a:t>
            </a:r>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4.3 </a:t>
            </a:r>
            <a:r>
              <a:rPr lang="en-CA" sz="1000" dirty="0">
                <a:solidFill>
                  <a:srgbClr val="1E252B"/>
                </a:solidFill>
                <a:latin typeface="Helvetica" pitchFamily="2" charset="0"/>
              </a:rPr>
              <a:t>Matching decision-related questions to forms of evidence | </a:t>
            </a:r>
            <a:r>
              <a:rPr lang="en-CA" sz="1000" b="1" dirty="0">
                <a:solidFill>
                  <a:srgbClr val="1E252B"/>
                </a:solidFill>
                <a:latin typeface="Helvetica" pitchFamily="2" charset="0"/>
              </a:rPr>
              <a:t>4.4</a:t>
            </a:r>
            <a:r>
              <a:rPr lang="en-CA" sz="1000" dirty="0">
                <a:solidFill>
                  <a:srgbClr val="1E252B"/>
                </a:solidFill>
                <a:latin typeface="Helvetica" pitchFamily="2" charset="0"/>
              </a:rPr>
              <a:t> Interplay of local and global evidence</a:t>
            </a:r>
          </a:p>
        </p:txBody>
      </p:sp>
      <p:sp>
        <p:nvSpPr>
          <p:cNvPr id="58" name="Oval 57">
            <a:extLst>
              <a:ext uri="{FF2B5EF4-FFF2-40B4-BE49-F238E27FC236}">
                <a16:creationId xmlns:a16="http://schemas.microsoft.com/office/drawing/2014/main" id="{735692C7-C155-AF46-A1D6-FDCC7FF54EFE}"/>
              </a:ext>
            </a:extLst>
          </p:cNvPr>
          <p:cNvSpPr/>
          <p:nvPr/>
        </p:nvSpPr>
        <p:spPr>
          <a:xfrm>
            <a:off x="437977" y="4321966"/>
            <a:ext cx="409495" cy="409495"/>
          </a:xfrm>
          <a:prstGeom prst="ellipse">
            <a:avLst/>
          </a:prstGeom>
          <a:solidFill>
            <a:schemeClr val="bg1"/>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59" name="TextBox 58">
            <a:extLst>
              <a:ext uri="{FF2B5EF4-FFF2-40B4-BE49-F238E27FC236}">
                <a16:creationId xmlns:a16="http://schemas.microsoft.com/office/drawing/2014/main" id="{7F965657-3DB8-3846-AC65-FF0D8C17145F}"/>
              </a:ext>
            </a:extLst>
          </p:cNvPr>
          <p:cNvSpPr txBox="1"/>
          <p:nvPr/>
        </p:nvSpPr>
        <p:spPr>
          <a:xfrm>
            <a:off x="416320" y="4356026"/>
            <a:ext cx="52478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16</a:t>
            </a:r>
            <a:endParaRPr lang="en-US" sz="2000" b="1" dirty="0">
              <a:solidFill>
                <a:schemeClr val="tx1"/>
              </a:solidFill>
            </a:endParaRPr>
          </a:p>
        </p:txBody>
      </p:sp>
      <p:sp>
        <p:nvSpPr>
          <p:cNvPr id="60" name="Slide Number">
            <a:extLst>
              <a:ext uri="{FF2B5EF4-FFF2-40B4-BE49-F238E27FC236}">
                <a16:creationId xmlns:a16="http://schemas.microsoft.com/office/drawing/2014/main" id="{AB97DE81-E0CB-7E48-A5E9-C940260619FA}"/>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14</a:t>
            </a:fld>
            <a:endParaRPr lang="en-CA" sz="2000" dirty="0">
              <a:solidFill>
                <a:srgbClr val="0F447C"/>
              </a:solidFill>
            </a:endParaRPr>
          </a:p>
        </p:txBody>
      </p:sp>
    </p:spTree>
    <p:extLst>
      <p:ext uri="{BB962C8B-B14F-4D97-AF65-F5344CB8AC3E}">
        <p14:creationId xmlns:p14="http://schemas.microsoft.com/office/powerpoint/2010/main" val="10123625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844597"/>
            <a:ext cx="0" cy="4673161"/>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pic>
        <p:nvPicPr>
          <p:cNvPr id="26" name="Picture 25">
            <a:extLst>
              <a:ext uri="{FF2B5EF4-FFF2-40B4-BE49-F238E27FC236}">
                <a16:creationId xmlns:a16="http://schemas.microsoft.com/office/drawing/2014/main" id="{29AD27B5-F2C5-0845-B005-706AB4288C3F}"/>
              </a:ext>
            </a:extLst>
          </p:cNvPr>
          <p:cNvPicPr>
            <a:picLocks noChangeAspect="1"/>
          </p:cNvPicPr>
          <p:nvPr/>
        </p:nvPicPr>
        <p:blipFill rotWithShape="1">
          <a:blip r:embed="rId3">
            <a:extLst>
              <a:ext uri="{28A0092B-C50C-407E-A947-70E740481C1C}">
                <a14:useLocalDpi xmlns:a14="http://schemas.microsoft.com/office/drawing/2010/main" val="0"/>
              </a:ext>
            </a:extLst>
          </a:blip>
          <a:srcRect l="6953"/>
          <a:stretch/>
        </p:blipFill>
        <p:spPr>
          <a:xfrm>
            <a:off x="847472" y="1693695"/>
            <a:ext cx="10674927" cy="482945"/>
          </a:xfrm>
          <a:prstGeom prst="rect">
            <a:avLst/>
          </a:prstGeom>
        </p:spPr>
      </p:pic>
      <p:sp>
        <p:nvSpPr>
          <p:cNvPr id="31" name="TextBox 30">
            <a:extLst>
              <a:ext uri="{FF2B5EF4-FFF2-40B4-BE49-F238E27FC236}">
                <a16:creationId xmlns:a16="http://schemas.microsoft.com/office/drawing/2014/main" id="{6C00DCF2-ED32-494C-8E11-7FB9EF819A53}"/>
              </a:ext>
            </a:extLst>
          </p:cNvPr>
          <p:cNvSpPr txBox="1"/>
          <p:nvPr/>
        </p:nvSpPr>
        <p:spPr>
          <a:xfrm>
            <a:off x="1004121" y="1781687"/>
            <a:ext cx="1082201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Evidence producers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A091AF0-775A-7B49-BB24-4FA5D2DAFE78}"/>
              </a:ext>
            </a:extLst>
          </p:cNvPr>
          <p:cNvSpPr/>
          <p:nvPr/>
        </p:nvSpPr>
        <p:spPr>
          <a:xfrm>
            <a:off x="1218224" y="2560239"/>
            <a:ext cx="10304184" cy="1523492"/>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93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2694366"/>
            <a:ext cx="9982103"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Filling gaps and adhering to standards </a:t>
            </a:r>
            <a:r>
              <a:rPr lang="en-CA" sz="1200" dirty="0">
                <a:solidFill>
                  <a:srgbClr val="1E252B"/>
                </a:solidFill>
                <a:latin typeface="Helvetica" pitchFamily="2" charset="0"/>
              </a:rPr>
              <a:t>— </a:t>
            </a:r>
            <a:r>
              <a:rPr lang="en-CA" sz="1200" b="1" dirty="0">
                <a:solidFill>
                  <a:srgbClr val="1E252B"/>
                </a:solidFill>
                <a:latin typeface="Helvetica" pitchFamily="2" charset="0"/>
              </a:rPr>
              <a:t>Evidence groups should anticipate and fill gaps in, and adhere to standards for, their respective forms of evidence. </a:t>
            </a:r>
            <a:r>
              <a:rPr lang="en-CA" sz="1200" dirty="0">
                <a:solidFill>
                  <a:srgbClr val="1E252B"/>
                </a:solidFill>
                <a:latin typeface="Helvetica" pitchFamily="2" charset="0"/>
              </a:rPr>
              <a:t>Too many priority topics have no available evidence synthesis, and too many topics have too many available evidence syntheses. Many evidence syntheses are of low quality and out-of-date. This is true for COVID-19 nearly two years into the global pandemic.</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4.6 </a:t>
            </a:r>
            <a:r>
              <a:rPr lang="en-CA" sz="1000" dirty="0">
                <a:solidFill>
                  <a:srgbClr val="1E252B"/>
                </a:solidFill>
                <a:latin typeface="Helvetica" pitchFamily="2" charset="0"/>
              </a:rPr>
              <a:t>Coverage, quality and recency of evidence syntheses | </a:t>
            </a:r>
            <a:r>
              <a:rPr lang="en-CA" sz="1000" b="1" dirty="0">
                <a:solidFill>
                  <a:srgbClr val="1E252B"/>
                </a:solidFill>
                <a:latin typeface="Helvetica" pitchFamily="2" charset="0"/>
              </a:rPr>
              <a:t>4.5</a:t>
            </a:r>
            <a:r>
              <a:rPr lang="en-CA" sz="1000" dirty="0">
                <a:solidFill>
                  <a:srgbClr val="1E252B"/>
                </a:solidFill>
                <a:latin typeface="Helvetica" pitchFamily="2" charset="0"/>
              </a:rPr>
              <a:t> Distinguishing high- from low-quality evidence | </a:t>
            </a:r>
            <a:r>
              <a:rPr lang="en-CA" sz="1000" b="1" dirty="0">
                <a:solidFill>
                  <a:schemeClr val="accent6"/>
                </a:solidFill>
                <a:latin typeface="Helvetica" pitchFamily="2" charset="0"/>
              </a:rPr>
              <a:t>Aligned reports: </a:t>
            </a:r>
            <a:r>
              <a:rPr lang="en-CA" sz="1000" dirty="0">
                <a:solidFill>
                  <a:srgbClr val="1E252B"/>
                </a:solidFill>
                <a:latin typeface="Helvetica" pitchFamily="2" charset="0"/>
              </a:rPr>
              <a:t>(3; 23)</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2561854"/>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16711" y="2592138"/>
            <a:ext cx="45952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17</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29" name="Oval 28">
            <a:extLst>
              <a:ext uri="{FF2B5EF4-FFF2-40B4-BE49-F238E27FC236}">
                <a16:creationId xmlns:a16="http://schemas.microsoft.com/office/drawing/2014/main" id="{1ED942A2-CD33-7F49-8EA6-F078A598EBE0}"/>
              </a:ext>
            </a:extLst>
          </p:cNvPr>
          <p:cNvSpPr/>
          <p:nvPr/>
        </p:nvSpPr>
        <p:spPr>
          <a:xfrm>
            <a:off x="285490" y="1719095"/>
            <a:ext cx="724030" cy="724030"/>
          </a:xfrm>
          <a:prstGeom prst="ellipse">
            <a:avLst/>
          </a:prstGeom>
          <a:no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19" name="Rectangle 18">
            <a:extLst>
              <a:ext uri="{FF2B5EF4-FFF2-40B4-BE49-F238E27FC236}">
                <a16:creationId xmlns:a16="http://schemas.microsoft.com/office/drawing/2014/main" id="{EB61AE43-C8E0-1146-A990-74E6BE760A95}"/>
              </a:ext>
            </a:extLst>
          </p:cNvPr>
          <p:cNvSpPr/>
          <p:nvPr/>
        </p:nvSpPr>
        <p:spPr>
          <a:xfrm>
            <a:off x="1218215" y="4295854"/>
            <a:ext cx="10304184" cy="2215989"/>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3800" b="0" i="0" u="none" strike="noStrike" cap="none" spc="0" normalizeH="0" baseline="0" dirty="0">
              <a:ln>
                <a:noFill/>
              </a:ln>
              <a:solidFill>
                <a:srgbClr val="000000"/>
              </a:solidFill>
              <a:effectLst/>
              <a:uFillTx/>
              <a:latin typeface="+mj-lt"/>
              <a:ea typeface="+mj-ea"/>
              <a:cs typeface="+mj-cs"/>
              <a:sym typeface="Arial"/>
            </a:endParaRPr>
          </a:p>
        </p:txBody>
      </p:sp>
      <p:sp>
        <p:nvSpPr>
          <p:cNvPr id="20" name="TextBox 19">
            <a:extLst>
              <a:ext uri="{FF2B5EF4-FFF2-40B4-BE49-F238E27FC236}">
                <a16:creationId xmlns:a16="http://schemas.microsoft.com/office/drawing/2014/main" id="{248F656E-4307-D44F-8C1F-6B4ADFA14BFB}"/>
              </a:ext>
            </a:extLst>
          </p:cNvPr>
          <p:cNvSpPr txBox="1"/>
          <p:nvPr/>
        </p:nvSpPr>
        <p:spPr>
          <a:xfrm>
            <a:off x="1330053" y="4429981"/>
            <a:ext cx="9982103" cy="2000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Responding, referring or working with others </a:t>
            </a:r>
            <a:r>
              <a:rPr lang="en-CA" sz="1200" dirty="0">
                <a:solidFill>
                  <a:srgbClr val="1E252B"/>
                </a:solidFill>
                <a:latin typeface="Helvetica" pitchFamily="2" charset="0"/>
              </a:rPr>
              <a:t>— </a:t>
            </a:r>
            <a:r>
              <a:rPr lang="en-CA" sz="1200" b="1" dirty="0">
                <a:solidFill>
                  <a:srgbClr val="1E252B"/>
                </a:solidFill>
                <a:latin typeface="Helvetica" pitchFamily="2" charset="0"/>
              </a:rPr>
              <a:t>Evidence groups should play to their comparative advantages, collaborate with groups that have complementary comparative advantages, and help to build a better evidence-support system in their country and a better global evidence architecture.</a:t>
            </a:r>
            <a:r>
              <a:rPr lang="en-CA" sz="1200" dirty="0">
                <a:solidFill>
                  <a:srgbClr val="1E252B"/>
                </a:solidFill>
                <a:latin typeface="Helvetica" pitchFamily="2" charset="0"/>
              </a:rPr>
              <a:t> Evidence groups can respond to the types of questions that best match the forms of evidence they produce. They can refer other questions to other groups. They can also adopt a collective-impact orientation and work collaboratively with other groups to produce more integrative evidence products. These evidence products can combine evidence in the many forms described in this report, evidence from across the health, natural and social sciences, and evidence from across sectors. Evidence groups can bring judgement, humility and empathy to all they do, and encourage those sharing and using evidence to do the same.</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4.3</a:t>
            </a:r>
            <a:r>
              <a:rPr lang="en-CA" sz="1000" dirty="0">
                <a:solidFill>
                  <a:srgbClr val="1E252B"/>
                </a:solidFill>
                <a:latin typeface="Helvetica" pitchFamily="2" charset="0"/>
              </a:rPr>
              <a:t> Matching decision-related questions to forms of evidence | </a:t>
            </a:r>
            <a:r>
              <a:rPr lang="en-CA" sz="1000" b="1" dirty="0">
                <a:solidFill>
                  <a:srgbClr val="1E252B"/>
                </a:solidFill>
                <a:latin typeface="Helvetica" pitchFamily="2" charset="0"/>
              </a:rPr>
              <a:t>4.14</a:t>
            </a:r>
            <a:r>
              <a:rPr lang="en-CA" sz="1000" dirty="0">
                <a:solidFill>
                  <a:srgbClr val="1E252B"/>
                </a:solidFill>
                <a:latin typeface="Helvetica" pitchFamily="2" charset="0"/>
              </a:rPr>
              <a:t> Features of an ideal national evidence infrastructure | </a:t>
            </a:r>
            <a:r>
              <a:rPr lang="en-CA" sz="1000" b="1" dirty="0">
                <a:solidFill>
                  <a:srgbClr val="1E252B"/>
                </a:solidFill>
                <a:latin typeface="Helvetica" pitchFamily="2" charset="0"/>
              </a:rPr>
              <a:t>6.1 </a:t>
            </a:r>
            <a:r>
              <a:rPr lang="en-CA" sz="1000" dirty="0">
                <a:solidFill>
                  <a:srgbClr val="1E252B"/>
                </a:solidFill>
                <a:latin typeface="Helvetica" pitchFamily="2" charset="0"/>
              </a:rPr>
              <a:t>Global public goods needed to support evidence use | </a:t>
            </a:r>
            <a:r>
              <a:rPr lang="en-CA" sz="1000" b="1" dirty="0">
                <a:solidFill>
                  <a:srgbClr val="1E252B"/>
                </a:solidFill>
                <a:latin typeface="Helvetica" pitchFamily="2" charset="0"/>
              </a:rPr>
              <a:t>6.2 </a:t>
            </a:r>
            <a:r>
              <a:rPr lang="en-CA" sz="1000" dirty="0">
                <a:solidFill>
                  <a:srgbClr val="1E252B"/>
                </a:solidFill>
                <a:latin typeface="Helvetica" pitchFamily="2" charset="0"/>
              </a:rPr>
              <a:t>Equitably distributed capacities needed to support evidence use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(3)</a:t>
            </a:r>
            <a:endParaRPr lang="en-CA" sz="1000" dirty="0">
              <a:solidFill>
                <a:srgbClr val="1E252B"/>
              </a:solidFill>
              <a:effectLst/>
              <a:latin typeface="Helvetica" pitchFamily="2" charset="0"/>
            </a:endParaRPr>
          </a:p>
        </p:txBody>
      </p:sp>
      <p:sp>
        <p:nvSpPr>
          <p:cNvPr id="21" name="Oval 20">
            <a:extLst>
              <a:ext uri="{FF2B5EF4-FFF2-40B4-BE49-F238E27FC236}">
                <a16:creationId xmlns:a16="http://schemas.microsoft.com/office/drawing/2014/main" id="{FFA8584F-5302-4B4F-9536-35C3121B729B}"/>
              </a:ext>
            </a:extLst>
          </p:cNvPr>
          <p:cNvSpPr/>
          <p:nvPr/>
        </p:nvSpPr>
        <p:spPr>
          <a:xfrm>
            <a:off x="437968" y="4297469"/>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2" name="TextBox 21">
            <a:extLst>
              <a:ext uri="{FF2B5EF4-FFF2-40B4-BE49-F238E27FC236}">
                <a16:creationId xmlns:a16="http://schemas.microsoft.com/office/drawing/2014/main" id="{FAD97EBE-DA77-744F-8E0B-2172FCE2FBC7}"/>
              </a:ext>
            </a:extLst>
          </p:cNvPr>
          <p:cNvSpPr txBox="1"/>
          <p:nvPr/>
        </p:nvSpPr>
        <p:spPr>
          <a:xfrm>
            <a:off x="416702" y="4327753"/>
            <a:ext cx="45952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18</a:t>
            </a:r>
            <a:endParaRPr lang="en-US" sz="2000" b="1" dirty="0">
              <a:solidFill>
                <a:schemeClr val="tx1"/>
              </a:solidFill>
            </a:endParaRPr>
          </a:p>
        </p:txBody>
      </p:sp>
      <p:sp>
        <p:nvSpPr>
          <p:cNvPr id="25" name="Slide Number">
            <a:extLst>
              <a:ext uri="{FF2B5EF4-FFF2-40B4-BE49-F238E27FC236}">
                <a16:creationId xmlns:a16="http://schemas.microsoft.com/office/drawing/2014/main" id="{423EDB29-07A8-CC4F-A7B1-3B0D0A8B7DA1}"/>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15</a:t>
            </a:fld>
            <a:endParaRPr lang="en-CA" sz="2000" dirty="0">
              <a:solidFill>
                <a:srgbClr val="0F447C"/>
              </a:solidFill>
            </a:endParaRPr>
          </a:p>
        </p:txBody>
      </p:sp>
      <p:pic>
        <p:nvPicPr>
          <p:cNvPr id="24" name="Picture 23">
            <a:extLst>
              <a:ext uri="{FF2B5EF4-FFF2-40B4-BE49-F238E27FC236}">
                <a16:creationId xmlns:a16="http://schemas.microsoft.com/office/drawing/2014/main" id="{FB8C4E8B-98AD-9542-A44D-DA4BAFEB02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17" y="1693695"/>
            <a:ext cx="768094" cy="768094"/>
          </a:xfrm>
          <a:prstGeom prst="rect">
            <a:avLst/>
          </a:prstGeom>
        </p:spPr>
      </p:pic>
    </p:spTree>
    <p:extLst>
      <p:ext uri="{BB962C8B-B14F-4D97-AF65-F5344CB8AC3E}">
        <p14:creationId xmlns:p14="http://schemas.microsoft.com/office/powerpoint/2010/main" val="2216105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19547"/>
            <a:ext cx="0" cy="3581405"/>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1569658"/>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Learning from evidence groups in other sectors </a:t>
            </a:r>
            <a:r>
              <a:rPr lang="en-CA" sz="1200" dirty="0">
                <a:solidFill>
                  <a:srgbClr val="1E252B"/>
                </a:solidFill>
                <a:latin typeface="Helvetica" pitchFamily="2" charset="0"/>
              </a:rPr>
              <a:t>— </a:t>
            </a:r>
            <a:r>
              <a:rPr lang="en-CA" sz="1200" b="1" dirty="0">
                <a:solidFill>
                  <a:srgbClr val="1E252B"/>
                </a:solidFill>
                <a:latin typeface="Helvetica" pitchFamily="2" charset="0"/>
              </a:rPr>
              <a:t>Evidence groups should be open to adapting innovations from other sectors.</a:t>
            </a:r>
            <a:r>
              <a:rPr lang="en-CA" sz="1200" dirty="0">
                <a:solidFill>
                  <a:srgbClr val="1E252B"/>
                </a:solidFill>
                <a:latin typeface="Helvetica" pitchFamily="2" charset="0"/>
              </a:rPr>
              <a:t> Cochrane has pioneered many approaches to synthesizing studies about what works in health, including living evidence syntheses. The Intergovernmental Panel on Climate Change (IPCC) has pioneered many approaches to modeling human-induced climate change over long time horizons. Cochrane and the IPCC can learn from one another, and others can learn from them.</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4.4 </a:t>
            </a:r>
            <a:r>
              <a:rPr lang="en-CA" sz="1000" dirty="0">
                <a:solidFill>
                  <a:srgbClr val="1E252B"/>
                </a:solidFill>
                <a:latin typeface="Helvetica" pitchFamily="2" charset="0"/>
              </a:rPr>
              <a:t>Interplay of local and global evidence | </a:t>
            </a:r>
            <a:r>
              <a:rPr lang="en-CA" sz="1000" b="1" dirty="0">
                <a:solidFill>
                  <a:srgbClr val="1E252B"/>
                </a:solidFill>
                <a:latin typeface="Helvetica" pitchFamily="2" charset="0"/>
              </a:rPr>
              <a:t>4.7 </a:t>
            </a:r>
            <a:r>
              <a:rPr lang="en-CA" sz="1000" dirty="0">
                <a:solidFill>
                  <a:srgbClr val="1E252B"/>
                </a:solidFill>
                <a:latin typeface="Helvetica" pitchFamily="2" charset="0"/>
              </a:rPr>
              <a:t>Living evidence products</a:t>
            </a: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07746" y="1616518"/>
            <a:ext cx="5571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19</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Rectangle 15">
            <a:extLst>
              <a:ext uri="{FF2B5EF4-FFF2-40B4-BE49-F238E27FC236}">
                <a16:creationId xmlns:a16="http://schemas.microsoft.com/office/drawing/2014/main" id="{309B23F9-CAC4-1F4F-A249-E61899C5A0A1}"/>
              </a:ext>
            </a:extLst>
          </p:cNvPr>
          <p:cNvSpPr/>
          <p:nvPr/>
        </p:nvSpPr>
        <p:spPr>
          <a:xfrm>
            <a:off x="1218224" y="3438851"/>
            <a:ext cx="10304184" cy="2062101"/>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800" b="0" i="0" u="none" strike="noStrike" cap="none" spc="0" normalizeH="0" baseline="0" dirty="0">
              <a:ln>
                <a:noFill/>
              </a:ln>
              <a:solidFill>
                <a:srgbClr val="000000"/>
              </a:solidFill>
              <a:effectLst/>
              <a:uFillTx/>
              <a:latin typeface="+mj-lt"/>
              <a:ea typeface="+mj-ea"/>
              <a:cs typeface="+mj-cs"/>
              <a:sym typeface="Arial"/>
            </a:endParaRPr>
          </a:p>
        </p:txBody>
      </p:sp>
      <p:sp>
        <p:nvSpPr>
          <p:cNvPr id="17" name="TextBox 16">
            <a:extLst>
              <a:ext uri="{FF2B5EF4-FFF2-40B4-BE49-F238E27FC236}">
                <a16:creationId xmlns:a16="http://schemas.microsoft.com/office/drawing/2014/main" id="{A8049731-CDFC-9946-95B5-77685635D7B0}"/>
              </a:ext>
            </a:extLst>
          </p:cNvPr>
          <p:cNvSpPr txBox="1"/>
          <p:nvPr/>
        </p:nvSpPr>
        <p:spPr>
          <a:xfrm>
            <a:off x="1330062" y="3546474"/>
            <a:ext cx="9982103"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Being prepared to pivot for global emergencies </a:t>
            </a:r>
            <a:r>
              <a:rPr lang="en-CA" sz="1200" dirty="0">
                <a:solidFill>
                  <a:srgbClr val="1E252B"/>
                </a:solidFill>
                <a:latin typeface="Helvetica" pitchFamily="2" charset="0"/>
              </a:rPr>
              <a:t>— </a:t>
            </a:r>
            <a:r>
              <a:rPr lang="en-CA" sz="1200" b="1" dirty="0">
                <a:solidFill>
                  <a:srgbClr val="1E252B"/>
                </a:solidFill>
                <a:latin typeface="Helvetica" pitchFamily="2" charset="0"/>
              </a:rPr>
              <a:t>Evidence groups should ensure they have the agility to pivot to new topics when global emergencies strike. </a:t>
            </a:r>
            <a:r>
              <a:rPr lang="en-CA" sz="1200" dirty="0">
                <a:solidFill>
                  <a:srgbClr val="1E252B"/>
                </a:solidFill>
                <a:latin typeface="Helvetica" pitchFamily="2" charset="0"/>
              </a:rPr>
              <a:t>Many global commissions about COVID-19 make this case for foundational research on vaccines, diagnostics and therapeutics. They are silent on the need to do this for the many forms of evidence that will determine whether these products get to the people who need them. Evidence groups focused on these broader questions will inevitably return to their existing areas of focus, but need to be prepared to pivot back to focus on a pandemic or another global emergency. Global commissions are also silent on the need to have the protocols for randomized-controlled trials and other study designs, as well as national evidence-support systems and a broader global evidence architecture, ‘ready to go’ or already in use.</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7.1 </a:t>
            </a:r>
            <a:r>
              <a:rPr lang="en-CA" sz="1000" dirty="0">
                <a:solidFill>
                  <a:srgbClr val="1E252B"/>
                </a:solidFill>
                <a:latin typeface="Helvetica" pitchFamily="2" charset="0"/>
              </a:rPr>
              <a:t>Insights from an analysis of global-commission recommendations | </a:t>
            </a:r>
            <a:r>
              <a:rPr lang="en-CA" sz="1000" b="1" dirty="0">
                <a:solidFill>
                  <a:srgbClr val="1E252B"/>
                </a:solidFill>
                <a:latin typeface="Helvetica" pitchFamily="2" charset="0"/>
              </a:rPr>
              <a:t>4.14</a:t>
            </a:r>
            <a:r>
              <a:rPr lang="en-CA" sz="1000" dirty="0">
                <a:solidFill>
                  <a:srgbClr val="1E252B"/>
                </a:solidFill>
                <a:latin typeface="Helvetica" pitchFamily="2" charset="0"/>
              </a:rPr>
              <a:t> Features of an ideal national evidence infrastructure</a:t>
            </a:r>
          </a:p>
        </p:txBody>
      </p:sp>
      <p:sp>
        <p:nvSpPr>
          <p:cNvPr id="19" name="Oval 18">
            <a:extLst>
              <a:ext uri="{FF2B5EF4-FFF2-40B4-BE49-F238E27FC236}">
                <a16:creationId xmlns:a16="http://schemas.microsoft.com/office/drawing/2014/main" id="{D049967A-18AF-C342-B341-47DD6FF2C08D}"/>
              </a:ext>
            </a:extLst>
          </p:cNvPr>
          <p:cNvSpPr/>
          <p:nvPr/>
        </p:nvSpPr>
        <p:spPr>
          <a:xfrm>
            <a:off x="437977" y="3440466"/>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0" name="TextBox 19">
            <a:extLst>
              <a:ext uri="{FF2B5EF4-FFF2-40B4-BE49-F238E27FC236}">
                <a16:creationId xmlns:a16="http://schemas.microsoft.com/office/drawing/2014/main" id="{4495F7C8-2CC0-2447-893A-DCB9A7409AA5}"/>
              </a:ext>
            </a:extLst>
          </p:cNvPr>
          <p:cNvSpPr txBox="1"/>
          <p:nvPr/>
        </p:nvSpPr>
        <p:spPr>
          <a:xfrm>
            <a:off x="425987" y="3462997"/>
            <a:ext cx="72843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20</a:t>
            </a:r>
            <a:endParaRPr lang="en-US" sz="2000" b="1" dirty="0">
              <a:solidFill>
                <a:schemeClr val="tx1"/>
              </a:solidFill>
            </a:endParaRPr>
          </a:p>
        </p:txBody>
      </p:sp>
      <p:sp>
        <p:nvSpPr>
          <p:cNvPr id="21" name="Slide Number">
            <a:extLst>
              <a:ext uri="{FF2B5EF4-FFF2-40B4-BE49-F238E27FC236}">
                <a16:creationId xmlns:a16="http://schemas.microsoft.com/office/drawing/2014/main" id="{53C539E1-5ACC-D346-A028-06C07E217642}"/>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16</a:t>
            </a:fld>
            <a:endParaRPr lang="en-CA" sz="2000" dirty="0">
              <a:solidFill>
                <a:srgbClr val="0F447C"/>
              </a:solidFill>
            </a:endParaRPr>
          </a:p>
        </p:txBody>
      </p:sp>
    </p:spTree>
    <p:extLst>
      <p:ext uri="{BB962C8B-B14F-4D97-AF65-F5344CB8AC3E}">
        <p14:creationId xmlns:p14="http://schemas.microsoft.com/office/powerpoint/2010/main" val="15583349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32799"/>
            <a:ext cx="0" cy="4364965"/>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1938990"/>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Making evidence understandable </a:t>
            </a:r>
            <a:r>
              <a:rPr lang="en-CA" sz="1200" dirty="0">
                <a:solidFill>
                  <a:srgbClr val="1E252B"/>
                </a:solidFill>
                <a:latin typeface="Helvetica" pitchFamily="2" charset="0"/>
              </a:rPr>
              <a:t>— </a:t>
            </a:r>
            <a:r>
              <a:rPr lang="en-CA" sz="1200" b="1" dirty="0">
                <a:solidFill>
                  <a:srgbClr val="1E252B"/>
                </a:solidFill>
                <a:latin typeface="Helvetica" pitchFamily="2" charset="0"/>
              </a:rPr>
              <a:t>Evidence groups should prepare ‘derivative products’ that communicate what we know (and with what certainty we know it) in ways that make sense to their target audiences. </a:t>
            </a:r>
            <a:r>
              <a:rPr lang="en-CA" sz="1200" dirty="0">
                <a:solidFill>
                  <a:srgbClr val="1E252B"/>
                </a:solidFill>
                <a:latin typeface="Helvetica" pitchFamily="2" charset="0"/>
              </a:rPr>
              <a:t>Because quality standards don’t exist for modeling in the way they do for other forms of evidence, modelers need to publicly share enough detail about their model to allow others to assess it (e.g., structure of the model, data used, consistency, and their software or tool). Communication considerations include the informational needs of decision-makers, formats that make it easy to grasp the key messages and to dig deeper if there’s interest (sometimes called graded entry), plain-language wording, and translation into other languages.</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a:t>
            </a:r>
            <a:r>
              <a:rPr lang="en-CA" sz="1000" b="1" dirty="0">
                <a:solidFill>
                  <a:srgbClr val="1E252B"/>
                </a:solidFill>
                <a:latin typeface="Helvetica" pitchFamily="2" charset="0"/>
              </a:rPr>
              <a:t> 4.5 </a:t>
            </a:r>
            <a:r>
              <a:rPr lang="en-CA" sz="1000" dirty="0">
                <a:solidFill>
                  <a:srgbClr val="1E252B"/>
                </a:solidFill>
                <a:latin typeface="Helvetica" pitchFamily="2" charset="0"/>
              </a:rPr>
              <a:t>Distinguishing high- from low-quality evidence | </a:t>
            </a:r>
            <a:r>
              <a:rPr lang="en-CA" sz="1000" b="1" dirty="0">
                <a:solidFill>
                  <a:srgbClr val="1E252B"/>
                </a:solidFill>
                <a:latin typeface="Helvetica" pitchFamily="2" charset="0"/>
              </a:rPr>
              <a:t>5.3</a:t>
            </a:r>
            <a:r>
              <a:rPr lang="en-CA" sz="1000" dirty="0">
                <a:solidFill>
                  <a:srgbClr val="1E252B"/>
                </a:solidFill>
                <a:latin typeface="Helvetica" pitchFamily="2" charset="0"/>
              </a:rPr>
              <a:t> Strategies used by evidence intermediaries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(24)</a:t>
            </a: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34250" y="1616518"/>
            <a:ext cx="5571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21</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Rectangle 15">
            <a:extLst>
              <a:ext uri="{FF2B5EF4-FFF2-40B4-BE49-F238E27FC236}">
                <a16:creationId xmlns:a16="http://schemas.microsoft.com/office/drawing/2014/main" id="{309B23F9-CAC4-1F4F-A249-E61899C5A0A1}"/>
              </a:ext>
            </a:extLst>
          </p:cNvPr>
          <p:cNvSpPr/>
          <p:nvPr/>
        </p:nvSpPr>
        <p:spPr>
          <a:xfrm>
            <a:off x="1218224" y="3822302"/>
            <a:ext cx="10304184" cy="2462210"/>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5400" b="0" i="0" u="none" strike="noStrike" cap="none" spc="0" normalizeH="0" baseline="0" dirty="0">
              <a:ln>
                <a:noFill/>
              </a:ln>
              <a:solidFill>
                <a:srgbClr val="000000"/>
              </a:solidFill>
              <a:effectLst/>
              <a:uFillTx/>
              <a:latin typeface="+mj-lt"/>
              <a:ea typeface="+mj-ea"/>
              <a:cs typeface="+mj-cs"/>
              <a:sym typeface="Arial"/>
            </a:endParaRPr>
          </a:p>
        </p:txBody>
      </p:sp>
      <p:sp>
        <p:nvSpPr>
          <p:cNvPr id="17" name="TextBox 16">
            <a:extLst>
              <a:ext uri="{FF2B5EF4-FFF2-40B4-BE49-F238E27FC236}">
                <a16:creationId xmlns:a16="http://schemas.microsoft.com/office/drawing/2014/main" id="{A8049731-CDFC-9946-95B5-77685635D7B0}"/>
              </a:ext>
            </a:extLst>
          </p:cNvPr>
          <p:cNvSpPr txBox="1"/>
          <p:nvPr/>
        </p:nvSpPr>
        <p:spPr>
          <a:xfrm>
            <a:off x="1330062" y="3943177"/>
            <a:ext cx="9982103" cy="2185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Academic institutions’ responsibilities </a:t>
            </a:r>
            <a:r>
              <a:rPr lang="en-CA" sz="1200" dirty="0">
                <a:solidFill>
                  <a:srgbClr val="1E252B"/>
                </a:solidFill>
                <a:latin typeface="Helvetica" pitchFamily="2" charset="0"/>
              </a:rPr>
              <a:t>— </a:t>
            </a:r>
            <a:r>
              <a:rPr lang="en-CA" sz="1200" b="1" dirty="0">
                <a:solidFill>
                  <a:srgbClr val="1E252B"/>
                </a:solidFill>
                <a:latin typeface="Helvetica" pitchFamily="2" charset="0"/>
              </a:rPr>
              <a:t>Academic institutions, and their public funders, should incentivize faculty members to contribute to their national (or sub-national) evidence-support system and to evidence-related global public goods. </a:t>
            </a:r>
            <a:r>
              <a:rPr lang="en-CA" sz="1200" dirty="0">
                <a:solidFill>
                  <a:srgbClr val="1E252B"/>
                </a:solidFill>
                <a:latin typeface="Helvetica" pitchFamily="2" charset="0"/>
              </a:rPr>
              <a:t>Existing incentives tend to reward only peer-reviewed grants and publications, as well as to be first to publish on a topic rather than contributing to more definitive studies. Some countries are using periodic institution-assessment exercises to drive greater attention to evidence impact (e.g., UK’s Research Excellence Framework). Additional incentives can reward the work needed to achieve impact (e.g., engagement with and responsiveness to decision-makers) and to support best evidence (e.g., prioritizing quality over quantity of publications and communicating insights from bodies of evidence rather than their own single studies). Interest in visibility to funders and philanthropists encourages a focus on media releases and media interviews for single studies rather than on best evidence that is ‘ready for prime time.’</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5.4 </a:t>
            </a:r>
            <a:r>
              <a:rPr lang="en-CA" sz="1000" dirty="0">
                <a:solidFill>
                  <a:srgbClr val="1E252B"/>
                </a:solidFill>
                <a:latin typeface="Helvetica" pitchFamily="2" charset="0"/>
              </a:rPr>
              <a:t>Conditions that can help and hinder evidence intermediaries | </a:t>
            </a:r>
            <a:r>
              <a:rPr lang="en-CA" sz="1000" b="1" dirty="0">
                <a:solidFill>
                  <a:srgbClr val="1E252B"/>
                </a:solidFill>
                <a:latin typeface="Helvetica" pitchFamily="2" charset="0"/>
              </a:rPr>
              <a:t>4.14</a:t>
            </a:r>
            <a:r>
              <a:rPr lang="en-CA" sz="1000" dirty="0">
                <a:solidFill>
                  <a:srgbClr val="1E252B"/>
                </a:solidFill>
                <a:latin typeface="Helvetica" pitchFamily="2" charset="0"/>
              </a:rPr>
              <a:t> Features of an ideal national evidence infrastructure | 6.1 Global public goods needed to support evidence use | 4.5 Distinguishing high- from low-quality evidence | 4.8 Best evidence versus other things (and how to get the most of other things)</a:t>
            </a:r>
          </a:p>
        </p:txBody>
      </p:sp>
      <p:sp>
        <p:nvSpPr>
          <p:cNvPr id="19" name="Oval 18">
            <a:extLst>
              <a:ext uri="{FF2B5EF4-FFF2-40B4-BE49-F238E27FC236}">
                <a16:creationId xmlns:a16="http://schemas.microsoft.com/office/drawing/2014/main" id="{D049967A-18AF-C342-B341-47DD6FF2C08D}"/>
              </a:ext>
            </a:extLst>
          </p:cNvPr>
          <p:cNvSpPr/>
          <p:nvPr/>
        </p:nvSpPr>
        <p:spPr>
          <a:xfrm>
            <a:off x="437977" y="3824783"/>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0" name="TextBox 19">
            <a:extLst>
              <a:ext uri="{FF2B5EF4-FFF2-40B4-BE49-F238E27FC236}">
                <a16:creationId xmlns:a16="http://schemas.microsoft.com/office/drawing/2014/main" id="{4495F7C8-2CC0-2447-893A-DCB9A7409AA5}"/>
              </a:ext>
            </a:extLst>
          </p:cNvPr>
          <p:cNvSpPr txBox="1"/>
          <p:nvPr/>
        </p:nvSpPr>
        <p:spPr>
          <a:xfrm>
            <a:off x="425987" y="3842916"/>
            <a:ext cx="72843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22</a:t>
            </a:r>
            <a:endParaRPr lang="en-US" sz="2000" b="1" dirty="0">
              <a:solidFill>
                <a:schemeClr val="tx1"/>
              </a:solidFill>
            </a:endParaRPr>
          </a:p>
        </p:txBody>
      </p:sp>
      <p:sp>
        <p:nvSpPr>
          <p:cNvPr id="21" name="Slide Number">
            <a:extLst>
              <a:ext uri="{FF2B5EF4-FFF2-40B4-BE49-F238E27FC236}">
                <a16:creationId xmlns:a16="http://schemas.microsoft.com/office/drawing/2014/main" id="{C96129EC-E2B2-EF4A-BD43-AF46FBA702DE}"/>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17</a:t>
            </a:fld>
            <a:endParaRPr lang="en-CA" sz="2000" dirty="0">
              <a:solidFill>
                <a:srgbClr val="0F447C"/>
              </a:solidFill>
            </a:endParaRPr>
          </a:p>
        </p:txBody>
      </p:sp>
    </p:spTree>
    <p:extLst>
      <p:ext uri="{BB962C8B-B14F-4D97-AF65-F5344CB8AC3E}">
        <p14:creationId xmlns:p14="http://schemas.microsoft.com/office/powerpoint/2010/main" val="32045588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816897"/>
            <a:ext cx="0" cy="1855638"/>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2092879"/>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30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Journals’ responsibilities </a:t>
            </a:r>
            <a:r>
              <a:rPr lang="en-CA" sz="1200" dirty="0">
                <a:solidFill>
                  <a:srgbClr val="1E252B"/>
                </a:solidFill>
                <a:latin typeface="Helvetica" pitchFamily="2" charset="0"/>
              </a:rPr>
              <a:t>— </a:t>
            </a:r>
            <a:r>
              <a:rPr lang="en-CA" sz="1200" b="1" dirty="0">
                <a:solidFill>
                  <a:srgbClr val="1E252B"/>
                </a:solidFill>
                <a:latin typeface="Helvetica" pitchFamily="2" charset="0"/>
              </a:rPr>
              <a:t>Journal publishers should improve the ways in which they support the use of best evidence. </a:t>
            </a:r>
            <a:r>
              <a:rPr lang="en-CA" sz="1200" dirty="0">
                <a:solidFill>
                  <a:srgbClr val="1E252B"/>
                </a:solidFill>
                <a:latin typeface="Helvetica" pitchFamily="2" charset="0"/>
              </a:rPr>
              <a:t>Journals can mandate the use of reporting guidance and critical-appraisal checklists by reviewers, the placement of single studies in the context of evidence syntheses, and the sharing of anonymized study data. They can also commit to publishing non-positive research reports and replication studies, avoiding ‘spin,’ and acting quickly when apprised of scientific misconduct. Journals need to find a timely way to publish updates to living evidence products. Journals also need to ensure that publication delays never hinder the public sharing of evidence that is urgently needed for decision-making (and reciprocally that public sharing does not preclude later publication in a journal).</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5.4 </a:t>
            </a:r>
            <a:r>
              <a:rPr lang="en-CA" sz="1000" dirty="0">
                <a:solidFill>
                  <a:srgbClr val="1E252B"/>
                </a:solidFill>
                <a:latin typeface="Helvetica" pitchFamily="2" charset="0"/>
              </a:rPr>
              <a:t>Conditions that can help and hinder evidence intermediaries | </a:t>
            </a:r>
            <a:r>
              <a:rPr lang="en-CA" sz="1000" b="1" dirty="0">
                <a:solidFill>
                  <a:srgbClr val="1E252B"/>
                </a:solidFill>
                <a:latin typeface="Helvetica" pitchFamily="2" charset="0"/>
              </a:rPr>
              <a:t>4.5 </a:t>
            </a:r>
            <a:r>
              <a:rPr lang="en-CA" sz="1000" dirty="0">
                <a:solidFill>
                  <a:srgbClr val="1E252B"/>
                </a:solidFill>
                <a:latin typeface="Helvetica" pitchFamily="2" charset="0"/>
              </a:rPr>
              <a:t>Distinguishing high- from low-quality evidence | </a:t>
            </a:r>
            <a:r>
              <a:rPr lang="en-CA" sz="1000" b="1" dirty="0">
                <a:solidFill>
                  <a:srgbClr val="1E252B"/>
                </a:solidFill>
                <a:latin typeface="Helvetica" pitchFamily="2" charset="0"/>
              </a:rPr>
              <a:t>4.4 </a:t>
            </a:r>
            <a:r>
              <a:rPr lang="en-CA" sz="1000" dirty="0">
                <a:solidFill>
                  <a:srgbClr val="1E252B"/>
                </a:solidFill>
                <a:latin typeface="Helvetica" pitchFamily="2" charset="0"/>
              </a:rPr>
              <a:t>Interplay of local and global evidence | </a:t>
            </a:r>
            <a:r>
              <a:rPr lang="en-CA" sz="1000" b="1" dirty="0">
                <a:solidFill>
                  <a:srgbClr val="1E252B"/>
                </a:solidFill>
                <a:latin typeface="Helvetica" pitchFamily="2" charset="0"/>
              </a:rPr>
              <a:t>6.1 </a:t>
            </a:r>
            <a:r>
              <a:rPr lang="en-CA" sz="1000" dirty="0">
                <a:solidFill>
                  <a:srgbClr val="1E252B"/>
                </a:solidFill>
                <a:latin typeface="Helvetica" pitchFamily="2" charset="0"/>
              </a:rPr>
              <a:t>Global public goods needed to support evidence use</a:t>
            </a: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34250" y="1616518"/>
            <a:ext cx="5571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23</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28" name="Slide Number">
            <a:extLst>
              <a:ext uri="{FF2B5EF4-FFF2-40B4-BE49-F238E27FC236}">
                <a16:creationId xmlns:a16="http://schemas.microsoft.com/office/drawing/2014/main" id="{C4CE432C-1CAC-E94E-8D29-C9B602A85C04}"/>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18</a:t>
            </a:fld>
            <a:endParaRPr lang="en-CA" sz="2000" dirty="0">
              <a:solidFill>
                <a:srgbClr val="0F447C"/>
              </a:solidFill>
            </a:endParaRPr>
          </a:p>
        </p:txBody>
      </p:sp>
    </p:spTree>
    <p:extLst>
      <p:ext uri="{BB962C8B-B14F-4D97-AF65-F5344CB8AC3E}">
        <p14:creationId xmlns:p14="http://schemas.microsoft.com/office/powerpoint/2010/main" val="31347500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48070"/>
            <a:ext cx="0" cy="2705048"/>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2560239"/>
            <a:ext cx="10304184" cy="2092879"/>
          </a:xfrm>
          <a:prstGeom prst="rect">
            <a:avLst/>
          </a:prstGeom>
          <a:solidFill>
            <a:srgbClr val="DADFE2">
              <a:alpha val="20000"/>
            </a:srgbClr>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3000" b="0" i="0" u="none" strike="noStrike" cap="none" spc="0" normalizeH="0" baseline="0" dirty="0">
              <a:ln>
                <a:noFill/>
              </a:ln>
              <a:solidFill>
                <a:srgbClr val="000000"/>
              </a:solidFill>
              <a:effectLst/>
              <a:uFillTx/>
              <a:latin typeface="+mj-lt"/>
              <a:ea typeface="+mj-ea"/>
              <a:cs typeface="+mj-cs"/>
              <a:sym typeface="Arial"/>
            </a:endParaRPr>
          </a:p>
        </p:txBody>
      </p:sp>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2694366"/>
            <a:ext cx="998210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Funding </a:t>
            </a:r>
            <a:r>
              <a:rPr lang="en-CA" sz="1200" dirty="0">
                <a:solidFill>
                  <a:srgbClr val="1E252B"/>
                </a:solidFill>
                <a:latin typeface="Helvetica" pitchFamily="2" charset="0"/>
              </a:rPr>
              <a:t>— </a:t>
            </a:r>
            <a:r>
              <a:rPr lang="en-CA" sz="1200" b="1" dirty="0">
                <a:solidFill>
                  <a:srgbClr val="1E252B"/>
                </a:solidFill>
                <a:latin typeface="Helvetica" pitchFamily="2" charset="0"/>
              </a:rPr>
              <a:t>Governments, foundations and other funders should spend ‘smarter,’ and ideally more, on evidence support. </a:t>
            </a:r>
            <a:r>
              <a:rPr lang="en-CA" sz="1200" dirty="0">
                <a:solidFill>
                  <a:srgbClr val="1E252B"/>
                </a:solidFill>
                <a:latin typeface="Helvetica" pitchFamily="2" charset="0"/>
              </a:rPr>
              <a:t>They can commit to ensuring that 1% of funding is allocated to national (and sub-national) evidence infrastructures (with a reasonable share to the evidence-support system and evidence-implementation system, as described in section 4.14), and they can monitor adherence to standards. They can ensure that 10% of this funding is allocated to evidence-related global public goods if this responsibility is not taken up by multilateral organizations such as the World Bank and other UN agencies. High-income country governments and global funders can dedicate 1% of their international-development funding to equitably distributed capacities for evidence use.</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a:t>
            </a:r>
            <a:r>
              <a:rPr lang="en-CA" sz="1000" dirty="0">
                <a:solidFill>
                  <a:srgbClr val="1E252B"/>
                </a:solidFill>
                <a:latin typeface="Helvetica" pitchFamily="2" charset="0"/>
              </a:rPr>
              <a:t> </a:t>
            </a:r>
            <a:r>
              <a:rPr lang="en-CA" sz="1000" b="1" dirty="0">
                <a:solidFill>
                  <a:srgbClr val="1E252B"/>
                </a:solidFill>
                <a:latin typeface="Helvetica" pitchFamily="2" charset="0"/>
              </a:rPr>
              <a:t>4.14 </a:t>
            </a:r>
            <a:r>
              <a:rPr lang="en-CA" sz="1000" dirty="0">
                <a:solidFill>
                  <a:srgbClr val="1E252B"/>
                </a:solidFill>
                <a:latin typeface="Helvetica" pitchFamily="2" charset="0"/>
              </a:rPr>
              <a:t>Features of an ideal national evidence infrastructure | </a:t>
            </a:r>
            <a:r>
              <a:rPr lang="en-CA" sz="1000" b="1" dirty="0">
                <a:solidFill>
                  <a:srgbClr val="1E252B"/>
                </a:solidFill>
                <a:latin typeface="Helvetica" pitchFamily="2" charset="0"/>
              </a:rPr>
              <a:t>6.1 </a:t>
            </a:r>
            <a:r>
              <a:rPr lang="en-CA" sz="1000" dirty="0">
                <a:solidFill>
                  <a:srgbClr val="1E252B"/>
                </a:solidFill>
                <a:latin typeface="Helvetica" pitchFamily="2" charset="0"/>
              </a:rPr>
              <a:t>Global public goods needed to support evidence use | </a:t>
            </a:r>
            <a:r>
              <a:rPr lang="en-CA" sz="1000" b="1" dirty="0">
                <a:solidFill>
                  <a:srgbClr val="1E252B"/>
                </a:solidFill>
                <a:latin typeface="Helvetica" pitchFamily="2" charset="0"/>
              </a:rPr>
              <a:t>6.2 </a:t>
            </a:r>
            <a:r>
              <a:rPr lang="en-CA" sz="1000" dirty="0">
                <a:solidFill>
                  <a:srgbClr val="1E252B"/>
                </a:solidFill>
                <a:latin typeface="Helvetica" pitchFamily="2" charset="0"/>
              </a:rPr>
              <a:t>Equitably distributed capacities needed to support evidence use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(3)</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2561854"/>
            <a:ext cx="409495" cy="409495"/>
          </a:xfrm>
          <a:prstGeom prst="ellipse">
            <a:avLst/>
          </a:prstGeom>
          <a:solidFill>
            <a:srgbClr val="CCE5B2"/>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29963" y="2592138"/>
            <a:ext cx="45952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24</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grpSp>
        <p:nvGrpSpPr>
          <p:cNvPr id="42" name="Group 41">
            <a:extLst>
              <a:ext uri="{FF2B5EF4-FFF2-40B4-BE49-F238E27FC236}">
                <a16:creationId xmlns:a16="http://schemas.microsoft.com/office/drawing/2014/main" id="{D3F76CF8-1265-374A-91DF-64E53FC29A50}"/>
              </a:ext>
            </a:extLst>
          </p:cNvPr>
          <p:cNvGrpSpPr/>
          <p:nvPr/>
        </p:nvGrpSpPr>
        <p:grpSpPr>
          <a:xfrm>
            <a:off x="272238" y="1688963"/>
            <a:ext cx="11376423" cy="772826"/>
            <a:chOff x="5997981" y="4235529"/>
            <a:chExt cx="11376423" cy="772826"/>
          </a:xfrm>
        </p:grpSpPr>
        <p:pic>
          <p:nvPicPr>
            <p:cNvPr id="43" name="Picture 42">
              <a:extLst>
                <a:ext uri="{FF2B5EF4-FFF2-40B4-BE49-F238E27FC236}">
                  <a16:creationId xmlns:a16="http://schemas.microsoft.com/office/drawing/2014/main" id="{B617F57B-CEFB-A74F-812C-0DDC07089A47}"/>
                </a:ext>
              </a:extLst>
            </p:cNvPr>
            <p:cNvPicPr>
              <a:picLocks noChangeAspect="1"/>
            </p:cNvPicPr>
            <p:nvPr/>
          </p:nvPicPr>
          <p:blipFill rotWithShape="1">
            <a:blip r:embed="rId3">
              <a:extLst>
                <a:ext uri="{28A0092B-C50C-407E-A947-70E740481C1C}">
                  <a14:useLocalDpi xmlns:a14="http://schemas.microsoft.com/office/drawing/2010/main" val="0"/>
                </a:ext>
              </a:extLst>
            </a:blip>
            <a:srcRect l="6953"/>
            <a:stretch/>
          </p:blipFill>
          <p:spPr>
            <a:xfrm>
              <a:off x="6448976" y="4235529"/>
              <a:ext cx="10925428" cy="508406"/>
            </a:xfrm>
            <a:prstGeom prst="rect">
              <a:avLst/>
            </a:prstGeom>
          </p:spPr>
        </p:pic>
        <p:pic>
          <p:nvPicPr>
            <p:cNvPr id="44" name="Picture 43">
              <a:extLst>
                <a:ext uri="{FF2B5EF4-FFF2-40B4-BE49-F238E27FC236}">
                  <a16:creationId xmlns:a16="http://schemas.microsoft.com/office/drawing/2014/main" id="{832E3C91-0156-2247-BEDF-FECFA8A16E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981" y="4240261"/>
              <a:ext cx="768094" cy="768094"/>
            </a:xfrm>
            <a:prstGeom prst="rect">
              <a:avLst/>
            </a:prstGeom>
          </p:spPr>
        </p:pic>
        <p:sp>
          <p:nvSpPr>
            <p:cNvPr id="45" name="Oval 44">
              <a:extLst>
                <a:ext uri="{FF2B5EF4-FFF2-40B4-BE49-F238E27FC236}">
                  <a16:creationId xmlns:a16="http://schemas.microsoft.com/office/drawing/2014/main" id="{7CF07708-FB4B-BE46-BCBE-5E03C838C836}"/>
                </a:ext>
              </a:extLst>
            </p:cNvPr>
            <p:cNvSpPr/>
            <p:nvPr/>
          </p:nvSpPr>
          <p:spPr>
            <a:xfrm>
              <a:off x="6014840" y="4262033"/>
              <a:ext cx="724030" cy="724030"/>
            </a:xfrm>
            <a:prstGeom prst="ellipse">
              <a:avLst/>
            </a:prstGeom>
            <a:no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sp>
        <p:nvSpPr>
          <p:cNvPr id="46" name="TextBox 45">
            <a:extLst>
              <a:ext uri="{FF2B5EF4-FFF2-40B4-BE49-F238E27FC236}">
                <a16:creationId xmlns:a16="http://schemas.microsoft.com/office/drawing/2014/main" id="{E020D968-E628-E049-A66B-ED5FBE4D8E1D}"/>
              </a:ext>
            </a:extLst>
          </p:cNvPr>
          <p:cNvSpPr txBox="1"/>
          <p:nvPr/>
        </p:nvSpPr>
        <p:spPr>
          <a:xfrm>
            <a:off x="1112638" y="1782982"/>
            <a:ext cx="33157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Funders</a:t>
            </a:r>
            <a:endParaRPr lang="en-US" sz="2000" b="1" i="1" dirty="0">
              <a:solidFill>
                <a:schemeClr val="tx1"/>
              </a:solidFill>
            </a:endParaRPr>
          </a:p>
        </p:txBody>
      </p:sp>
      <p:sp>
        <p:nvSpPr>
          <p:cNvPr id="49" name="Slide Number">
            <a:extLst>
              <a:ext uri="{FF2B5EF4-FFF2-40B4-BE49-F238E27FC236}">
                <a16:creationId xmlns:a16="http://schemas.microsoft.com/office/drawing/2014/main" id="{60BFD782-AC9C-AC4F-9856-60C0A7FBAA23}"/>
              </a:ext>
            </a:extLst>
          </p:cNvPr>
          <p:cNvSpPr txBox="1">
            <a:spLocks/>
          </p:cNvSpPr>
          <p:nvPr/>
        </p:nvSpPr>
        <p:spPr>
          <a:xfrm>
            <a:off x="11527848" y="5826020"/>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19</a:t>
            </a:fld>
            <a:endParaRPr lang="en-CA" sz="2000" dirty="0">
              <a:solidFill>
                <a:srgbClr val="0F447C"/>
              </a:solidFill>
            </a:endParaRPr>
          </a:p>
        </p:txBody>
      </p:sp>
    </p:spTree>
    <p:extLst>
      <p:ext uri="{BB962C8B-B14F-4D97-AF65-F5344CB8AC3E}">
        <p14:creationId xmlns:p14="http://schemas.microsoft.com/office/powerpoint/2010/main" val="7756972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E850C0-2AA8-3846-B6D5-9A4A684075E6}"/>
              </a:ext>
            </a:extLst>
          </p:cNvPr>
          <p:cNvSpPr/>
          <p:nvPr/>
        </p:nvSpPr>
        <p:spPr>
          <a:xfrm>
            <a:off x="9088646" y="947312"/>
            <a:ext cx="3092313" cy="276999"/>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6" name="Slide Number">
            <a:extLst>
              <a:ext uri="{FF2B5EF4-FFF2-40B4-BE49-F238E27FC236}">
                <a16:creationId xmlns:a16="http://schemas.microsoft.com/office/drawing/2014/main" id="{60BFD782-AC9C-AC4F-9856-60C0A7FBAA23}"/>
              </a:ext>
            </a:extLst>
          </p:cNvPr>
          <p:cNvSpPr txBox="1">
            <a:spLocks/>
          </p:cNvSpPr>
          <p:nvPr/>
        </p:nvSpPr>
        <p:spPr>
          <a:xfrm>
            <a:off x="5892485" y="6296668"/>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ctr"/>
            <a:fld id="{86CB4B4D-7CA3-9044-876B-883B54F8677D}" type="slidenum">
              <a:rPr lang="en-CA" sz="2000" smtClean="0">
                <a:solidFill>
                  <a:srgbClr val="0F447C"/>
                </a:solidFill>
              </a:rPr>
              <a:pPr algn="ctr"/>
              <a:t>2</a:t>
            </a:fld>
            <a:endParaRPr lang="en-CA" sz="2000" dirty="0">
              <a:solidFill>
                <a:srgbClr val="0F447C"/>
              </a:solidFill>
            </a:endParaRPr>
          </a:p>
        </p:txBody>
      </p:sp>
      <p:pic>
        <p:nvPicPr>
          <p:cNvPr id="23" name="Picture 22" descr="Report[1].png"/>
          <p:cNvPicPr>
            <a:picLocks noChangeAspect="1"/>
          </p:cNvPicPr>
          <p:nvPr/>
        </p:nvPicPr>
        <p:blipFill rotWithShape="1">
          <a:blip r:embed="rId2" cstate="print">
            <a:extLst>
              <a:ext uri="{28A0092B-C50C-407E-A947-70E740481C1C}">
                <a14:useLocalDpi xmlns:a14="http://schemas.microsoft.com/office/drawing/2010/main" val="0"/>
              </a:ext>
            </a:extLst>
          </a:blip>
          <a:srcRect b="32831"/>
          <a:stretch/>
        </p:blipFill>
        <p:spPr>
          <a:xfrm>
            <a:off x="0" y="-1"/>
            <a:ext cx="12252045" cy="6858001"/>
          </a:xfrm>
          <a:prstGeom prst="rect">
            <a:avLst/>
          </a:prstGeom>
        </p:spPr>
      </p:pic>
      <p:sp>
        <p:nvSpPr>
          <p:cNvPr id="21" name="TextBox 20"/>
          <p:cNvSpPr txBox="1"/>
          <p:nvPr/>
        </p:nvSpPr>
        <p:spPr>
          <a:xfrm>
            <a:off x="5469647" y="3244334"/>
            <a:ext cx="24391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j-lt"/>
                <a:ea typeface="+mj-ea"/>
                <a:cs typeface="+mj-cs"/>
                <a:sym typeface="Arial"/>
              </a:rPr>
              <a:t>All recommendations</a:t>
            </a:r>
          </a:p>
        </p:txBody>
      </p:sp>
      <p:pic>
        <p:nvPicPr>
          <p:cNvPr id="22" name="Picture 21" descr="gcesc-globe.png"/>
          <p:cNvPicPr>
            <a:picLocks noChangeAspect="1"/>
          </p:cNvPicPr>
          <p:nvPr/>
        </p:nvPicPr>
        <p:blipFill rotWithShape="1">
          <a:blip r:embed="rId3" cstate="print">
            <a:extLst>
              <a:ext uri="{28A0092B-C50C-407E-A947-70E740481C1C}">
                <a14:useLocalDpi xmlns:a14="http://schemas.microsoft.com/office/drawing/2010/main" val="0"/>
              </a:ext>
            </a:extLst>
          </a:blip>
          <a:srcRect l="21750" t="16771"/>
          <a:stretch/>
        </p:blipFill>
        <p:spPr>
          <a:xfrm>
            <a:off x="11041" y="0"/>
            <a:ext cx="5138981" cy="5465988"/>
          </a:xfrm>
          <a:prstGeom prst="rect">
            <a:avLst/>
          </a:prstGeom>
        </p:spPr>
      </p:pic>
      <p:sp>
        <p:nvSpPr>
          <p:cNvPr id="25" name="Slide Number">
            <a:extLst>
              <a:ext uri="{FF2B5EF4-FFF2-40B4-BE49-F238E27FC236}">
                <a16:creationId xmlns:a16="http://schemas.microsoft.com/office/drawing/2014/main" id="{60BFD782-AC9C-AC4F-9856-60C0A7FBAA23}"/>
              </a:ext>
            </a:extLst>
          </p:cNvPr>
          <p:cNvSpPr txBox="1">
            <a:spLocks/>
          </p:cNvSpPr>
          <p:nvPr/>
        </p:nvSpPr>
        <p:spPr>
          <a:xfrm>
            <a:off x="5735602" y="6281809"/>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2</a:t>
            </a:fld>
            <a:endParaRPr lang="en-CA" sz="2000" dirty="0">
              <a:solidFill>
                <a:srgbClr val="0F447C"/>
              </a:solidFill>
            </a:endParaRPr>
          </a:p>
        </p:txBody>
      </p:sp>
    </p:spTree>
    <p:extLst>
      <p:ext uri="{BB962C8B-B14F-4D97-AF65-F5344CB8AC3E}">
        <p14:creationId xmlns:p14="http://schemas.microsoft.com/office/powerpoint/2010/main" val="17510716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46051"/>
            <a:ext cx="0" cy="3977929"/>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2573491"/>
            <a:ext cx="10304184" cy="3323985"/>
          </a:xfrm>
          <a:prstGeom prst="rect">
            <a:avLst/>
          </a:prstGeom>
          <a:solidFill>
            <a:srgbClr val="DADFE2">
              <a:alpha val="20000"/>
            </a:srgbClr>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10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pic>
        <p:nvPicPr>
          <p:cNvPr id="19" name="Picture 18">
            <a:extLst>
              <a:ext uri="{FF2B5EF4-FFF2-40B4-BE49-F238E27FC236}">
                <a16:creationId xmlns:a16="http://schemas.microsoft.com/office/drawing/2014/main" id="{314717D7-039C-C440-9E1F-63FC4DE7D973}"/>
              </a:ext>
            </a:extLst>
          </p:cNvPr>
          <p:cNvPicPr>
            <a:picLocks noChangeAspect="1"/>
          </p:cNvPicPr>
          <p:nvPr/>
        </p:nvPicPr>
        <p:blipFill rotWithShape="1">
          <a:blip r:embed="rId5">
            <a:extLst>
              <a:ext uri="{28A0092B-C50C-407E-A947-70E740481C1C}">
                <a14:useLocalDpi xmlns:a14="http://schemas.microsoft.com/office/drawing/2010/main" val="0"/>
              </a:ext>
            </a:extLst>
          </a:blip>
          <a:srcRect l="6953"/>
          <a:stretch/>
        </p:blipFill>
        <p:spPr>
          <a:xfrm>
            <a:off x="847472" y="1700808"/>
            <a:ext cx="10822013" cy="464300"/>
          </a:xfrm>
          <a:prstGeom prst="rect">
            <a:avLst/>
          </a:prstGeom>
        </p:spPr>
      </p:pic>
      <p:grpSp>
        <p:nvGrpSpPr>
          <p:cNvPr id="20" name="Group 19">
            <a:extLst>
              <a:ext uri="{FF2B5EF4-FFF2-40B4-BE49-F238E27FC236}">
                <a16:creationId xmlns:a16="http://schemas.microsoft.com/office/drawing/2014/main" id="{6FB1EF8F-097E-3C4A-9684-AA79568071B1}"/>
              </a:ext>
            </a:extLst>
          </p:cNvPr>
          <p:cNvGrpSpPr/>
          <p:nvPr/>
        </p:nvGrpSpPr>
        <p:grpSpPr>
          <a:xfrm>
            <a:off x="263587" y="1700808"/>
            <a:ext cx="768094" cy="768094"/>
            <a:chOff x="263587" y="1549407"/>
            <a:chExt cx="768094" cy="768094"/>
          </a:xfrm>
        </p:grpSpPr>
        <p:pic>
          <p:nvPicPr>
            <p:cNvPr id="21" name="Picture 20">
              <a:extLst>
                <a:ext uri="{FF2B5EF4-FFF2-40B4-BE49-F238E27FC236}">
                  <a16:creationId xmlns:a16="http://schemas.microsoft.com/office/drawing/2014/main" id="{50FEE2E4-AF6C-854D-88A8-B9552C4881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587" y="1549407"/>
              <a:ext cx="768094" cy="768094"/>
            </a:xfrm>
            <a:prstGeom prst="rect">
              <a:avLst/>
            </a:prstGeom>
          </p:spPr>
        </p:pic>
        <p:sp>
          <p:nvSpPr>
            <p:cNvPr id="22" name="Oval 21">
              <a:extLst>
                <a:ext uri="{FF2B5EF4-FFF2-40B4-BE49-F238E27FC236}">
                  <a16:creationId xmlns:a16="http://schemas.microsoft.com/office/drawing/2014/main" id="{1BCA7A32-995A-C44D-B3E6-F6B4DB08A610}"/>
                </a:ext>
              </a:extLst>
            </p:cNvPr>
            <p:cNvSpPr/>
            <p:nvPr/>
          </p:nvSpPr>
          <p:spPr>
            <a:xfrm>
              <a:off x="284566" y="1571439"/>
              <a:ext cx="724030" cy="724030"/>
            </a:xfrm>
            <a:prstGeom prst="ellipse">
              <a:avLst/>
            </a:prstGeom>
            <a:no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sp>
        <p:nvSpPr>
          <p:cNvPr id="23" name="TextBox 22">
            <a:extLst>
              <a:ext uri="{FF2B5EF4-FFF2-40B4-BE49-F238E27FC236}">
                <a16:creationId xmlns:a16="http://schemas.microsoft.com/office/drawing/2014/main" id="{34859A93-A266-C440-93B4-E764F29CBC49}"/>
              </a:ext>
            </a:extLst>
          </p:cNvPr>
          <p:cNvSpPr txBox="1"/>
          <p:nvPr/>
        </p:nvSpPr>
        <p:spPr>
          <a:xfrm>
            <a:off x="1330062" y="2707618"/>
            <a:ext cx="9982103" cy="3077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Wake-up call </a:t>
            </a:r>
            <a:r>
              <a:rPr lang="en-CA" sz="1200" dirty="0">
                <a:solidFill>
                  <a:srgbClr val="1E252B"/>
                </a:solidFill>
                <a:latin typeface="Helvetica" pitchFamily="2" charset="0"/>
              </a:rPr>
              <a:t>— </a:t>
            </a:r>
            <a:r>
              <a:rPr lang="en-CA" sz="1200" b="1" dirty="0">
                <a:solidFill>
                  <a:srgbClr val="1E252B"/>
                </a:solidFill>
                <a:latin typeface="Helvetica" pitchFamily="2" charset="0"/>
              </a:rPr>
              <a:t>Decision-makers, evidence intermediaries and impact-oriented evidence producers should recognize the scale and nature of the problem. </a:t>
            </a:r>
            <a:r>
              <a:rPr lang="en-CA" sz="1200" dirty="0">
                <a:solidFill>
                  <a:srgbClr val="1E252B"/>
                </a:solidFill>
                <a:latin typeface="Helvetica" pitchFamily="2" charset="0"/>
              </a:rPr>
              <a:t>Evidence – in all of the eight forms addressed in this report – is not being systematically used by government policymakers, organizational leaders, professionals and citizens to equitably address societal challenges. Instead decision-makers too often rely on inefficient (and sometimes harmful) informal feedback systems. The result is poor decisions that lead to failures to improve lives, avoidable harm to citizens, and wasted resources. </a:t>
            </a:r>
          </a:p>
          <a:p>
            <a:endParaRPr lang="en-CA" sz="1200" dirty="0">
              <a:solidFill>
                <a:srgbClr val="1E252B"/>
              </a:solidFill>
              <a:latin typeface="Helvetica" pitchFamily="2" charset="0"/>
            </a:endParaRPr>
          </a:p>
          <a:p>
            <a:r>
              <a:rPr lang="en-CA" sz="1200" dirty="0">
                <a:solidFill>
                  <a:srgbClr val="1E252B"/>
                </a:solidFill>
                <a:latin typeface="Helvetica" pitchFamily="2" charset="0"/>
              </a:rPr>
              <a:t>The cohort of decision-makers who were involved in COVID-19 decision-making, especially high-level government policymakers, now has direct experience with using many forms of evidence and with leveraging strategies that support its use. They also have direct experience with the challenges that can arise, leading evidence to be disregarded or misused. They may also have heard about the evidence supports available to their peers in other countries, such as living evidence syntheses, and wondered why they are not available or used in their own country. This cohort is uniquely well positioned to systematize what went well before and during the pandemic, and to build or improve their respective country’s evidence-support system in ways that address what didn’t go well.</a:t>
            </a:r>
          </a:p>
          <a:p>
            <a:endParaRPr lang="en-CA" sz="1000" dirty="0">
              <a:solidFill>
                <a:srgbClr val="1E252B"/>
              </a:solidFill>
              <a:latin typeface="Helvetica" pitchFamily="2" charset="0"/>
            </a:endParaRP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4.13 </a:t>
            </a:r>
            <a:r>
              <a:rPr lang="en-CA" sz="1000" dirty="0">
                <a:solidFill>
                  <a:srgbClr val="1E252B"/>
                </a:solidFill>
                <a:latin typeface="Helvetica" pitchFamily="2" charset="0"/>
              </a:rPr>
              <a:t>Weaknesses in many COVID-19 evidence-support systems | </a:t>
            </a:r>
            <a:r>
              <a:rPr lang="en-CA" sz="1000" b="1" dirty="0">
                <a:solidFill>
                  <a:srgbClr val="1E252B"/>
                </a:solidFill>
                <a:latin typeface="Helvetica" pitchFamily="2" charset="0"/>
              </a:rPr>
              <a:t>6.2</a:t>
            </a:r>
            <a:r>
              <a:rPr lang="en-CA" sz="1000" dirty="0">
                <a:solidFill>
                  <a:srgbClr val="1E252B"/>
                </a:solidFill>
                <a:latin typeface="Helvetica" pitchFamily="2" charset="0"/>
              </a:rPr>
              <a:t> Equitably distributed capacities needed to support evidence use | </a:t>
            </a:r>
            <a:r>
              <a:rPr lang="en-CA" sz="1000" b="1" dirty="0">
                <a:solidFill>
                  <a:srgbClr val="1E252B"/>
                </a:solidFill>
                <a:latin typeface="Helvetica" pitchFamily="2" charset="0"/>
              </a:rPr>
              <a:t>4.1 </a:t>
            </a:r>
            <a:r>
              <a:rPr lang="en-CA" sz="1000" dirty="0">
                <a:solidFill>
                  <a:srgbClr val="1E252B"/>
                </a:solidFill>
                <a:latin typeface="Helvetica" pitchFamily="2" charset="0"/>
              </a:rPr>
              <a:t>Forms in which evidence is typically encountered in decision-making | </a:t>
            </a:r>
            <a:r>
              <a:rPr lang="en-CA" sz="1000" b="1" dirty="0">
                <a:solidFill>
                  <a:srgbClr val="1E252B"/>
                </a:solidFill>
                <a:latin typeface="Helvetica" pitchFamily="2" charset="0"/>
              </a:rPr>
              <a:t>4.7</a:t>
            </a:r>
            <a:r>
              <a:rPr lang="en-CA" sz="1000" dirty="0">
                <a:solidFill>
                  <a:srgbClr val="1E252B"/>
                </a:solidFill>
                <a:latin typeface="Helvetica" pitchFamily="2" charset="0"/>
              </a:rPr>
              <a:t> Living evidence products</a:t>
            </a:r>
            <a:endParaRPr lang="en-CA" sz="1000" dirty="0">
              <a:solidFill>
                <a:srgbClr val="1E252B"/>
              </a:solidFill>
              <a:effectLst/>
              <a:latin typeface="Helvetica" pitchFamily="2" charset="0"/>
            </a:endParaRPr>
          </a:p>
        </p:txBody>
      </p:sp>
      <p:sp>
        <p:nvSpPr>
          <p:cNvPr id="24" name="TextBox 23">
            <a:extLst>
              <a:ext uri="{FF2B5EF4-FFF2-40B4-BE49-F238E27FC236}">
                <a16:creationId xmlns:a16="http://schemas.microsoft.com/office/drawing/2014/main" id="{7932B756-8478-6543-92C6-CBEE89166A0B}"/>
              </a:ext>
            </a:extLst>
          </p:cNvPr>
          <p:cNvSpPr txBox="1"/>
          <p:nvPr/>
        </p:nvSpPr>
        <p:spPr>
          <a:xfrm>
            <a:off x="1004121" y="1781687"/>
            <a:ext cx="1082201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cs typeface="Times New Roman" panose="02020603050405020304" pitchFamily="18" charset="0"/>
              </a:rPr>
              <a:t>All decision-makers, evidence intermediaries and impact-oriented evidence producers</a:t>
            </a:r>
            <a:endParaRPr lang="en-US" sz="2000" b="1" i="1" dirty="0">
              <a:solidFill>
                <a:schemeClr val="tx1"/>
              </a:solidFill>
            </a:endParaRPr>
          </a:p>
        </p:txBody>
      </p:sp>
      <p:grpSp>
        <p:nvGrpSpPr>
          <p:cNvPr id="3" name="Group 2">
            <a:extLst>
              <a:ext uri="{FF2B5EF4-FFF2-40B4-BE49-F238E27FC236}">
                <a16:creationId xmlns:a16="http://schemas.microsoft.com/office/drawing/2014/main" id="{84ABD061-BE97-8F4C-B4BC-BFF1386B18FE}"/>
              </a:ext>
            </a:extLst>
          </p:cNvPr>
          <p:cNvGrpSpPr/>
          <p:nvPr/>
        </p:nvGrpSpPr>
        <p:grpSpPr>
          <a:xfrm>
            <a:off x="437977" y="2575106"/>
            <a:ext cx="409495" cy="409495"/>
            <a:chOff x="437977" y="2667870"/>
            <a:chExt cx="409495" cy="409495"/>
          </a:xfrm>
        </p:grpSpPr>
        <p:sp>
          <p:nvSpPr>
            <p:cNvPr id="4" name="Oval 3">
              <a:extLst>
                <a:ext uri="{FF2B5EF4-FFF2-40B4-BE49-F238E27FC236}">
                  <a16:creationId xmlns:a16="http://schemas.microsoft.com/office/drawing/2014/main" id="{A8E6C09C-74BB-5B4C-9B5D-313A263AF960}"/>
                </a:ext>
              </a:extLst>
            </p:cNvPr>
            <p:cNvSpPr/>
            <p:nvPr/>
          </p:nvSpPr>
          <p:spPr>
            <a:xfrm>
              <a:off x="437977" y="2667870"/>
              <a:ext cx="409495" cy="409495"/>
            </a:xfrm>
            <a:prstGeom prst="ellipse">
              <a:avLst/>
            </a:prstGeom>
            <a:solidFill>
              <a:srgbClr val="FFDEAB"/>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83671" y="2691296"/>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1</a:t>
              </a:r>
              <a:endParaRPr lang="en-US" sz="2000" b="1" dirty="0">
                <a:solidFill>
                  <a:schemeClr val="tx1"/>
                </a:solidFill>
              </a:endParaRPr>
            </a:p>
          </p:txBody>
        </p:sp>
      </p:gr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26" name="Slide Number">
            <a:extLst>
              <a:ext uri="{FF2B5EF4-FFF2-40B4-BE49-F238E27FC236}">
                <a16:creationId xmlns:a16="http://schemas.microsoft.com/office/drawing/2014/main" id="{FB068CC7-3D9A-4F40-A124-58C5A8BD2712}"/>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3</a:t>
            </a:fld>
            <a:endParaRPr lang="en-CA" sz="2000" dirty="0">
              <a:solidFill>
                <a:srgbClr val="0F447C"/>
              </a:solidFill>
            </a:endParaRPr>
          </a:p>
        </p:txBody>
      </p:sp>
    </p:spTree>
    <p:extLst>
      <p:ext uri="{BB962C8B-B14F-4D97-AF65-F5344CB8AC3E}">
        <p14:creationId xmlns:p14="http://schemas.microsoft.com/office/powerpoint/2010/main" val="22008270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19547"/>
            <a:ext cx="0" cy="2117281"/>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2446822"/>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53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2154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New standard of asking for evidence </a:t>
            </a:r>
            <a:r>
              <a:rPr lang="en-CA" sz="1200" dirty="0">
                <a:solidFill>
                  <a:srgbClr val="1E252B"/>
                </a:solidFill>
                <a:latin typeface="Helvetica" pitchFamily="2" charset="0"/>
              </a:rPr>
              <a:t>— </a:t>
            </a:r>
            <a:r>
              <a:rPr lang="en-CA" sz="1200" b="1" dirty="0">
                <a:solidFill>
                  <a:srgbClr val="1E252B"/>
                </a:solidFill>
                <a:latin typeface="Helvetica" pitchFamily="2" charset="0"/>
              </a:rPr>
              <a:t>All decision-makers should pay attention when a claim is being made and ask about the quality and applicability of the evidence on which the claim is based. </a:t>
            </a:r>
            <a:r>
              <a:rPr lang="en-CA" sz="1200" dirty="0">
                <a:solidFill>
                  <a:srgbClr val="1E252B"/>
                </a:solidFill>
                <a:latin typeface="Helvetica" pitchFamily="2" charset="0"/>
              </a:rPr>
              <a:t>Experts and others who make claims (e.g., this intervention works) may be relying on their personal experiences or a subset of the available evidence. They may be overconfident in what they think they know. Instead of relying on experts as their sole source of evidence, decision-makers can look to sources of best evidence, such as ‘one-stop shops’ containing evidence syntheses that have been organized using an appropriate taxonomy, and that have each been rated for quality, </a:t>
            </a:r>
            <a:r>
              <a:rPr lang="en-CA" sz="1200" dirty="0" err="1">
                <a:solidFill>
                  <a:srgbClr val="1E252B"/>
                </a:solidFill>
                <a:latin typeface="Helvetica" pitchFamily="2" charset="0"/>
              </a:rPr>
              <a:t>updatedness</a:t>
            </a:r>
            <a:r>
              <a:rPr lang="en-CA" sz="1200" dirty="0">
                <a:solidFill>
                  <a:srgbClr val="1E252B"/>
                </a:solidFill>
                <a:latin typeface="Helvetica" pitchFamily="2" charset="0"/>
              </a:rPr>
              <a:t>, and other decision-relevant factors. They can engage experts in other roles, such as working through what specific evidence syntheses mean for a given jurisdiction and challenging ways of thinking with different forms of evidence. </a:t>
            </a:r>
          </a:p>
          <a:p>
            <a:endParaRPr lang="en-CA" sz="1000" dirty="0">
              <a:solidFill>
                <a:srgbClr val="1E252B"/>
              </a:solidFill>
              <a:latin typeface="Helvetica" pitchFamily="2" charset="0"/>
            </a:endParaRP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4.5</a:t>
            </a:r>
            <a:r>
              <a:rPr lang="en-CA" sz="1000" dirty="0">
                <a:solidFill>
                  <a:srgbClr val="1E252B"/>
                </a:solidFill>
                <a:latin typeface="Helvetica" pitchFamily="2" charset="0"/>
              </a:rPr>
              <a:t> Distinguishing high- from low-quality evidence | </a:t>
            </a:r>
            <a:r>
              <a:rPr lang="en-CA" sz="1000" b="1" dirty="0">
                <a:solidFill>
                  <a:srgbClr val="1E252B"/>
                </a:solidFill>
                <a:latin typeface="Helvetica" pitchFamily="2" charset="0"/>
              </a:rPr>
              <a:t>4.8</a:t>
            </a:r>
            <a:r>
              <a:rPr lang="en-CA" sz="1000" dirty="0">
                <a:solidFill>
                  <a:srgbClr val="1E252B"/>
                </a:solidFill>
                <a:latin typeface="Helvetica" pitchFamily="2" charset="0"/>
              </a:rPr>
              <a:t> Best evidence versus other things (and how to get the most of other things) | </a:t>
            </a:r>
            <a:r>
              <a:rPr lang="en-CA" sz="1000" b="1" dirty="0">
                <a:solidFill>
                  <a:srgbClr val="1E252B"/>
                </a:solidFill>
                <a:latin typeface="Helvetica" pitchFamily="2" charset="0"/>
              </a:rPr>
              <a:t>4.11</a:t>
            </a:r>
            <a:r>
              <a:rPr lang="en-CA" sz="1000" dirty="0">
                <a:solidFill>
                  <a:srgbClr val="1E252B"/>
                </a:solidFill>
                <a:latin typeface="Helvetica" pitchFamily="2" charset="0"/>
              </a:rPr>
              <a:t> Misinformation and infodemics</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FF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83671" y="1615047"/>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2</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Slide Number">
            <a:extLst>
              <a:ext uri="{FF2B5EF4-FFF2-40B4-BE49-F238E27FC236}">
                <a16:creationId xmlns:a16="http://schemas.microsoft.com/office/drawing/2014/main" id="{3AE450F4-5A65-C949-88C2-6A8D252D4C0C}"/>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4</a:t>
            </a:fld>
            <a:endParaRPr lang="en-CA" sz="2000" dirty="0">
              <a:solidFill>
                <a:srgbClr val="0F447C"/>
              </a:solidFill>
            </a:endParaRPr>
          </a:p>
        </p:txBody>
      </p:sp>
    </p:spTree>
    <p:extLst>
      <p:ext uri="{BB962C8B-B14F-4D97-AF65-F5344CB8AC3E}">
        <p14:creationId xmlns:p14="http://schemas.microsoft.com/office/powerpoint/2010/main" val="22361778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831345"/>
            <a:ext cx="0" cy="3507859"/>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pic>
        <p:nvPicPr>
          <p:cNvPr id="26" name="Picture 25">
            <a:extLst>
              <a:ext uri="{FF2B5EF4-FFF2-40B4-BE49-F238E27FC236}">
                <a16:creationId xmlns:a16="http://schemas.microsoft.com/office/drawing/2014/main" id="{29AD27B5-F2C5-0845-B005-706AB4288C3F}"/>
              </a:ext>
            </a:extLst>
          </p:cNvPr>
          <p:cNvPicPr>
            <a:picLocks noChangeAspect="1"/>
          </p:cNvPicPr>
          <p:nvPr/>
        </p:nvPicPr>
        <p:blipFill rotWithShape="1">
          <a:blip r:embed="rId3">
            <a:extLst>
              <a:ext uri="{28A0092B-C50C-407E-A947-70E740481C1C}">
                <a14:useLocalDpi xmlns:a14="http://schemas.microsoft.com/office/drawing/2010/main" val="0"/>
              </a:ext>
            </a:extLst>
          </a:blip>
          <a:srcRect l="6953"/>
          <a:stretch/>
        </p:blipFill>
        <p:spPr>
          <a:xfrm>
            <a:off x="847472" y="1693695"/>
            <a:ext cx="10674927" cy="482945"/>
          </a:xfrm>
          <a:prstGeom prst="rect">
            <a:avLst/>
          </a:prstGeom>
        </p:spPr>
      </p:pic>
      <p:sp>
        <p:nvSpPr>
          <p:cNvPr id="31" name="TextBox 30">
            <a:extLst>
              <a:ext uri="{FF2B5EF4-FFF2-40B4-BE49-F238E27FC236}">
                <a16:creationId xmlns:a16="http://schemas.microsoft.com/office/drawing/2014/main" id="{6C00DCF2-ED32-494C-8E11-7FB9EF819A53}"/>
              </a:ext>
            </a:extLst>
          </p:cNvPr>
          <p:cNvSpPr txBox="1"/>
          <p:nvPr/>
        </p:nvSpPr>
        <p:spPr>
          <a:xfrm>
            <a:off x="1004121" y="1781687"/>
            <a:ext cx="1082201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Multilateral organizations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D311BF70-21A4-CC49-974B-617D52EFB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84" y="1676189"/>
            <a:ext cx="809842" cy="809842"/>
          </a:xfrm>
          <a:prstGeom prst="rect">
            <a:avLst/>
          </a:prstGeom>
        </p:spPr>
      </p:pic>
      <p:sp>
        <p:nvSpPr>
          <p:cNvPr id="2" name="Rectangle 1">
            <a:extLst>
              <a:ext uri="{FF2B5EF4-FFF2-40B4-BE49-F238E27FC236}">
                <a16:creationId xmlns:a16="http://schemas.microsoft.com/office/drawing/2014/main" id="{8A091AF0-775A-7B49-BB24-4FA5D2DAFE78}"/>
              </a:ext>
            </a:extLst>
          </p:cNvPr>
          <p:cNvSpPr/>
          <p:nvPr/>
        </p:nvSpPr>
        <p:spPr>
          <a:xfrm>
            <a:off x="1218224" y="2560239"/>
            <a:ext cx="10304184" cy="2739209"/>
          </a:xfrm>
          <a:prstGeom prst="rect">
            <a:avLst/>
          </a:prstGeom>
          <a:solidFill>
            <a:srgbClr val="DADFE2">
              <a:alpha val="20000"/>
            </a:srgbClr>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72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2694366"/>
            <a:ext cx="9982103" cy="2523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Resolution by multilateral organizations </a:t>
            </a:r>
            <a:r>
              <a:rPr lang="en-CA" sz="1200" dirty="0">
                <a:solidFill>
                  <a:srgbClr val="1E252B"/>
                </a:solidFill>
                <a:latin typeface="Helvetica" pitchFamily="2" charset="0"/>
              </a:rPr>
              <a:t>— </a:t>
            </a:r>
            <a:r>
              <a:rPr lang="en-CA" sz="1200" b="1" dirty="0">
                <a:solidFill>
                  <a:srgbClr val="1E252B"/>
                </a:solidFill>
                <a:latin typeface="Helvetica" pitchFamily="2" charset="0"/>
              </a:rPr>
              <a:t>The UN, the G20 and other multilateral organizations should endorse a resolution that commits these multilateral organizations and their member states to broaden their conception of evidence, and to support evidence-related global public goods and equitably distributed capacities to produce, share and use evidence. </a:t>
            </a:r>
            <a:r>
              <a:rPr lang="en-CA" sz="1200" dirty="0">
                <a:solidFill>
                  <a:srgbClr val="1E252B"/>
                </a:solidFill>
                <a:latin typeface="Helvetica" pitchFamily="2" charset="0"/>
              </a:rPr>
              <a:t>The ‘quintet of change’ meant to support the UN’s transformation from 2021 to 2025 explicitly includes data analytics and behavioural/implementation research, implicitly includes evaluation (under ‘performance and results orientation’), and is silent on the other needed forms of evidence.(1) The UN and other multilateral organizations (including the global commissions they sponsor) continue to rely on an ‘expert knows best’ model. The reinvigoration of the UN Secretary-General Scientific Advisory Board provides an opportunity to do better.(2) Much can be learned from the organizations that have pioneered more systematic and transparent approaches to using evidence, such as the World Health Organization’s (WHO) Guidelines Review Committee (that develops normative guidance) and the UN’s Intergovernmental Panel on Climate Change.</a:t>
            </a:r>
            <a:endParaRPr lang="en-CA" sz="1000" dirty="0">
              <a:solidFill>
                <a:srgbClr val="1E252B"/>
              </a:solidFill>
              <a:latin typeface="Helvetica" pitchFamily="2" charset="0"/>
            </a:endParaRP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4.2 </a:t>
            </a:r>
            <a:r>
              <a:rPr lang="en-CA" sz="1000" dirty="0">
                <a:solidFill>
                  <a:srgbClr val="1E252B"/>
                </a:solidFill>
                <a:latin typeface="Helvetica" pitchFamily="2" charset="0"/>
              </a:rPr>
              <a:t>Definitions of forms in which evidence is typically encountered | </a:t>
            </a:r>
            <a:r>
              <a:rPr lang="en-CA" sz="1000" b="1" dirty="0">
                <a:solidFill>
                  <a:srgbClr val="1E252B"/>
                </a:solidFill>
                <a:latin typeface="Helvetica" pitchFamily="2" charset="0"/>
              </a:rPr>
              <a:t>6.1 </a:t>
            </a:r>
            <a:r>
              <a:rPr lang="en-CA" sz="1000" dirty="0">
                <a:solidFill>
                  <a:srgbClr val="1E252B"/>
                </a:solidFill>
                <a:latin typeface="Helvetica" pitchFamily="2" charset="0"/>
              </a:rPr>
              <a:t>Global public goods needed to support evidence use | </a:t>
            </a:r>
            <a:r>
              <a:rPr lang="en-CA" sz="1000" b="1" dirty="0">
                <a:solidFill>
                  <a:srgbClr val="1E252B"/>
                </a:solidFill>
                <a:latin typeface="Helvetica" pitchFamily="2" charset="0"/>
              </a:rPr>
              <a:t>6.2</a:t>
            </a:r>
            <a:r>
              <a:rPr lang="en-CA" sz="1000" dirty="0">
                <a:solidFill>
                  <a:srgbClr val="1E252B"/>
                </a:solidFill>
                <a:latin typeface="Helvetica" pitchFamily="2" charset="0"/>
              </a:rPr>
              <a:t> Equitably distributed capacities needed to support evidence use | </a:t>
            </a:r>
            <a:r>
              <a:rPr lang="en-CA" sz="1000" b="1" dirty="0">
                <a:solidFill>
                  <a:srgbClr val="1E252B"/>
                </a:solidFill>
                <a:latin typeface="Helvetica" pitchFamily="2" charset="0"/>
              </a:rPr>
              <a:t>5.5</a:t>
            </a:r>
            <a:r>
              <a:rPr lang="en-CA" sz="1000" dirty="0">
                <a:solidFill>
                  <a:srgbClr val="1E252B"/>
                </a:solidFill>
                <a:latin typeface="Helvetica" pitchFamily="2" charset="0"/>
              </a:rPr>
              <a:t> UN system entities’ use of evidence syntheses in their work | </a:t>
            </a:r>
            <a:r>
              <a:rPr lang="en-CA" sz="1000" b="1" dirty="0">
                <a:solidFill>
                  <a:srgbClr val="1E252B"/>
                </a:solidFill>
                <a:latin typeface="Helvetica" pitchFamily="2" charset="0"/>
              </a:rPr>
              <a:t>7.1 </a:t>
            </a:r>
            <a:r>
              <a:rPr lang="en-CA" sz="1000" dirty="0">
                <a:solidFill>
                  <a:srgbClr val="1E252B"/>
                </a:solidFill>
                <a:latin typeface="Helvetica" pitchFamily="2" charset="0"/>
              </a:rPr>
              <a:t>Insights from an analysis of global-commission recommendations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(3)</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2561854"/>
            <a:ext cx="409495" cy="409495"/>
          </a:xfrm>
          <a:prstGeom prst="ellipse">
            <a:avLst/>
          </a:prstGeom>
          <a:solidFill>
            <a:srgbClr val="E5BAD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83671" y="2585280"/>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3</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 </a:t>
            </a:r>
          </a:p>
        </p:txBody>
      </p:sp>
      <p:sp>
        <p:nvSpPr>
          <p:cNvPr id="29" name="Oval 28">
            <a:extLst>
              <a:ext uri="{FF2B5EF4-FFF2-40B4-BE49-F238E27FC236}">
                <a16:creationId xmlns:a16="http://schemas.microsoft.com/office/drawing/2014/main" id="{1ED942A2-CD33-7F49-8EA6-F078A598EBE0}"/>
              </a:ext>
            </a:extLst>
          </p:cNvPr>
          <p:cNvSpPr/>
          <p:nvPr/>
        </p:nvSpPr>
        <p:spPr>
          <a:xfrm>
            <a:off x="285490" y="1719095"/>
            <a:ext cx="724030" cy="724030"/>
          </a:xfrm>
          <a:prstGeom prst="ellipse">
            <a:avLst/>
          </a:prstGeom>
          <a:no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19" name="Slide Number">
            <a:extLst>
              <a:ext uri="{FF2B5EF4-FFF2-40B4-BE49-F238E27FC236}">
                <a16:creationId xmlns:a16="http://schemas.microsoft.com/office/drawing/2014/main" id="{FAE9E44A-C407-C64B-B80B-9F9E7F5A818C}"/>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5</a:t>
            </a:fld>
            <a:endParaRPr lang="en-CA" sz="2000" dirty="0">
              <a:solidFill>
                <a:srgbClr val="0F447C"/>
              </a:solidFill>
            </a:endParaRPr>
          </a:p>
        </p:txBody>
      </p:sp>
    </p:spTree>
    <p:extLst>
      <p:ext uri="{BB962C8B-B14F-4D97-AF65-F5344CB8AC3E}">
        <p14:creationId xmlns:p14="http://schemas.microsoft.com/office/powerpoint/2010/main" val="8210538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42724" y="1946051"/>
            <a:ext cx="0" cy="2117281"/>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2446822"/>
          </a:xfrm>
          <a:prstGeom prst="rect">
            <a:avLst/>
          </a:prstGeom>
          <a:solidFill>
            <a:srgbClr val="DADFE2">
              <a:alpha val="20000"/>
            </a:srgbClr>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53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2185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Landmark report </a:t>
            </a:r>
            <a:r>
              <a:rPr lang="en-CA" sz="1200" dirty="0">
                <a:solidFill>
                  <a:srgbClr val="1E252B"/>
                </a:solidFill>
                <a:latin typeface="Helvetica" pitchFamily="2" charset="0"/>
              </a:rPr>
              <a:t>— </a:t>
            </a:r>
            <a:r>
              <a:rPr lang="en-CA" sz="1200" b="1" dirty="0">
                <a:solidFill>
                  <a:srgbClr val="1E252B"/>
                </a:solidFill>
                <a:latin typeface="Helvetica" pitchFamily="2" charset="0"/>
              </a:rPr>
              <a:t>The World Bank should dedicate an upcoming World Development Report to providing the design of the evidence architecture needed globally, regionally and nationally, including the required investments in evidence-related global public goods and in equitably distributed capacities to produce, share and use evidence.</a:t>
            </a:r>
            <a:r>
              <a:rPr lang="en-CA" sz="1200" dirty="0">
                <a:solidFill>
                  <a:srgbClr val="1E252B"/>
                </a:solidFill>
                <a:latin typeface="Helvetica" pitchFamily="2" charset="0"/>
              </a:rPr>
              <a:t> The World Bank’s steps towards being the ‘knowledge bank’ have been too tentative. Their work to date emphasizes some forms of evidence (e.g., data analytics) and largely disregards others (e.g., evidence synthesis). A landmark report can establish a common language about evidence and evidence use that everybody – decision-makers, evidence intermediaries and impact-oriented evidence producers – can use. It can also lay out the many steps involved in doing better, including the World Bank’s role, as well as the roles of its global partnerships and of other UN agencies, in supporting evidence-related global public goods like evidence syntheses.</a:t>
            </a:r>
            <a:endParaRPr lang="en-CA" sz="1000" dirty="0">
              <a:solidFill>
                <a:srgbClr val="1E252B"/>
              </a:solidFill>
              <a:latin typeface="Helvetica" pitchFamily="2" charset="0"/>
            </a:endParaRP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6.1 </a:t>
            </a:r>
            <a:r>
              <a:rPr lang="en-CA" sz="1000" dirty="0">
                <a:solidFill>
                  <a:srgbClr val="1E252B"/>
                </a:solidFill>
                <a:latin typeface="Helvetica" pitchFamily="2" charset="0"/>
              </a:rPr>
              <a:t>Global public goods needed to support evidence use | </a:t>
            </a:r>
            <a:r>
              <a:rPr lang="en-CA" sz="1000" b="1" dirty="0">
                <a:solidFill>
                  <a:srgbClr val="1E252B"/>
                </a:solidFill>
                <a:latin typeface="Helvetica" pitchFamily="2" charset="0"/>
              </a:rPr>
              <a:t>6.2 </a:t>
            </a:r>
            <a:r>
              <a:rPr lang="en-CA" sz="1000" dirty="0">
                <a:solidFill>
                  <a:srgbClr val="1E252B"/>
                </a:solidFill>
                <a:latin typeface="Helvetica" pitchFamily="2" charset="0"/>
              </a:rPr>
              <a:t>Equitably distributed capacities needed to support evidence use |</a:t>
            </a:r>
            <a:r>
              <a:rPr lang="en-CA" sz="1000" b="1" dirty="0">
                <a:solidFill>
                  <a:srgbClr val="1E252B"/>
                </a:solidFill>
                <a:latin typeface="Helvetica" pitchFamily="2" charset="0"/>
              </a:rPr>
              <a:t> 1.6 </a:t>
            </a:r>
            <a:r>
              <a:rPr lang="en-CA" sz="1000" dirty="0">
                <a:solidFill>
                  <a:srgbClr val="1E252B"/>
                </a:solidFill>
                <a:latin typeface="Helvetica" pitchFamily="2" charset="0"/>
              </a:rPr>
              <a:t>Timeline of key developments in using evidence to address societal challenges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(4)</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rgbClr val="E5BAD1"/>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80839" y="1615047"/>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4</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Slide Number">
            <a:extLst>
              <a:ext uri="{FF2B5EF4-FFF2-40B4-BE49-F238E27FC236}">
                <a16:creationId xmlns:a16="http://schemas.microsoft.com/office/drawing/2014/main" id="{BF4EBD6A-D7F6-AA40-985C-D43D1484AA9B}"/>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6</a:t>
            </a:fld>
            <a:endParaRPr lang="en-CA" sz="2000" dirty="0">
              <a:solidFill>
                <a:srgbClr val="0F447C"/>
              </a:solidFill>
            </a:endParaRPr>
          </a:p>
        </p:txBody>
      </p:sp>
    </p:spTree>
    <p:extLst>
      <p:ext uri="{BB962C8B-B14F-4D97-AF65-F5344CB8AC3E}">
        <p14:creationId xmlns:p14="http://schemas.microsoft.com/office/powerpoint/2010/main" val="41036891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2072243"/>
            <a:ext cx="0" cy="3611823"/>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grpSp>
        <p:nvGrpSpPr>
          <p:cNvPr id="17" name="Group 16">
            <a:extLst>
              <a:ext uri="{FF2B5EF4-FFF2-40B4-BE49-F238E27FC236}">
                <a16:creationId xmlns:a16="http://schemas.microsoft.com/office/drawing/2014/main" id="{18FACB7B-08CC-C94D-87D0-5A0F8E04DBAD}"/>
              </a:ext>
            </a:extLst>
          </p:cNvPr>
          <p:cNvGrpSpPr/>
          <p:nvPr/>
        </p:nvGrpSpPr>
        <p:grpSpPr>
          <a:xfrm>
            <a:off x="263587" y="1692934"/>
            <a:ext cx="11258812" cy="770271"/>
            <a:chOff x="263587" y="4235907"/>
            <a:chExt cx="11258812" cy="770271"/>
          </a:xfrm>
        </p:grpSpPr>
        <p:pic>
          <p:nvPicPr>
            <p:cNvPr id="19" name="Picture 18">
              <a:extLst>
                <a:ext uri="{FF2B5EF4-FFF2-40B4-BE49-F238E27FC236}">
                  <a16:creationId xmlns:a16="http://schemas.microsoft.com/office/drawing/2014/main" id="{B77C0679-8622-9949-9883-66D804AF10A4}"/>
                </a:ext>
              </a:extLst>
            </p:cNvPr>
            <p:cNvPicPr>
              <a:picLocks noChangeAspect="1"/>
            </p:cNvPicPr>
            <p:nvPr/>
          </p:nvPicPr>
          <p:blipFill rotWithShape="1">
            <a:blip r:embed="rId3">
              <a:extLst>
                <a:ext uri="{28A0092B-C50C-407E-A947-70E740481C1C}">
                  <a14:useLocalDpi xmlns:a14="http://schemas.microsoft.com/office/drawing/2010/main" val="0"/>
                </a:ext>
              </a:extLst>
            </a:blip>
            <a:srcRect l="6953"/>
            <a:stretch/>
          </p:blipFill>
          <p:spPr>
            <a:xfrm>
              <a:off x="847470" y="4235907"/>
              <a:ext cx="10674929" cy="508406"/>
            </a:xfrm>
            <a:prstGeom prst="rect">
              <a:avLst/>
            </a:prstGeom>
          </p:spPr>
        </p:pic>
        <p:pic>
          <p:nvPicPr>
            <p:cNvPr id="20" name="Picture 19">
              <a:extLst>
                <a:ext uri="{FF2B5EF4-FFF2-40B4-BE49-F238E27FC236}">
                  <a16:creationId xmlns:a16="http://schemas.microsoft.com/office/drawing/2014/main" id="{65F0C935-B56C-3D44-9C21-5DC5C3A7FA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587" y="4238084"/>
              <a:ext cx="768094" cy="768094"/>
            </a:xfrm>
            <a:prstGeom prst="rect">
              <a:avLst/>
            </a:prstGeom>
          </p:spPr>
        </p:pic>
        <p:sp>
          <p:nvSpPr>
            <p:cNvPr id="21" name="Oval 20">
              <a:extLst>
                <a:ext uri="{FF2B5EF4-FFF2-40B4-BE49-F238E27FC236}">
                  <a16:creationId xmlns:a16="http://schemas.microsoft.com/office/drawing/2014/main" id="{C4EFFA92-2FEE-3C4B-9158-FE40AF581BDA}"/>
                </a:ext>
              </a:extLst>
            </p:cNvPr>
            <p:cNvSpPr/>
            <p:nvPr/>
          </p:nvSpPr>
          <p:spPr>
            <a:xfrm>
              <a:off x="280092" y="4262033"/>
              <a:ext cx="724030" cy="724030"/>
            </a:xfrm>
            <a:prstGeom prst="ellipse">
              <a:avLst/>
            </a:prstGeom>
            <a:no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grpSp>
      <p:sp>
        <p:nvSpPr>
          <p:cNvPr id="2" name="Rectangle 1">
            <a:extLst>
              <a:ext uri="{FF2B5EF4-FFF2-40B4-BE49-F238E27FC236}">
                <a16:creationId xmlns:a16="http://schemas.microsoft.com/office/drawing/2014/main" id="{8A091AF0-775A-7B49-BB24-4FA5D2DAFE78}"/>
              </a:ext>
            </a:extLst>
          </p:cNvPr>
          <p:cNvSpPr/>
          <p:nvPr/>
        </p:nvSpPr>
        <p:spPr>
          <a:xfrm>
            <a:off x="1218224" y="2666255"/>
            <a:ext cx="10304184" cy="2970042"/>
          </a:xfrm>
          <a:prstGeom prst="rect">
            <a:avLst/>
          </a:prstGeom>
          <a:solidFill>
            <a:srgbClr val="DADFE2">
              <a:alpha val="20000"/>
            </a:srgbClr>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7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2800382"/>
            <a:ext cx="9982103" cy="2739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National (and sub-national) evidence-support systems </a:t>
            </a:r>
            <a:r>
              <a:rPr lang="en-CA" sz="1200" dirty="0">
                <a:solidFill>
                  <a:srgbClr val="1E252B"/>
                </a:solidFill>
                <a:latin typeface="Helvetica" pitchFamily="2" charset="0"/>
              </a:rPr>
              <a:t>— </a:t>
            </a:r>
            <a:r>
              <a:rPr lang="en-CA" sz="1200" b="1" dirty="0">
                <a:solidFill>
                  <a:srgbClr val="1E252B"/>
                </a:solidFill>
                <a:latin typeface="Helvetica" pitchFamily="2" charset="0"/>
              </a:rPr>
              <a:t>Every national (and sub-national) government should review their existing evidence-support system (and broader evidence infrastructure), fill the gaps both internally and through partnerships, and report publicly on their progress. </a:t>
            </a:r>
            <a:r>
              <a:rPr lang="en-CA" sz="1200" dirty="0">
                <a:solidFill>
                  <a:srgbClr val="1E252B"/>
                </a:solidFill>
                <a:latin typeface="Helvetica" pitchFamily="2" charset="0"/>
              </a:rPr>
              <a:t>For example, many governments do not have an evidence-support coordination office, a behavioural-insights unit, an evidence-use handbook and related metrics, and other features of an ideal evidence-support system (as described in section 4.14). Each government can also review their ‘mainstream’ structures and processes (e.g., budgeting, planning, monitoring and auditing) to formalize the ‘ways in’ for evidence. Without the right evidence-support system, staff will not have the capacity, opportunity and motivation to use evidence in government policymaking.</a:t>
            </a:r>
          </a:p>
          <a:p>
            <a:endParaRPr lang="en-CA" sz="1200" dirty="0">
              <a:solidFill>
                <a:srgbClr val="1E252B"/>
              </a:solidFill>
              <a:latin typeface="Helvetica" pitchFamily="2" charset="0"/>
            </a:endParaRPr>
          </a:p>
          <a:p>
            <a:r>
              <a:rPr lang="en-CA" sz="1200" dirty="0">
                <a:solidFill>
                  <a:srgbClr val="1E252B"/>
                </a:solidFill>
                <a:latin typeface="Helvetica" pitchFamily="2" charset="0"/>
              </a:rPr>
              <a:t>Some governments may choose to formalize their effects in legislation, like the U.S. Foundations for Evidence-Based Policymaking Act. Many governments can also support the use of evidence in the everyday work of organizational leaders and professionals, and in the everyday lives of citizens, and can explicitly respect Indigenous rights and ways of knowing in their efforts.</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4.14 </a:t>
            </a:r>
            <a:r>
              <a:rPr lang="en-CA" sz="1000" dirty="0">
                <a:solidFill>
                  <a:srgbClr val="1E252B"/>
                </a:solidFill>
                <a:latin typeface="Helvetica" pitchFamily="2" charset="0"/>
              </a:rPr>
              <a:t>Features of an ideal national evidence infrastructure | </a:t>
            </a:r>
            <a:r>
              <a:rPr lang="en-CA" sz="1000" b="1" dirty="0">
                <a:solidFill>
                  <a:srgbClr val="1E252B"/>
                </a:solidFill>
                <a:latin typeface="Helvetica" pitchFamily="2" charset="0"/>
              </a:rPr>
              <a:t>3.3</a:t>
            </a:r>
            <a:r>
              <a:rPr lang="en-CA" sz="1000" dirty="0">
                <a:solidFill>
                  <a:srgbClr val="1E252B"/>
                </a:solidFill>
                <a:latin typeface="Helvetica" pitchFamily="2" charset="0"/>
              </a:rPr>
              <a:t> Government policymakers and the context for their use of evidence |</a:t>
            </a:r>
            <a:r>
              <a:rPr lang="en-CA" sz="1000" b="1" dirty="0">
                <a:solidFill>
                  <a:srgbClr val="1E252B"/>
                </a:solidFill>
                <a:latin typeface="Helvetica" pitchFamily="2" charset="0"/>
              </a:rPr>
              <a:t> 4.10 </a:t>
            </a:r>
            <a:r>
              <a:rPr lang="en-CA" sz="1000" dirty="0">
                <a:solidFill>
                  <a:srgbClr val="1E252B"/>
                </a:solidFill>
                <a:latin typeface="Helvetica" pitchFamily="2" charset="0"/>
              </a:rPr>
              <a:t>Indigenous rights and ways of knowing | </a:t>
            </a:r>
            <a:r>
              <a:rPr lang="en-CA" sz="1000" b="1" dirty="0">
                <a:solidFill>
                  <a:schemeClr val="accent6"/>
                </a:solidFill>
                <a:latin typeface="Helvetica" pitchFamily="2" charset="0"/>
              </a:rPr>
              <a:t>Aligned report: </a:t>
            </a:r>
            <a:r>
              <a:rPr lang="en-CA" sz="1000" dirty="0">
                <a:solidFill>
                  <a:srgbClr val="1E252B"/>
                </a:solidFill>
                <a:latin typeface="Helvetica" pitchFamily="2" charset="0"/>
              </a:rPr>
              <a:t>(3)</a:t>
            </a:r>
          </a:p>
        </p:txBody>
      </p:sp>
      <p:sp>
        <p:nvSpPr>
          <p:cNvPr id="4" name="Oval 3">
            <a:extLst>
              <a:ext uri="{FF2B5EF4-FFF2-40B4-BE49-F238E27FC236}">
                <a16:creationId xmlns:a16="http://schemas.microsoft.com/office/drawing/2014/main" id="{A8E6C09C-74BB-5B4C-9B5D-313A263AF960}"/>
              </a:ext>
            </a:extLst>
          </p:cNvPr>
          <p:cNvSpPr/>
          <p:nvPr/>
        </p:nvSpPr>
        <p:spPr>
          <a:xfrm>
            <a:off x="437977" y="2667870"/>
            <a:ext cx="409495" cy="409495"/>
          </a:xfrm>
          <a:prstGeom prst="ellipse">
            <a:avLst/>
          </a:prstGeom>
          <a:solidFill>
            <a:srgbClr val="CCE5B2"/>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83671" y="2691296"/>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5</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22" name="TextBox 21">
            <a:extLst>
              <a:ext uri="{FF2B5EF4-FFF2-40B4-BE49-F238E27FC236}">
                <a16:creationId xmlns:a16="http://schemas.microsoft.com/office/drawing/2014/main" id="{5D5EA4AD-ED08-2F48-BEB4-A143BAE49D05}"/>
              </a:ext>
            </a:extLst>
          </p:cNvPr>
          <p:cNvSpPr txBox="1"/>
          <p:nvPr/>
        </p:nvSpPr>
        <p:spPr>
          <a:xfrm>
            <a:off x="1004121" y="1781687"/>
            <a:ext cx="1082201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b="1" i="1" dirty="0">
                <a:solidFill>
                  <a:schemeClr val="tx1"/>
                </a:solidFill>
                <a:latin typeface="Helvetica" pitchFamily="2" charset="0"/>
                <a:ea typeface="Garamond" panose="02020404030301010803" pitchFamily="18" charset="0"/>
                <a:cs typeface="Garamond" panose="02020404030301010803" pitchFamily="18" charset="0"/>
              </a:rPr>
              <a:t>Government policymakers</a:t>
            </a:r>
            <a:endParaRPr lang="en-CA" sz="1400" b="1" i="1" dirty="0">
              <a:solidFill>
                <a:schemeClr val="tx1"/>
              </a:solidFill>
              <a:latin typeface="Helvetica" pitchFamily="2" charset="0"/>
              <a:ea typeface="Times New Roman" panose="02020603050405020304" pitchFamily="18" charset="0"/>
              <a:cs typeface="Times New Roman" panose="02020603050405020304" pitchFamily="18" charset="0"/>
            </a:endParaRPr>
          </a:p>
        </p:txBody>
      </p:sp>
      <p:sp>
        <p:nvSpPr>
          <p:cNvPr id="24" name="Slide Number">
            <a:extLst>
              <a:ext uri="{FF2B5EF4-FFF2-40B4-BE49-F238E27FC236}">
                <a16:creationId xmlns:a16="http://schemas.microsoft.com/office/drawing/2014/main" id="{CD5B3D98-BAC0-7A4C-9C93-6D0258B8A25B}"/>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7</a:t>
            </a:fld>
            <a:endParaRPr lang="en-CA" sz="2000" dirty="0">
              <a:solidFill>
                <a:srgbClr val="0F447C"/>
              </a:solidFill>
            </a:endParaRPr>
          </a:p>
        </p:txBody>
      </p:sp>
    </p:spTree>
    <p:extLst>
      <p:ext uri="{BB962C8B-B14F-4D97-AF65-F5344CB8AC3E}">
        <p14:creationId xmlns:p14="http://schemas.microsoft.com/office/powerpoint/2010/main" val="19004651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919547"/>
            <a:ext cx="0" cy="4031981"/>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2062101"/>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8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Staff, partnerships and other resources </a:t>
            </a:r>
            <a:r>
              <a:rPr lang="en-CA" sz="1200" dirty="0">
                <a:solidFill>
                  <a:srgbClr val="1E252B"/>
                </a:solidFill>
                <a:latin typeface="Helvetica" pitchFamily="2" charset="0"/>
              </a:rPr>
              <a:t>— </a:t>
            </a:r>
            <a:r>
              <a:rPr lang="en-CA" sz="1200" b="1" dirty="0">
                <a:solidFill>
                  <a:srgbClr val="1E252B"/>
                </a:solidFill>
                <a:latin typeface="Helvetica" pitchFamily="2" charset="0"/>
              </a:rPr>
              <a:t>Government policymakers should ensure that the executive and legislative branches of government have access to the staff, partnerships and other resources needed for evidence support. </a:t>
            </a:r>
            <a:r>
              <a:rPr lang="en-CA" sz="1200" dirty="0">
                <a:solidFill>
                  <a:srgbClr val="1E252B"/>
                </a:solidFill>
                <a:latin typeface="Helvetica" pitchFamily="2" charset="0"/>
              </a:rPr>
              <a:t>Policy, program, technical and library staff involved in supporting government policymakers (i.e., the staff who provide the ‘absorptive capacity’ for evidence in government) need to keep abreast of developments in using evidence. They need to have partnerships (which can include technical-assistance arrangements) with specialized evidence producers and intermediaries that complement their in-house capacities, and the other resources needed to apply these capacities (e.g., online document access).</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a:t>
            </a:r>
            <a:r>
              <a:rPr lang="en-CA" sz="1000" dirty="0">
                <a:solidFill>
                  <a:srgbClr val="1E252B"/>
                </a:solidFill>
                <a:latin typeface="Helvetica" pitchFamily="2" charset="0"/>
              </a:rPr>
              <a:t> </a:t>
            </a:r>
            <a:r>
              <a:rPr lang="en-CA" sz="1000" b="1" dirty="0">
                <a:solidFill>
                  <a:srgbClr val="1E252B"/>
                </a:solidFill>
                <a:latin typeface="Helvetica" pitchFamily="2" charset="0"/>
              </a:rPr>
              <a:t>3.3</a:t>
            </a:r>
            <a:r>
              <a:rPr lang="en-CA" sz="1000" dirty="0">
                <a:solidFill>
                  <a:srgbClr val="1E252B"/>
                </a:solidFill>
                <a:latin typeface="Helvetica" pitchFamily="2" charset="0"/>
              </a:rPr>
              <a:t> Government policymakers and the context for their use of evidence | </a:t>
            </a:r>
            <a:r>
              <a:rPr lang="en-CA" sz="1000" b="1" dirty="0">
                <a:solidFill>
                  <a:srgbClr val="1E252B"/>
                </a:solidFill>
                <a:latin typeface="Helvetica" pitchFamily="2" charset="0"/>
              </a:rPr>
              <a:t>5.3 </a:t>
            </a:r>
            <a:r>
              <a:rPr lang="en-CA" sz="1000" dirty="0">
                <a:solidFill>
                  <a:srgbClr val="1E252B"/>
                </a:solidFill>
                <a:latin typeface="Helvetica" pitchFamily="2" charset="0"/>
              </a:rPr>
              <a:t>Strategies used by evidence intermediaries | </a:t>
            </a:r>
            <a:r>
              <a:rPr lang="en-CA" sz="1000" b="1" dirty="0">
                <a:solidFill>
                  <a:srgbClr val="1E252B"/>
                </a:solidFill>
                <a:latin typeface="Helvetica" pitchFamily="2" charset="0"/>
              </a:rPr>
              <a:t>6.2</a:t>
            </a:r>
            <a:r>
              <a:rPr lang="en-CA" sz="1000" dirty="0">
                <a:solidFill>
                  <a:srgbClr val="1E252B"/>
                </a:solidFill>
                <a:latin typeface="Helvetica" pitchFamily="2" charset="0"/>
              </a:rPr>
              <a:t> Equitably distributed capacities needed to support evidence use | </a:t>
            </a:r>
            <a:r>
              <a:rPr lang="en-CA" sz="1000" b="1" dirty="0">
                <a:solidFill>
                  <a:schemeClr val="accent6"/>
                </a:solidFill>
                <a:latin typeface="Helvetica" pitchFamily="2" charset="0"/>
              </a:rPr>
              <a:t>Aligned reports: </a:t>
            </a:r>
            <a:r>
              <a:rPr lang="en-CA" sz="1000" dirty="0">
                <a:solidFill>
                  <a:srgbClr val="1E252B"/>
                </a:solidFill>
                <a:latin typeface="Helvetica" pitchFamily="2" charset="0"/>
              </a:rPr>
              <a:t>(3-5) </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79151" y="1616518"/>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6</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Rectangle 15">
            <a:extLst>
              <a:ext uri="{FF2B5EF4-FFF2-40B4-BE49-F238E27FC236}">
                <a16:creationId xmlns:a16="http://schemas.microsoft.com/office/drawing/2014/main" id="{309B23F9-CAC4-1F4F-A249-E61899C5A0A1}"/>
              </a:ext>
            </a:extLst>
          </p:cNvPr>
          <p:cNvSpPr/>
          <p:nvPr/>
        </p:nvSpPr>
        <p:spPr>
          <a:xfrm>
            <a:off x="1218224" y="3889427"/>
            <a:ext cx="10304184" cy="2062101"/>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800" b="0" i="0" u="none" strike="noStrike" cap="none" spc="0" normalizeH="0" baseline="0" dirty="0">
              <a:ln>
                <a:noFill/>
              </a:ln>
              <a:solidFill>
                <a:srgbClr val="000000"/>
              </a:solidFill>
              <a:effectLst/>
              <a:uFillTx/>
              <a:latin typeface="+mj-lt"/>
              <a:ea typeface="+mj-ea"/>
              <a:cs typeface="+mj-cs"/>
              <a:sym typeface="Arial"/>
            </a:endParaRPr>
          </a:p>
        </p:txBody>
      </p:sp>
      <p:sp>
        <p:nvSpPr>
          <p:cNvPr id="17" name="TextBox 16">
            <a:extLst>
              <a:ext uri="{FF2B5EF4-FFF2-40B4-BE49-F238E27FC236}">
                <a16:creationId xmlns:a16="http://schemas.microsoft.com/office/drawing/2014/main" id="{A8049731-CDFC-9946-95B5-77685635D7B0}"/>
              </a:ext>
            </a:extLst>
          </p:cNvPr>
          <p:cNvSpPr txBox="1"/>
          <p:nvPr/>
        </p:nvSpPr>
        <p:spPr>
          <a:xfrm>
            <a:off x="1330062" y="4023554"/>
            <a:ext cx="998210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Science advisors </a:t>
            </a:r>
            <a:r>
              <a:rPr lang="en-CA" sz="1200" dirty="0">
                <a:solidFill>
                  <a:srgbClr val="1E252B"/>
                </a:solidFill>
                <a:latin typeface="Helvetica" pitchFamily="2" charset="0"/>
              </a:rPr>
              <a:t>— </a:t>
            </a:r>
            <a:r>
              <a:rPr lang="en-CA" sz="1200" b="1" dirty="0">
                <a:solidFill>
                  <a:srgbClr val="1E252B"/>
                </a:solidFill>
                <a:latin typeface="Helvetica" pitchFamily="2" charset="0"/>
              </a:rPr>
              <a:t>Government policymakers should select their science advisors based on their ability to find, contextualize and communicate diverse forms of evidence, and to sustain a high-performing evidence-support system. </a:t>
            </a:r>
            <a:r>
              <a:rPr lang="en-CA" sz="1200" dirty="0">
                <a:solidFill>
                  <a:srgbClr val="1E252B"/>
                </a:solidFill>
                <a:latin typeface="Helvetica" pitchFamily="2" charset="0"/>
              </a:rPr>
              <a:t>Many science advisors are instead selected based on their past scientific contributions or their relationships with senior government officials. Just like policy and other staff, science advisors need to keep abreast of the many developments in using evidence. Such evidence includes the eight forms of evidence discussed in this report, evidence from across the health, natural and social sciences, and evidence from across sectors. Many of these forms of evidence are now available as living evidence products.</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a:t>
            </a:r>
            <a:r>
              <a:rPr lang="en-CA" sz="1000" b="1" dirty="0">
                <a:solidFill>
                  <a:srgbClr val="1E252B"/>
                </a:solidFill>
                <a:latin typeface="Helvetica" pitchFamily="2" charset="0"/>
              </a:rPr>
              <a:t> 3.3 </a:t>
            </a:r>
            <a:r>
              <a:rPr lang="en-CA" sz="1000" dirty="0">
                <a:solidFill>
                  <a:srgbClr val="1E252B"/>
                </a:solidFill>
                <a:latin typeface="Helvetica" pitchFamily="2" charset="0"/>
              </a:rPr>
              <a:t>Government policymakers and the context for their use of evidence | </a:t>
            </a:r>
            <a:r>
              <a:rPr lang="en-CA" sz="1000" b="1" dirty="0">
                <a:solidFill>
                  <a:srgbClr val="1E252B"/>
                </a:solidFill>
                <a:latin typeface="Helvetica" pitchFamily="2" charset="0"/>
              </a:rPr>
              <a:t>4.14</a:t>
            </a:r>
            <a:r>
              <a:rPr lang="en-CA" sz="1000" dirty="0">
                <a:solidFill>
                  <a:srgbClr val="1E252B"/>
                </a:solidFill>
                <a:latin typeface="Helvetica" pitchFamily="2" charset="0"/>
              </a:rPr>
              <a:t> Features of an ideal national evidence infrastructure | </a:t>
            </a:r>
            <a:r>
              <a:rPr lang="en-CA" sz="1000" b="1" dirty="0">
                <a:solidFill>
                  <a:srgbClr val="1E252B"/>
                </a:solidFill>
                <a:latin typeface="Helvetica" pitchFamily="2" charset="0"/>
              </a:rPr>
              <a:t>4.2</a:t>
            </a:r>
            <a:r>
              <a:rPr lang="en-CA" sz="1000" dirty="0">
                <a:solidFill>
                  <a:srgbClr val="1E252B"/>
                </a:solidFill>
                <a:latin typeface="Helvetica" pitchFamily="2" charset="0"/>
              </a:rPr>
              <a:t> Definitions of forms in which evidence is typically encountered |</a:t>
            </a:r>
            <a:r>
              <a:rPr lang="en-CA" sz="1000" b="1" dirty="0">
                <a:solidFill>
                  <a:srgbClr val="1E252B"/>
                </a:solidFill>
                <a:latin typeface="Helvetica" pitchFamily="2" charset="0"/>
              </a:rPr>
              <a:t> 4.7 </a:t>
            </a:r>
            <a:r>
              <a:rPr lang="en-CA" sz="1000" dirty="0">
                <a:solidFill>
                  <a:srgbClr val="1E252B"/>
                </a:solidFill>
                <a:latin typeface="Helvetica" pitchFamily="2" charset="0"/>
              </a:rPr>
              <a:t>Living evidence products</a:t>
            </a:r>
            <a:endParaRPr lang="en-CA" sz="1000" dirty="0">
              <a:solidFill>
                <a:srgbClr val="1E252B"/>
              </a:solidFill>
              <a:effectLst/>
              <a:latin typeface="Helvetica" pitchFamily="2" charset="0"/>
            </a:endParaRPr>
          </a:p>
        </p:txBody>
      </p:sp>
      <p:sp>
        <p:nvSpPr>
          <p:cNvPr id="19" name="Oval 18">
            <a:extLst>
              <a:ext uri="{FF2B5EF4-FFF2-40B4-BE49-F238E27FC236}">
                <a16:creationId xmlns:a16="http://schemas.microsoft.com/office/drawing/2014/main" id="{D049967A-18AF-C342-B341-47DD6FF2C08D}"/>
              </a:ext>
            </a:extLst>
          </p:cNvPr>
          <p:cNvSpPr/>
          <p:nvPr/>
        </p:nvSpPr>
        <p:spPr>
          <a:xfrm>
            <a:off x="437977" y="3891042"/>
            <a:ext cx="409495" cy="409495"/>
          </a:xfrm>
          <a:prstGeom prst="ellipse">
            <a:avLst/>
          </a:prstGeom>
          <a:solidFill>
            <a:schemeClr val="bg1"/>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0" name="TextBox 19">
            <a:extLst>
              <a:ext uri="{FF2B5EF4-FFF2-40B4-BE49-F238E27FC236}">
                <a16:creationId xmlns:a16="http://schemas.microsoft.com/office/drawing/2014/main" id="{4495F7C8-2CC0-2447-893A-DCB9A7409AA5}"/>
              </a:ext>
            </a:extLst>
          </p:cNvPr>
          <p:cNvSpPr txBox="1"/>
          <p:nvPr/>
        </p:nvSpPr>
        <p:spPr>
          <a:xfrm>
            <a:off x="489784" y="3926825"/>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7</a:t>
            </a:r>
            <a:endParaRPr lang="en-US" sz="2000" b="1" dirty="0">
              <a:solidFill>
                <a:schemeClr val="tx1"/>
              </a:solidFill>
            </a:endParaRPr>
          </a:p>
        </p:txBody>
      </p:sp>
      <p:sp>
        <p:nvSpPr>
          <p:cNvPr id="21" name="Slide Number">
            <a:extLst>
              <a:ext uri="{FF2B5EF4-FFF2-40B4-BE49-F238E27FC236}">
                <a16:creationId xmlns:a16="http://schemas.microsoft.com/office/drawing/2014/main" id="{765EEF2B-B15C-DB42-B7C2-0DDACCF3A425}"/>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8</a:t>
            </a:fld>
            <a:endParaRPr lang="en-CA" sz="2000" dirty="0">
              <a:solidFill>
                <a:srgbClr val="0F447C"/>
              </a:solidFill>
            </a:endParaRPr>
          </a:p>
        </p:txBody>
      </p:sp>
    </p:spTree>
    <p:extLst>
      <p:ext uri="{BB962C8B-B14F-4D97-AF65-F5344CB8AC3E}">
        <p14:creationId xmlns:p14="http://schemas.microsoft.com/office/powerpoint/2010/main" val="3586441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31B0F0A-9855-9442-9D97-39F378D79CAB}"/>
              </a:ext>
            </a:extLst>
          </p:cNvPr>
          <p:cNvCxnSpPr>
            <a:cxnSpLocks/>
          </p:cNvCxnSpPr>
          <p:nvPr/>
        </p:nvCxnSpPr>
        <p:spPr>
          <a:xfrm>
            <a:off x="637674" y="1695261"/>
            <a:ext cx="0" cy="4031981"/>
          </a:xfrm>
          <a:prstGeom prst="straightConnector1">
            <a:avLst/>
          </a:prstGeom>
          <a:noFill/>
          <a:ln w="60325" cap="flat">
            <a:solidFill>
              <a:srgbClr val="DADFE2"/>
            </a:solidFill>
            <a:prstDash val="solid"/>
            <a:round/>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A091AF0-775A-7B49-BB24-4FA5D2DAFE78}"/>
              </a:ext>
            </a:extLst>
          </p:cNvPr>
          <p:cNvSpPr/>
          <p:nvPr/>
        </p:nvSpPr>
        <p:spPr>
          <a:xfrm>
            <a:off x="1218224" y="1590006"/>
            <a:ext cx="10304184" cy="1862046"/>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1500" b="0" i="0" u="none" strike="noStrike" cap="none" spc="0" normalizeH="0" baseline="0" dirty="0">
              <a:ln>
                <a:noFill/>
              </a:ln>
              <a:solidFill>
                <a:srgbClr val="000000"/>
              </a:solidFill>
              <a:effectLst/>
              <a:uFillTx/>
              <a:latin typeface="+mj-lt"/>
              <a:ea typeface="+mj-ea"/>
              <a:cs typeface="+mj-cs"/>
              <a:sym typeface="Arial"/>
            </a:endParaRPr>
          </a:p>
        </p:txBody>
      </p:sp>
      <p:pic>
        <p:nvPicPr>
          <p:cNvPr id="13" name="Picture 12" descr="A picture containing rectangle&#10;&#10;Description automatically generated">
            <a:extLst>
              <a:ext uri="{FF2B5EF4-FFF2-40B4-BE49-F238E27FC236}">
                <a16:creationId xmlns:a16="http://schemas.microsoft.com/office/drawing/2014/main" id="{0B00906E-40DA-DA4E-B136-C180E735B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14" name="Picture 13" descr="A picture containing text, sign&#10;&#10;Description automatically generated">
            <a:extLst>
              <a:ext uri="{FF2B5EF4-FFF2-40B4-BE49-F238E27FC236}">
                <a16:creationId xmlns:a16="http://schemas.microsoft.com/office/drawing/2014/main" id="{93B09F84-FE5B-B94D-8400-6527EDA9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15" name="Rectangle 14">
            <a:extLst>
              <a:ext uri="{FF2B5EF4-FFF2-40B4-BE49-F238E27FC236}">
                <a16:creationId xmlns:a16="http://schemas.microsoft.com/office/drawing/2014/main" id="{BDF7B6F5-D628-0E48-AB0C-8A9805DB7A8E}"/>
              </a:ext>
            </a:extLst>
          </p:cNvPr>
          <p:cNvSpPr/>
          <p:nvPr/>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8" name="Rectangle 17">
            <a:extLst>
              <a:ext uri="{FF2B5EF4-FFF2-40B4-BE49-F238E27FC236}">
                <a16:creationId xmlns:a16="http://schemas.microsoft.com/office/drawing/2014/main" id="{C4949902-5A39-BE40-A6BC-DAFC8B2076A8}"/>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23" name="TextBox 22">
            <a:extLst>
              <a:ext uri="{FF2B5EF4-FFF2-40B4-BE49-F238E27FC236}">
                <a16:creationId xmlns:a16="http://schemas.microsoft.com/office/drawing/2014/main" id="{34859A93-A266-C440-93B4-E764F29CBC49}"/>
              </a:ext>
            </a:extLst>
          </p:cNvPr>
          <p:cNvSpPr txBox="1"/>
          <p:nvPr/>
        </p:nvSpPr>
        <p:spPr>
          <a:xfrm>
            <a:off x="1330062" y="1724133"/>
            <a:ext cx="9982103"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Advisory bodies </a:t>
            </a:r>
            <a:r>
              <a:rPr lang="en-CA" sz="1200" dirty="0">
                <a:solidFill>
                  <a:srgbClr val="1E252B"/>
                </a:solidFill>
                <a:latin typeface="Helvetica" pitchFamily="2" charset="0"/>
              </a:rPr>
              <a:t>— </a:t>
            </a:r>
            <a:r>
              <a:rPr lang="en-CA" sz="1200" b="1" dirty="0">
                <a:solidFill>
                  <a:srgbClr val="1E252B"/>
                </a:solidFill>
                <a:latin typeface="Helvetica" pitchFamily="2" charset="0"/>
              </a:rPr>
              <a:t>Government policymakers should hold advisory bodies to higher standards in their use of evidence. </a:t>
            </a:r>
            <a:r>
              <a:rPr lang="en-CA" sz="1200" dirty="0">
                <a:solidFill>
                  <a:srgbClr val="1E252B"/>
                </a:solidFill>
                <a:latin typeface="Helvetica" pitchFamily="2" charset="0"/>
              </a:rPr>
              <a:t>Many advisory bodies do not use a combination of the best local evidence (e.g., data analytics from the national or sub-national level) and syntheses of the best evidence globally, or match the right form of evidence to the right decision-related question. They typically do not use robust deliberative processes, including giving voice to the individuals who can bring an equity perspective to interpreting what the evidence means for particular groups. They also do not typically distinguish between their recommendations that are based on best evidence from those that are not.</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a:t>
            </a:r>
            <a:r>
              <a:rPr lang="en-CA" sz="1000" dirty="0">
                <a:solidFill>
                  <a:srgbClr val="1E252B"/>
                </a:solidFill>
                <a:latin typeface="Helvetica" pitchFamily="2" charset="0"/>
              </a:rPr>
              <a:t> </a:t>
            </a:r>
            <a:r>
              <a:rPr lang="en-CA" sz="1000" b="1" dirty="0">
                <a:solidFill>
                  <a:srgbClr val="1E252B"/>
                </a:solidFill>
                <a:latin typeface="Helvetica" pitchFamily="2" charset="0"/>
              </a:rPr>
              <a:t>4.4</a:t>
            </a:r>
            <a:r>
              <a:rPr lang="en-CA" sz="1000" dirty="0">
                <a:solidFill>
                  <a:srgbClr val="1E252B"/>
                </a:solidFill>
                <a:latin typeface="Helvetica" pitchFamily="2" charset="0"/>
              </a:rPr>
              <a:t> Interplay of local and global evidence | </a:t>
            </a:r>
            <a:r>
              <a:rPr lang="en-CA" sz="1000" b="1" dirty="0">
                <a:solidFill>
                  <a:srgbClr val="1E252B"/>
                </a:solidFill>
                <a:latin typeface="Helvetica" pitchFamily="2" charset="0"/>
              </a:rPr>
              <a:t>4.3</a:t>
            </a:r>
            <a:r>
              <a:rPr lang="en-CA" sz="1000" dirty="0">
                <a:solidFill>
                  <a:srgbClr val="1E252B"/>
                </a:solidFill>
                <a:latin typeface="Helvetica" pitchFamily="2" charset="0"/>
              </a:rPr>
              <a:t> Matching decision-related questions to forms of evidence | </a:t>
            </a:r>
            <a:r>
              <a:rPr lang="en-CA" sz="1000" b="1" dirty="0">
                <a:solidFill>
                  <a:srgbClr val="1E252B"/>
                </a:solidFill>
                <a:latin typeface="Helvetica" pitchFamily="2" charset="0"/>
              </a:rPr>
              <a:t>1.7</a:t>
            </a:r>
            <a:r>
              <a:rPr lang="en-CA" sz="1000" dirty="0">
                <a:solidFill>
                  <a:srgbClr val="1E252B"/>
                </a:solidFill>
                <a:latin typeface="Helvetica" pitchFamily="2" charset="0"/>
              </a:rPr>
              <a:t> Equity considerations | </a:t>
            </a:r>
            <a:r>
              <a:rPr lang="en-CA" sz="1000" b="1" dirty="0">
                <a:solidFill>
                  <a:srgbClr val="1E252B"/>
                </a:solidFill>
                <a:latin typeface="Helvetica" pitchFamily="2" charset="0"/>
              </a:rPr>
              <a:t>4.5</a:t>
            </a:r>
            <a:r>
              <a:rPr lang="en-CA" sz="1000" dirty="0">
                <a:solidFill>
                  <a:srgbClr val="1E252B"/>
                </a:solidFill>
                <a:latin typeface="Helvetica" pitchFamily="2" charset="0"/>
              </a:rPr>
              <a:t> Distinguishing high- from low-quality evidence</a:t>
            </a:r>
            <a:endParaRPr lang="en-CA" sz="1000" dirty="0">
              <a:solidFill>
                <a:srgbClr val="1E252B"/>
              </a:solidFill>
              <a:effectLst/>
              <a:latin typeface="Helvetica" pitchFamily="2" charset="0"/>
            </a:endParaRPr>
          </a:p>
        </p:txBody>
      </p:sp>
      <p:sp>
        <p:nvSpPr>
          <p:cNvPr id="4" name="Oval 3">
            <a:extLst>
              <a:ext uri="{FF2B5EF4-FFF2-40B4-BE49-F238E27FC236}">
                <a16:creationId xmlns:a16="http://schemas.microsoft.com/office/drawing/2014/main" id="{A8E6C09C-74BB-5B4C-9B5D-313A263AF960}"/>
              </a:ext>
            </a:extLst>
          </p:cNvPr>
          <p:cNvSpPr/>
          <p:nvPr/>
        </p:nvSpPr>
        <p:spPr>
          <a:xfrm>
            <a:off x="437977" y="1591621"/>
            <a:ext cx="409495" cy="409495"/>
          </a:xfrm>
          <a:prstGeom prst="ellipse">
            <a:avLst/>
          </a:prstGeom>
          <a:solidFill>
            <a:schemeClr val="bg1"/>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7" name="TextBox 26">
            <a:extLst>
              <a:ext uri="{FF2B5EF4-FFF2-40B4-BE49-F238E27FC236}">
                <a16:creationId xmlns:a16="http://schemas.microsoft.com/office/drawing/2014/main" id="{ED614025-3B86-3E49-94BA-7D0740BF1A41}"/>
              </a:ext>
            </a:extLst>
          </p:cNvPr>
          <p:cNvSpPr txBox="1"/>
          <p:nvPr/>
        </p:nvSpPr>
        <p:spPr>
          <a:xfrm>
            <a:off x="489289" y="1617013"/>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8</a:t>
            </a:r>
            <a:endParaRPr lang="en-US" sz="2000" b="1" dirty="0">
              <a:solidFill>
                <a:schemeClr val="tx1"/>
              </a:solidFill>
            </a:endParaRPr>
          </a:p>
        </p:txBody>
      </p:sp>
      <p:sp>
        <p:nvSpPr>
          <p:cNvPr id="33" name="Rectangle 32">
            <a:extLst>
              <a:ext uri="{FF2B5EF4-FFF2-40B4-BE49-F238E27FC236}">
                <a16:creationId xmlns:a16="http://schemas.microsoft.com/office/drawing/2014/main" id="{2A2391F0-8E12-A94D-9C09-62EAE6ACDFC2}"/>
              </a:ext>
            </a:extLst>
          </p:cNvPr>
          <p:cNvSpPr/>
          <p:nvPr/>
        </p:nvSpPr>
        <p:spPr>
          <a:xfrm>
            <a:off x="322682" y="512931"/>
            <a:ext cx="9052965" cy="400110"/>
          </a:xfrm>
          <a:prstGeom prst="rect">
            <a:avLst/>
          </a:prstGeom>
        </p:spPr>
        <p:txBody>
          <a:bodyPr wrap="square">
            <a:spAutoFit/>
          </a:bodyPr>
          <a:lstStyle/>
          <a:p>
            <a:r>
              <a:rPr lang="en-CA" sz="2000" b="1" dirty="0">
                <a:solidFill>
                  <a:srgbClr val="0F447C"/>
                </a:solidFill>
                <a:cs typeface="Arial" panose="020B0604020202020204" pitchFamily="34" charset="0"/>
              </a:rPr>
              <a:t>7.2 </a:t>
            </a:r>
            <a:r>
              <a:rPr lang="en-CA" sz="2000" dirty="0">
                <a:solidFill>
                  <a:srgbClr val="264878"/>
                </a:solidFill>
                <a:latin typeface="Helvetica" pitchFamily="2" charset="0"/>
              </a:rPr>
              <a:t>Evidence Commission recommendations</a:t>
            </a:r>
          </a:p>
        </p:txBody>
      </p:sp>
      <p:sp>
        <p:nvSpPr>
          <p:cNvPr id="16" name="Rectangle 15">
            <a:extLst>
              <a:ext uri="{FF2B5EF4-FFF2-40B4-BE49-F238E27FC236}">
                <a16:creationId xmlns:a16="http://schemas.microsoft.com/office/drawing/2014/main" id="{309B23F9-CAC4-1F4F-A249-E61899C5A0A1}"/>
              </a:ext>
            </a:extLst>
          </p:cNvPr>
          <p:cNvSpPr/>
          <p:nvPr/>
        </p:nvSpPr>
        <p:spPr>
          <a:xfrm>
            <a:off x="1218224" y="3671216"/>
            <a:ext cx="10304184" cy="2062101"/>
          </a:xfrm>
          <a:prstGeom prst="rect">
            <a:avLst/>
          </a:prstGeom>
          <a:solidFill>
            <a:srgbClr val="DADFE2">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800" b="0" i="0" u="none" strike="noStrike" cap="none" spc="0" normalizeH="0" baseline="0" dirty="0">
              <a:ln>
                <a:noFill/>
              </a:ln>
              <a:solidFill>
                <a:srgbClr val="000000"/>
              </a:solidFill>
              <a:effectLst/>
              <a:uFillTx/>
              <a:latin typeface="+mj-lt"/>
              <a:ea typeface="+mj-ea"/>
              <a:cs typeface="+mj-cs"/>
              <a:sym typeface="Arial"/>
            </a:endParaRPr>
          </a:p>
        </p:txBody>
      </p:sp>
      <p:sp>
        <p:nvSpPr>
          <p:cNvPr id="17" name="TextBox 16">
            <a:extLst>
              <a:ext uri="{FF2B5EF4-FFF2-40B4-BE49-F238E27FC236}">
                <a16:creationId xmlns:a16="http://schemas.microsoft.com/office/drawing/2014/main" id="{A8049731-CDFC-9946-95B5-77685635D7B0}"/>
              </a:ext>
            </a:extLst>
          </p:cNvPr>
          <p:cNvSpPr txBox="1"/>
          <p:nvPr/>
        </p:nvSpPr>
        <p:spPr>
          <a:xfrm>
            <a:off x="1330062" y="3805343"/>
            <a:ext cx="998210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solidFill>
                  <a:schemeClr val="accent6"/>
                </a:solidFill>
                <a:latin typeface="Helvetica" pitchFamily="2" charset="0"/>
              </a:rPr>
              <a:t>Building a more diversified evidence base </a:t>
            </a:r>
            <a:r>
              <a:rPr lang="en-CA" sz="1200" dirty="0">
                <a:solidFill>
                  <a:srgbClr val="1E252B"/>
                </a:solidFill>
                <a:latin typeface="Helvetica" pitchFamily="2" charset="0"/>
              </a:rPr>
              <a:t>— </a:t>
            </a:r>
            <a:r>
              <a:rPr lang="en-CA" sz="1200" b="1" dirty="0">
                <a:solidFill>
                  <a:srgbClr val="1E252B"/>
                </a:solidFill>
                <a:latin typeface="Helvetica" pitchFamily="2" charset="0"/>
              </a:rPr>
              <a:t>Government policymakers should complement their general support for data collection and sharing with specific support for a more diversified evidence base that can inform decision-making in equity-sensitive ways. </a:t>
            </a:r>
            <a:r>
              <a:rPr lang="en-CA" sz="1200" dirty="0">
                <a:solidFill>
                  <a:srgbClr val="1E252B"/>
                </a:solidFill>
                <a:latin typeface="Helvetica" pitchFamily="2" charset="0"/>
              </a:rPr>
              <a:t>Global commission reports consistently trumpet the value of ‘big data.’ They are largely silent on what constitutes robust data analytics, the types of questions data analytics can answer, and the many other forms of evidence needed to answer questions that data analytics can’t answer. They are also largely silent on the need to better use the stock of existing evidence in all its forms, to build a diversified evidence base through all of their proposed investments, and to improve the signal-to-noise ratio in the sharing of both existing and new evidence.</a:t>
            </a:r>
          </a:p>
          <a:p>
            <a:r>
              <a:rPr lang="en-CA" sz="1000" dirty="0">
                <a:solidFill>
                  <a:srgbClr val="1E252B"/>
                </a:solidFill>
                <a:latin typeface="Helvetica" pitchFamily="2" charset="0"/>
              </a:rPr>
              <a:t>___________________________________________________________________________________________________________________________________________</a:t>
            </a:r>
          </a:p>
          <a:p>
            <a:endParaRPr lang="en-CA" sz="1000" dirty="0">
              <a:solidFill>
                <a:srgbClr val="1E252B"/>
              </a:solidFill>
              <a:latin typeface="Helvetica" pitchFamily="2" charset="0"/>
            </a:endParaRPr>
          </a:p>
          <a:p>
            <a:r>
              <a:rPr lang="en-CA" sz="1000" b="1" dirty="0">
                <a:solidFill>
                  <a:schemeClr val="accent6"/>
                </a:solidFill>
                <a:latin typeface="Helvetica" pitchFamily="2" charset="0"/>
              </a:rPr>
              <a:t>Related sections: </a:t>
            </a:r>
            <a:r>
              <a:rPr lang="en-CA" sz="1000" b="1" dirty="0">
                <a:solidFill>
                  <a:srgbClr val="1E252B"/>
                </a:solidFill>
                <a:latin typeface="Helvetica" pitchFamily="2" charset="0"/>
              </a:rPr>
              <a:t>7.1 </a:t>
            </a:r>
            <a:r>
              <a:rPr lang="en-CA" sz="1000" dirty="0">
                <a:solidFill>
                  <a:srgbClr val="1E252B"/>
                </a:solidFill>
                <a:latin typeface="Helvetica" pitchFamily="2" charset="0"/>
              </a:rPr>
              <a:t>Insights from an analysis of global-commission recommendations | </a:t>
            </a:r>
            <a:r>
              <a:rPr lang="en-CA" sz="1000" b="1" dirty="0">
                <a:solidFill>
                  <a:srgbClr val="1E252B"/>
                </a:solidFill>
                <a:latin typeface="Helvetica" pitchFamily="2" charset="0"/>
              </a:rPr>
              <a:t>4.3</a:t>
            </a:r>
            <a:r>
              <a:rPr lang="en-CA" sz="1000" dirty="0">
                <a:solidFill>
                  <a:srgbClr val="1E252B"/>
                </a:solidFill>
                <a:latin typeface="Helvetica" pitchFamily="2" charset="0"/>
              </a:rPr>
              <a:t> Matching decision-related questions to forms of evidence | </a:t>
            </a:r>
            <a:r>
              <a:rPr lang="en-CA" sz="1000" b="1" dirty="0">
                <a:solidFill>
                  <a:srgbClr val="1E252B"/>
                </a:solidFill>
                <a:latin typeface="Helvetica" pitchFamily="2" charset="0"/>
              </a:rPr>
              <a:t>4.5</a:t>
            </a:r>
            <a:r>
              <a:rPr lang="en-CA" sz="1000" dirty="0">
                <a:solidFill>
                  <a:srgbClr val="1E252B"/>
                </a:solidFill>
                <a:latin typeface="Helvetica" pitchFamily="2" charset="0"/>
              </a:rPr>
              <a:t> Distinguishing high- from low-quality evidence |</a:t>
            </a:r>
            <a:r>
              <a:rPr lang="en-CA" sz="1000" b="1" dirty="0">
                <a:solidFill>
                  <a:srgbClr val="1E252B"/>
                </a:solidFill>
                <a:latin typeface="Helvetica" pitchFamily="2" charset="0"/>
              </a:rPr>
              <a:t> 1.7 </a:t>
            </a:r>
            <a:r>
              <a:rPr lang="en-CA" sz="1000" dirty="0">
                <a:solidFill>
                  <a:srgbClr val="1E252B"/>
                </a:solidFill>
                <a:latin typeface="Helvetica" pitchFamily="2" charset="0"/>
              </a:rPr>
              <a:t>Equity considerations | </a:t>
            </a:r>
            <a:r>
              <a:rPr lang="en-CA" sz="1000" b="1" dirty="0">
                <a:solidFill>
                  <a:schemeClr val="accent6"/>
                </a:solidFill>
                <a:latin typeface="Helvetica" pitchFamily="2" charset="0"/>
              </a:rPr>
              <a:t>Aligned reports: </a:t>
            </a:r>
            <a:r>
              <a:rPr lang="en-CA" sz="1000" dirty="0">
                <a:solidFill>
                  <a:srgbClr val="1E252B"/>
                </a:solidFill>
                <a:latin typeface="Helvetica" pitchFamily="2" charset="0"/>
              </a:rPr>
              <a:t>(4; 6-13)</a:t>
            </a:r>
            <a:endParaRPr lang="en-CA" sz="1000" dirty="0">
              <a:solidFill>
                <a:srgbClr val="1E252B"/>
              </a:solidFill>
              <a:effectLst/>
              <a:latin typeface="Helvetica" pitchFamily="2" charset="0"/>
            </a:endParaRPr>
          </a:p>
        </p:txBody>
      </p:sp>
      <p:sp>
        <p:nvSpPr>
          <p:cNvPr id="19" name="Oval 18">
            <a:extLst>
              <a:ext uri="{FF2B5EF4-FFF2-40B4-BE49-F238E27FC236}">
                <a16:creationId xmlns:a16="http://schemas.microsoft.com/office/drawing/2014/main" id="{D049967A-18AF-C342-B341-47DD6FF2C08D}"/>
              </a:ext>
            </a:extLst>
          </p:cNvPr>
          <p:cNvSpPr/>
          <p:nvPr/>
        </p:nvSpPr>
        <p:spPr>
          <a:xfrm>
            <a:off x="437977" y="3672831"/>
            <a:ext cx="409495" cy="409495"/>
          </a:xfrm>
          <a:prstGeom prst="ellipse">
            <a:avLst/>
          </a:prstGeom>
          <a:solidFill>
            <a:schemeClr val="bg1"/>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20" name="TextBox 19">
            <a:extLst>
              <a:ext uri="{FF2B5EF4-FFF2-40B4-BE49-F238E27FC236}">
                <a16:creationId xmlns:a16="http://schemas.microsoft.com/office/drawing/2014/main" id="{4495F7C8-2CC0-2447-893A-DCB9A7409AA5}"/>
              </a:ext>
            </a:extLst>
          </p:cNvPr>
          <p:cNvSpPr txBox="1"/>
          <p:nvPr/>
        </p:nvSpPr>
        <p:spPr>
          <a:xfrm>
            <a:off x="489289" y="3698223"/>
            <a:ext cx="30651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800" b="1" dirty="0">
                <a:solidFill>
                  <a:schemeClr val="tx1"/>
                </a:solidFill>
                <a:latin typeface="Helvetica" pitchFamily="2" charset="0"/>
                <a:cs typeface="Times New Roman" panose="02020603050405020304" pitchFamily="18" charset="0"/>
              </a:rPr>
              <a:t>9</a:t>
            </a:r>
            <a:endParaRPr lang="en-US" sz="2000" b="1" dirty="0">
              <a:solidFill>
                <a:schemeClr val="tx1"/>
              </a:solidFill>
            </a:endParaRPr>
          </a:p>
        </p:txBody>
      </p:sp>
      <p:sp>
        <p:nvSpPr>
          <p:cNvPr id="21" name="Slide Number">
            <a:extLst>
              <a:ext uri="{FF2B5EF4-FFF2-40B4-BE49-F238E27FC236}">
                <a16:creationId xmlns:a16="http://schemas.microsoft.com/office/drawing/2014/main" id="{A8114685-9A05-174B-85EA-A4ED334651E3}"/>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9</a:t>
            </a:fld>
            <a:endParaRPr lang="en-CA" sz="2000" dirty="0">
              <a:solidFill>
                <a:srgbClr val="0F447C"/>
              </a:solidFill>
            </a:endParaRPr>
          </a:p>
        </p:txBody>
      </p:sp>
    </p:spTree>
    <p:extLst>
      <p:ext uri="{BB962C8B-B14F-4D97-AF65-F5344CB8AC3E}">
        <p14:creationId xmlns:p14="http://schemas.microsoft.com/office/powerpoint/2010/main" val="815167876"/>
      </p:ext>
    </p:extLst>
  </p:cSld>
  <p:clrMapOvr>
    <a:masterClrMapping/>
  </p:clrMapOvr>
  <p:transition spd="med"/>
</p:sld>
</file>

<file path=ppt/theme/theme1.xml><?xml version="1.0" encoding="utf-8"?>
<a:theme xmlns:a="http://schemas.openxmlformats.org/drawingml/2006/main" name="2_Blank Presentation">
  <a:themeElements>
    <a:clrScheme name="Oct 26">
      <a:dk1>
        <a:srgbClr val="234776"/>
      </a:dk1>
      <a:lt1>
        <a:srgbClr val="FEFFFE"/>
      </a:lt1>
      <a:dk2>
        <a:srgbClr val="F0F3F5"/>
      </a:dk2>
      <a:lt2>
        <a:srgbClr val="F0F3F5"/>
      </a:lt2>
      <a:accent1>
        <a:srgbClr val="E8F6FA"/>
      </a:accent1>
      <a:accent2>
        <a:srgbClr val="8BD2E5"/>
      </a:accent2>
      <a:accent3>
        <a:srgbClr val="F0F3F5"/>
      </a:accent3>
      <a:accent4>
        <a:srgbClr val="F0F3F5"/>
      </a:accent4>
      <a:accent5>
        <a:srgbClr val="E8F6FA"/>
      </a:accent5>
      <a:accent6>
        <a:srgbClr val="234776"/>
      </a:accent6>
      <a:hlink>
        <a:srgbClr val="234776"/>
      </a:hlink>
      <a:folHlink>
        <a:srgbClr val="234776"/>
      </a:folHlink>
    </a:clrScheme>
    <a:fontScheme name="2_Blank Presentation">
      <a:majorFont>
        <a:latin typeface="Arial"/>
        <a:ea typeface="Arial"/>
        <a:cs typeface="Arial"/>
      </a:majorFont>
      <a:minorFont>
        <a:latin typeface="Helvetica"/>
        <a:ea typeface="Helvetica"/>
        <a:cs typeface="Helvetica"/>
      </a:minorFont>
    </a:fontScheme>
    <a:fmtScheme name="2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Blank Presentation">
  <a:themeElements>
    <a:clrScheme name="2_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_Blank Presentation">
      <a:majorFont>
        <a:latin typeface="Arial"/>
        <a:ea typeface="Arial"/>
        <a:cs typeface="Arial"/>
      </a:majorFont>
      <a:minorFont>
        <a:latin typeface="Helvetica"/>
        <a:ea typeface="Helvetica"/>
        <a:cs typeface="Helvetica"/>
      </a:minorFont>
    </a:fontScheme>
    <a:fmtScheme name="2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27107</TotalTime>
  <Words>5055</Words>
  <Application>Microsoft Macintosh PowerPoint</Application>
  <PresentationFormat>Widescreen</PresentationFormat>
  <Paragraphs>213</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 Light</vt:lpstr>
      <vt:lpstr>Helvetica</vt:lpstr>
      <vt:lpstr>Helvetica Neue</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COVID-END Advocating Working Group</dc:title>
  <dc:creator>Lavis, John</dc:creator>
  <cp:lastModifiedBy>Jennifer Verma</cp:lastModifiedBy>
  <cp:revision>523</cp:revision>
  <cp:lastPrinted>2021-10-15T02:33:08Z</cp:lastPrinted>
  <dcterms:modified xsi:type="dcterms:W3CDTF">2022-01-21T20:51:33Z</dcterms:modified>
</cp:coreProperties>
</file>