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70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76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30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Text"/>
          <p:cNvSpPr txBox="1">
            <a:spLocks noGrp="1"/>
          </p:cNvSpPr>
          <p:nvPr>
            <p:ph type="title"/>
          </p:nvPr>
        </p:nvSpPr>
        <p:spPr>
          <a:xfrm>
            <a:off x="609600" y="1100930"/>
            <a:ext cx="10972800" cy="88027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9600" y="2255839"/>
            <a:ext cx="5386917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93369" y="2255839"/>
            <a:ext cx="5389033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</a:lstStyle>
          <a:p>
            <a:pPr marL="0" indent="0">
              <a:spcBef>
                <a:spcPts val="500"/>
              </a:spcBef>
              <a:buSzTx/>
              <a:buNone/>
              <a:defRPr sz="2400" b="1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6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7F053F53-A563-614C-82F3-2A2BC6E189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6" y="1456355"/>
            <a:ext cx="12116662" cy="4596788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C820B9E4-4B35-1649-AD5C-478374854BE2}"/>
              </a:ext>
            </a:extLst>
          </p:cNvPr>
          <p:cNvGrpSpPr/>
          <p:nvPr/>
        </p:nvGrpSpPr>
        <p:grpSpPr>
          <a:xfrm>
            <a:off x="2401260" y="2285039"/>
            <a:ext cx="2166419" cy="2936989"/>
            <a:chOff x="2401260" y="2334025"/>
            <a:chExt cx="2166419" cy="2936989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1B5F09C-3865-CD44-8B1B-A67D03F19D67}"/>
                </a:ext>
              </a:extLst>
            </p:cNvPr>
            <p:cNvSpPr txBox="1"/>
            <p:nvPr/>
          </p:nvSpPr>
          <p:spPr>
            <a:xfrm>
              <a:off x="2401260" y="2334025"/>
              <a:ext cx="2150090" cy="3077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US" sz="1400" dirty="0">
                  <a:solidFill>
                    <a:srgbClr val="22497A"/>
                  </a:solidFill>
                  <a:latin typeface="Helvetica" pitchFamily="2" charset="0"/>
                </a:rPr>
                <a:t>Decision-makers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CC82F3E-306A-AE41-B8EF-E76994219A58}"/>
                </a:ext>
              </a:extLst>
            </p:cNvPr>
            <p:cNvSpPr txBox="1"/>
            <p:nvPr/>
          </p:nvSpPr>
          <p:spPr>
            <a:xfrm>
              <a:off x="2401260" y="3662290"/>
              <a:ext cx="2150090" cy="3077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US" sz="1400" dirty="0">
                  <a:solidFill>
                    <a:srgbClr val="22497A"/>
                  </a:solidFill>
                  <a:latin typeface="Helvetica" pitchFamily="2" charset="0"/>
                </a:rPr>
                <a:t>Intermediaries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406613D-4C39-FA4C-B91E-07771D46699A}"/>
                </a:ext>
              </a:extLst>
            </p:cNvPr>
            <p:cNvSpPr txBox="1"/>
            <p:nvPr/>
          </p:nvSpPr>
          <p:spPr>
            <a:xfrm>
              <a:off x="2401260" y="4963239"/>
              <a:ext cx="2150090" cy="3077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US" sz="1400" dirty="0">
                  <a:solidFill>
                    <a:srgbClr val="22497A"/>
                  </a:solidFill>
                  <a:latin typeface="Helvetica" pitchFamily="2" charset="0"/>
                </a:rPr>
                <a:t>Producers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DC0034F-5EA2-604C-BBEE-C8A7E5C21974}"/>
                </a:ext>
              </a:extLst>
            </p:cNvPr>
            <p:cNvSpPr txBox="1"/>
            <p:nvPr/>
          </p:nvSpPr>
          <p:spPr>
            <a:xfrm>
              <a:off x="2417589" y="3003974"/>
              <a:ext cx="2150090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US" sz="1800" b="1" dirty="0">
                  <a:solidFill>
                    <a:schemeClr val="bg1"/>
                  </a:solidFill>
                  <a:latin typeface="Helvetica" pitchFamily="2" charset="0"/>
                </a:rPr>
                <a:t>Hybrid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10388DE-8A9B-0B44-B82B-48AE41619AFA}"/>
                </a:ext>
              </a:extLst>
            </p:cNvPr>
            <p:cNvSpPr txBox="1"/>
            <p:nvPr/>
          </p:nvSpPr>
          <p:spPr>
            <a:xfrm>
              <a:off x="2417589" y="4215515"/>
              <a:ext cx="2150090" cy="36933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algn="ctr"/>
              <a:r>
                <a:rPr lang="en-US" sz="1800" b="1" dirty="0">
                  <a:solidFill>
                    <a:schemeClr val="bg1"/>
                  </a:solidFill>
                  <a:latin typeface="Helvetica" pitchFamily="2" charset="0"/>
                </a:rPr>
                <a:t>Hybrid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A8FCF87E-2B59-3046-B3F5-99B27D245E2D}"/>
              </a:ext>
            </a:extLst>
          </p:cNvPr>
          <p:cNvSpPr txBox="1"/>
          <p:nvPr/>
        </p:nvSpPr>
        <p:spPr>
          <a:xfrm>
            <a:off x="279122" y="2030427"/>
            <a:ext cx="2069475" cy="14773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200" b="1" dirty="0">
                <a:solidFill>
                  <a:srgbClr val="22497A"/>
                </a:solidFill>
                <a:latin typeface="Helvetica" pitchFamily="2" charset="0"/>
              </a:rPr>
              <a:t>Global hybrid decision-makers and intermediaries</a:t>
            </a:r>
            <a:br>
              <a:rPr lang="en-US" sz="1100" dirty="0">
                <a:solidFill>
                  <a:srgbClr val="22497A"/>
                </a:solidFill>
                <a:latin typeface="Helvetica" pitchFamily="2" charset="0"/>
              </a:rPr>
            </a:br>
            <a:endParaRPr lang="en-US" sz="1100" dirty="0">
              <a:solidFill>
                <a:srgbClr val="22497A"/>
              </a:solidFill>
              <a:latin typeface="Helvetica" pitchFamily="2" charset="0"/>
            </a:endParaRPr>
          </a:p>
          <a:p>
            <a:pPr algn="ctr"/>
            <a:r>
              <a:rPr lang="en-US" sz="1100" dirty="0">
                <a:solidFill>
                  <a:srgbClr val="22497A"/>
                </a:solidFill>
                <a:latin typeface="Helvetica" pitchFamily="2" charset="0"/>
              </a:rPr>
              <a:t>(e.g., global commissions and technical units within the global, regional and country offices of multilateral organizations that support member states)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24BD7F-8B4D-7B44-B5E2-BDBFACAD9B6B}"/>
              </a:ext>
            </a:extLst>
          </p:cNvPr>
          <p:cNvSpPr txBox="1"/>
          <p:nvPr/>
        </p:nvSpPr>
        <p:spPr>
          <a:xfrm>
            <a:off x="7640652" y="2954988"/>
            <a:ext cx="2150090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Helvetica" pitchFamily="2" charset="0"/>
              </a:rPr>
              <a:t>Hybrid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17C98FF-0D76-D542-9AA1-B72DFA36BF6E}"/>
              </a:ext>
            </a:extLst>
          </p:cNvPr>
          <p:cNvSpPr txBox="1"/>
          <p:nvPr/>
        </p:nvSpPr>
        <p:spPr>
          <a:xfrm>
            <a:off x="7640652" y="4166529"/>
            <a:ext cx="2150090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Helvetica" pitchFamily="2" charset="0"/>
              </a:rPr>
              <a:t>Hybrid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D754C71-2471-0A4E-94D3-ABFB92AE90F3}"/>
              </a:ext>
            </a:extLst>
          </p:cNvPr>
          <p:cNvSpPr txBox="1"/>
          <p:nvPr/>
        </p:nvSpPr>
        <p:spPr>
          <a:xfrm>
            <a:off x="7643214" y="2285039"/>
            <a:ext cx="2150090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400" dirty="0">
                <a:solidFill>
                  <a:srgbClr val="22497A"/>
                </a:solidFill>
                <a:latin typeface="Helvetica" pitchFamily="2" charset="0"/>
              </a:rPr>
              <a:t>Decision-makers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E48F127-2040-764E-B2FD-C7D5D45B70A2}"/>
              </a:ext>
            </a:extLst>
          </p:cNvPr>
          <p:cNvSpPr txBox="1"/>
          <p:nvPr/>
        </p:nvSpPr>
        <p:spPr>
          <a:xfrm>
            <a:off x="7643214" y="3613304"/>
            <a:ext cx="2150090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400" dirty="0">
                <a:solidFill>
                  <a:srgbClr val="22497A"/>
                </a:solidFill>
                <a:latin typeface="Helvetica" pitchFamily="2" charset="0"/>
              </a:rPr>
              <a:t>Intermediaries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5A3DC5F-FBEE-224B-A78C-94C88E23ED36}"/>
              </a:ext>
            </a:extLst>
          </p:cNvPr>
          <p:cNvSpPr txBox="1"/>
          <p:nvPr/>
        </p:nvSpPr>
        <p:spPr>
          <a:xfrm>
            <a:off x="7643214" y="4914253"/>
            <a:ext cx="2150090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400" dirty="0">
                <a:solidFill>
                  <a:srgbClr val="22497A"/>
                </a:solidFill>
                <a:latin typeface="Helvetica" pitchFamily="2" charset="0"/>
              </a:rPr>
              <a:t>Producers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2F443A3-318D-584E-AD6C-407BD4BD7B75}"/>
              </a:ext>
            </a:extLst>
          </p:cNvPr>
          <p:cNvSpPr/>
          <p:nvPr/>
        </p:nvSpPr>
        <p:spPr>
          <a:xfrm>
            <a:off x="322682" y="512931"/>
            <a:ext cx="90529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rgbClr val="0F447C"/>
                </a:solidFill>
                <a:cs typeface="Arial" panose="020B0604020202020204" pitchFamily="34" charset="0"/>
              </a:rPr>
              <a:t>6.2 </a:t>
            </a:r>
            <a:r>
              <a:rPr lang="en-CA" sz="2000" dirty="0">
                <a:solidFill>
                  <a:srgbClr val="264878"/>
                </a:solidFill>
                <a:latin typeface="Helvetica" pitchFamily="2" charset="0"/>
              </a:rPr>
              <a:t>Equitably distributed capacities needed to support evidence use </a:t>
            </a:r>
          </a:p>
        </p:txBody>
      </p:sp>
      <p:sp>
        <p:nvSpPr>
          <p:cNvPr id="29" name="Slide Number">
            <a:extLst>
              <a:ext uri="{FF2B5EF4-FFF2-40B4-BE49-F238E27FC236}">
                <a16:creationId xmlns:a16="http://schemas.microsoft.com/office/drawing/2014/main" id="{48F49C8D-24D1-B54D-A097-61867CA10EB9}"/>
              </a:ext>
            </a:extLst>
          </p:cNvPr>
          <p:cNvSpPr txBox="1">
            <a:spLocks/>
          </p:cNvSpPr>
          <p:nvPr/>
        </p:nvSpPr>
        <p:spPr>
          <a:xfrm>
            <a:off x="11527848" y="5760704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8AFB8C8-3D0E-3648-9E26-5EE8BAB70C4E}"/>
              </a:ext>
            </a:extLst>
          </p:cNvPr>
          <p:cNvSpPr/>
          <p:nvPr/>
        </p:nvSpPr>
        <p:spPr>
          <a:xfrm>
            <a:off x="2482298" y="1291773"/>
            <a:ext cx="195864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1600" b="1" dirty="0">
                <a:solidFill>
                  <a:srgbClr val="0F447C"/>
                </a:solidFill>
                <a:cs typeface="Arial" panose="020B0604020202020204" pitchFamily="34" charset="0"/>
              </a:rPr>
              <a:t>Global level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2AF41A7-67AD-7642-A4BA-FF3D089E2261}"/>
              </a:ext>
            </a:extLst>
          </p:cNvPr>
          <p:cNvSpPr/>
          <p:nvPr/>
        </p:nvSpPr>
        <p:spPr>
          <a:xfrm>
            <a:off x="6583287" y="1291773"/>
            <a:ext cx="429747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1600" b="1" dirty="0">
                <a:solidFill>
                  <a:srgbClr val="0F447C"/>
                </a:solidFill>
                <a:cs typeface="Arial" panose="020B0604020202020204" pitchFamily="34" charset="0"/>
              </a:rPr>
              <a:t>Local (national or sub-national) level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5025664-7E20-034E-B180-870A0F03EBEF}"/>
              </a:ext>
            </a:extLst>
          </p:cNvPr>
          <p:cNvSpPr txBox="1"/>
          <p:nvPr/>
        </p:nvSpPr>
        <p:spPr>
          <a:xfrm>
            <a:off x="279122" y="4044976"/>
            <a:ext cx="2069475" cy="14927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200" b="1" dirty="0">
                <a:solidFill>
                  <a:srgbClr val="22497A"/>
                </a:solidFill>
                <a:latin typeface="Helvetica" pitchFamily="2" charset="0"/>
              </a:rPr>
              <a:t>Global hybrid </a:t>
            </a:r>
          </a:p>
          <a:p>
            <a:pPr algn="ctr"/>
            <a:r>
              <a:rPr lang="en-US" sz="1200" b="1" dirty="0">
                <a:solidFill>
                  <a:srgbClr val="22497A"/>
                </a:solidFill>
                <a:latin typeface="Helvetica" pitchFamily="2" charset="0"/>
              </a:rPr>
              <a:t>evidence intermediaries and producers</a:t>
            </a:r>
          </a:p>
          <a:p>
            <a:pPr algn="ctr"/>
            <a:endParaRPr lang="en-US" sz="1100" dirty="0">
              <a:solidFill>
                <a:srgbClr val="22497A"/>
              </a:solidFill>
              <a:latin typeface="Helvetica" pitchFamily="2" charset="0"/>
            </a:endParaRPr>
          </a:p>
          <a:p>
            <a:pPr algn="ctr"/>
            <a:r>
              <a:rPr lang="en-US" sz="1100" dirty="0">
                <a:solidFill>
                  <a:srgbClr val="22497A"/>
                </a:solidFill>
                <a:latin typeface="Helvetica" pitchFamily="2" charset="0"/>
              </a:rPr>
              <a:t>(e.g., Cochrane and Intergovernmental Panel on Climate Change (IPCC) working groups)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7A2ED93-A1F8-2846-A3AD-8FC44707262F}"/>
              </a:ext>
            </a:extLst>
          </p:cNvPr>
          <p:cNvSpPr txBox="1"/>
          <p:nvPr/>
        </p:nvSpPr>
        <p:spPr>
          <a:xfrm>
            <a:off x="9855760" y="1920583"/>
            <a:ext cx="2069475" cy="166199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200" b="1" dirty="0">
                <a:solidFill>
                  <a:srgbClr val="22497A"/>
                </a:solidFill>
                <a:latin typeface="Helvetica" pitchFamily="2" charset="0"/>
              </a:rPr>
              <a:t>Local hybrid</a:t>
            </a:r>
          </a:p>
          <a:p>
            <a:pPr algn="ctr"/>
            <a:r>
              <a:rPr lang="en-US" sz="1200" b="1" dirty="0">
                <a:solidFill>
                  <a:srgbClr val="22497A"/>
                </a:solidFill>
                <a:latin typeface="Helvetica" pitchFamily="2" charset="0"/>
              </a:rPr>
              <a:t>decision-makers and intermediaries </a:t>
            </a:r>
          </a:p>
          <a:p>
            <a:pPr algn="ctr"/>
            <a:endParaRPr lang="en-US" sz="1100" dirty="0">
              <a:solidFill>
                <a:srgbClr val="22497A"/>
              </a:solidFill>
              <a:latin typeface="Helvetica" pitchFamily="2" charset="0"/>
            </a:endParaRPr>
          </a:p>
          <a:p>
            <a:pPr algn="ctr"/>
            <a:r>
              <a:rPr lang="en-US" sz="1100" dirty="0">
                <a:solidFill>
                  <a:srgbClr val="22497A"/>
                </a:solidFill>
                <a:latin typeface="Helvetica" pitchFamily="2" charset="0"/>
              </a:rPr>
              <a:t>(e.g., domestic commissions, government advisory bodies, government science advice, and government evidence support)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EA0D560-F690-EB4B-B867-D874CE2F1204}"/>
              </a:ext>
            </a:extLst>
          </p:cNvPr>
          <p:cNvSpPr txBox="1"/>
          <p:nvPr/>
        </p:nvSpPr>
        <p:spPr>
          <a:xfrm>
            <a:off x="9855760" y="4199484"/>
            <a:ext cx="2069475" cy="115416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200" b="1" dirty="0">
                <a:solidFill>
                  <a:srgbClr val="22497A"/>
                </a:solidFill>
                <a:latin typeface="Helvetica" pitchFamily="2" charset="0"/>
              </a:rPr>
              <a:t>Local hybrid</a:t>
            </a:r>
          </a:p>
          <a:p>
            <a:pPr algn="ctr"/>
            <a:r>
              <a:rPr lang="en-US" sz="1200" b="1" dirty="0">
                <a:solidFill>
                  <a:srgbClr val="22497A"/>
                </a:solidFill>
                <a:latin typeface="Helvetica" pitchFamily="2" charset="0"/>
              </a:rPr>
              <a:t>evidence intermediaries</a:t>
            </a:r>
          </a:p>
          <a:p>
            <a:pPr algn="ctr"/>
            <a:r>
              <a:rPr lang="en-US" sz="1200" b="1" dirty="0">
                <a:solidFill>
                  <a:srgbClr val="22497A"/>
                </a:solidFill>
                <a:latin typeface="Helvetica" pitchFamily="2" charset="0"/>
              </a:rPr>
              <a:t> and producers</a:t>
            </a:r>
          </a:p>
          <a:p>
            <a:pPr algn="ctr"/>
            <a:endParaRPr lang="en-US" sz="1100" dirty="0">
              <a:solidFill>
                <a:srgbClr val="22497A"/>
              </a:solidFill>
              <a:latin typeface="Helvetica" pitchFamily="2" charset="0"/>
            </a:endParaRPr>
          </a:p>
          <a:p>
            <a:pPr algn="ctr"/>
            <a:r>
              <a:rPr lang="en-US" sz="1100" dirty="0">
                <a:solidFill>
                  <a:srgbClr val="22497A"/>
                </a:solidFill>
                <a:latin typeface="Helvetica" pitchFamily="2" charset="0"/>
              </a:rPr>
              <a:t>(e.g., local impact-</a:t>
            </a:r>
          </a:p>
          <a:p>
            <a:pPr algn="ctr"/>
            <a:r>
              <a:rPr lang="en-US" sz="1100" dirty="0">
                <a:solidFill>
                  <a:srgbClr val="22497A"/>
                </a:solidFill>
                <a:latin typeface="Helvetica" pitchFamily="2" charset="0"/>
              </a:rPr>
              <a:t>oriented units)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30E2CCF-B8D6-7541-BDAA-5B16B89AE1F7}"/>
              </a:ext>
            </a:extLst>
          </p:cNvPr>
          <p:cNvSpPr txBox="1"/>
          <p:nvPr/>
        </p:nvSpPr>
        <p:spPr>
          <a:xfrm>
            <a:off x="5557812" y="3046177"/>
            <a:ext cx="2069475" cy="14773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/>
            <a:r>
              <a:rPr lang="en-US" sz="1200" b="1" dirty="0">
                <a:solidFill>
                  <a:srgbClr val="22497A"/>
                </a:solidFill>
                <a:latin typeface="Helvetica" pitchFamily="2" charset="0"/>
              </a:rPr>
              <a:t>Local evidence </a:t>
            </a:r>
          </a:p>
          <a:p>
            <a:pPr algn="ctr"/>
            <a:r>
              <a:rPr lang="en-US" sz="1200" b="1" dirty="0">
                <a:solidFill>
                  <a:srgbClr val="22497A"/>
                </a:solidFill>
                <a:latin typeface="Helvetica" pitchFamily="2" charset="0"/>
              </a:rPr>
              <a:t>intermediaries</a:t>
            </a:r>
          </a:p>
          <a:p>
            <a:pPr algn="ctr"/>
            <a:endParaRPr lang="en-US" sz="1100" dirty="0">
              <a:solidFill>
                <a:srgbClr val="22497A"/>
              </a:solidFill>
              <a:latin typeface="Helvetica" pitchFamily="2" charset="0"/>
            </a:endParaRPr>
          </a:p>
          <a:p>
            <a:pPr algn="ctr"/>
            <a:r>
              <a:rPr lang="en-US" sz="1100" dirty="0">
                <a:solidFill>
                  <a:srgbClr val="22497A"/>
                </a:solidFill>
                <a:latin typeface="Helvetica" pitchFamily="2" charset="0"/>
              </a:rPr>
              <a:t>(e.g., fact-checking organizations, science academies, think tanks, and knowledge-translation platforms)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821EC43-8BDE-0646-8A9C-A133147F3A75}"/>
              </a:ext>
            </a:extLst>
          </p:cNvPr>
          <p:cNvSpPr txBox="1"/>
          <p:nvPr/>
        </p:nvSpPr>
        <p:spPr>
          <a:xfrm>
            <a:off x="4368936" y="1928711"/>
            <a:ext cx="1587715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200" i="1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Normative </a:t>
            </a:r>
          </a:p>
          <a:p>
            <a:r>
              <a:rPr lang="en-CA" sz="1200" i="1" dirty="0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guidance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B67C318-261F-374D-BA15-B167B8F18EF8}"/>
              </a:ext>
            </a:extLst>
          </p:cNvPr>
          <p:cNvSpPr txBox="1"/>
          <p:nvPr/>
        </p:nvSpPr>
        <p:spPr>
          <a:xfrm>
            <a:off x="4368936" y="3192169"/>
            <a:ext cx="1587715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200" i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</a:t>
            </a:r>
          </a:p>
          <a:p>
            <a:r>
              <a:rPr lang="en-CA" sz="1200" i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assistance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BA5F6FB-A7DA-3C4A-8532-CE7F8665E32F}"/>
              </a:ext>
            </a:extLst>
          </p:cNvPr>
          <p:cNvSpPr txBox="1"/>
          <p:nvPr/>
        </p:nvSpPr>
        <p:spPr>
          <a:xfrm>
            <a:off x="4368936" y="5121095"/>
            <a:ext cx="1587715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200" i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Evidence-</a:t>
            </a:r>
          </a:p>
          <a:p>
            <a:r>
              <a:rPr lang="en-CA" sz="1200" i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related global </a:t>
            </a:r>
          </a:p>
          <a:p>
            <a:r>
              <a:rPr lang="en-CA" sz="1200" i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goods </a:t>
            </a:r>
          </a:p>
        </p:txBody>
      </p:sp>
    </p:spTree>
    <p:extLst>
      <p:ext uri="{BB962C8B-B14F-4D97-AF65-F5344CB8AC3E}">
        <p14:creationId xmlns:p14="http://schemas.microsoft.com/office/powerpoint/2010/main" val="82256864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27019</TotalTime>
  <Words>158</Words>
  <Application>Microsoft Macintosh PowerPoint</Application>
  <PresentationFormat>Widescreen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Helvetica</vt:lpstr>
      <vt:lpstr>Helvetica Neue</vt:lpstr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513</cp:revision>
  <cp:lastPrinted>2021-10-15T02:33:08Z</cp:lastPrinted>
  <dcterms:modified xsi:type="dcterms:W3CDTF">2021-12-14T17:27:33Z</dcterms:modified>
</cp:coreProperties>
</file>