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67" r:id="rId2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3908" userDrawn="1">
          <p15:clr>
            <a:srgbClr val="A4A3A4"/>
          </p15:clr>
        </p15:guide>
        <p15:guide id="2" orient="horz" pos="21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erma, Jennifer" initials="VJ" lastIdx="2" clrIdx="0">
    <p:extLst>
      <p:ext uri="{19B8F6BF-5375-455C-9EA6-DF929625EA0E}">
        <p15:presenceInfo xmlns:p15="http://schemas.microsoft.com/office/powerpoint/2012/main" userId="S::vermaj5@mcmaster.ca::78ab9c5b-20fe-416a-ba3c-d7dfe6316fd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AD1"/>
    <a:srgbClr val="99CC66"/>
    <a:srgbClr val="FFC057"/>
    <a:srgbClr val="1E252B"/>
    <a:srgbClr val="CCE5B2"/>
    <a:srgbClr val="CC76A6"/>
    <a:srgbClr val="FFDEAB"/>
    <a:srgbClr val="B2CCE5"/>
    <a:srgbClr val="6699CC"/>
    <a:srgbClr val="DADF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CCCD9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63"/>
    <p:restoredTop sz="91431"/>
  </p:normalViewPr>
  <p:slideViewPr>
    <p:cSldViewPr snapToGrid="0" snapToObjects="1">
      <p:cViewPr varScale="1">
        <p:scale>
          <a:sx n="100" d="100"/>
          <a:sy n="100" d="100"/>
        </p:scale>
        <p:origin x="664" y="176"/>
      </p:cViewPr>
      <p:guideLst>
        <p:guide pos="3908"/>
        <p:guide orient="horz" pos="2137"/>
      </p:guideLst>
    </p:cSldViewPr>
  </p:slideViewPr>
  <p:notesTextViewPr>
    <p:cViewPr>
      <p:scale>
        <a:sx n="20" d="100"/>
        <a:sy n="20" d="100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360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2667326-FF4E-6E4F-8A68-0D5EE00352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F6B07B-574C-0849-AF6D-2AA34A277B8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807BE9-0539-434B-A0C4-0E9F489EE244}" type="datetimeFigureOut">
              <a:rPr lang="en-US" smtClean="0"/>
              <a:t>12/14/21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06C95E-7039-544B-A13A-D695C550F9B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9BDF77-90E7-F944-848D-B2E1B164C6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3207D-66C1-A64A-90BC-6A7334802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725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8" name="Shape 11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Arial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829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itle Text"/>
          <p:cNvSpPr txBox="1">
            <a:spLocks noGrp="1"/>
          </p:cNvSpPr>
          <p:nvPr>
            <p:ph type="title"/>
          </p:nvPr>
        </p:nvSpPr>
        <p:spPr>
          <a:xfrm>
            <a:off x="609600" y="1100930"/>
            <a:ext cx="10972800" cy="88027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09600" y="2255839"/>
            <a:ext cx="5386917" cy="639763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spcBef>
                <a:spcPts val="500"/>
              </a:spcBef>
              <a:buSz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193369" y="2255839"/>
            <a:ext cx="5389033" cy="639763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spcBef>
                <a:spcPts val="500"/>
              </a:spcBef>
              <a:buSzTx/>
              <a:buNone/>
              <a:defRPr sz="2400" b="1"/>
            </a:lvl1pPr>
          </a:lstStyle>
          <a:p>
            <a:pPr marL="0" indent="0">
              <a:spcBef>
                <a:spcPts val="500"/>
              </a:spcBef>
              <a:buSzTx/>
              <a:buNone/>
              <a:defRPr sz="2400" b="1"/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1" y="5304698"/>
            <a:ext cx="10985503" cy="238868"/>
          </a:xfrm>
          <a:prstGeom prst="rect">
            <a:avLst/>
          </a:prstGeom>
          <a:ln w="3175"/>
        </p:spPr>
        <p:txBody>
          <a:bodyPr lIns="17144" tIns="17144" rIns="17144" bIns="17144">
            <a:normAutofit/>
          </a:bodyPr>
          <a:lstStyle>
            <a:lvl1pPr marL="0" indent="0" defTabSz="338454">
              <a:spcBef>
                <a:spcPts val="0"/>
              </a:spcBef>
              <a:buSzTx/>
              <a:buNone/>
              <a:defRPr sz="1476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Author and Date</a:t>
            </a:r>
          </a:p>
        </p:txBody>
      </p:sp>
      <p:sp>
        <p:nvSpPr>
          <p:cNvPr id="109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1822871"/>
            <a:ext cx="10985503" cy="1743076"/>
          </a:xfrm>
          <a:prstGeom prst="rect">
            <a:avLst/>
          </a:prstGeom>
        </p:spPr>
        <p:txBody>
          <a:bodyPr lIns="19050" tIns="19050" rIns="19050" bIns="19050" anchor="b"/>
          <a:lstStyle>
            <a:lvl1pPr algn="l" defTabSz="1219169">
              <a:lnSpc>
                <a:spcPct val="80000"/>
              </a:lnSpc>
              <a:defRPr sz="5800" b="1" spc="-116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110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2" y="3565946"/>
            <a:ext cx="10985501" cy="714376"/>
          </a:xfrm>
          <a:prstGeom prst="rect">
            <a:avLst/>
          </a:prstGeom>
        </p:spPr>
        <p:txBody>
          <a:bodyPr lIns="19050" tIns="19050" rIns="19050" bIns="19050">
            <a:normAutofit/>
          </a:bodyPr>
          <a:lstStyle>
            <a:lvl1pPr marL="0" indent="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4572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9144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13716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18288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11123" y="5726129"/>
            <a:ext cx="163506" cy="176972"/>
          </a:xfrm>
          <a:prstGeom prst="rect">
            <a:avLst/>
          </a:prstGeom>
        </p:spPr>
        <p:txBody>
          <a:bodyPr lIns="19050" tIns="19050" rIns="19050" bIns="19050" anchor="b"/>
          <a:lstStyle>
            <a:lvl1pPr algn="ctr" defTabSz="292100">
              <a:defRPr sz="9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Off val="4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rectangle&#10;&#10;Description automatically generated">
            <a:extLst>
              <a:ext uri="{FF2B5EF4-FFF2-40B4-BE49-F238E27FC236}">
                <a16:creationId xmlns:a16="http://schemas.microsoft.com/office/drawing/2014/main" id="{BC4DDD9E-E6D4-7142-B791-885B63EBD7B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168" b="34122"/>
          <a:stretch/>
        </p:blipFill>
        <p:spPr>
          <a:xfrm flipH="1">
            <a:off x="-7495" y="-178877"/>
            <a:ext cx="12206990" cy="1397436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B078C5CC-A4A5-C84A-BFA7-4D55E47AA42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7158" y="72800"/>
            <a:ext cx="2671581" cy="872213"/>
          </a:xfrm>
          <a:prstGeom prst="rect">
            <a:avLst/>
          </a:prstGeom>
        </p:spPr>
      </p:pic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406400" y="2149501"/>
            <a:ext cx="11379200" cy="83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5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3429000"/>
            <a:ext cx="10972800" cy="26971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/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F496BB2-7866-BD46-98FC-5B168926896D}"/>
              </a:ext>
            </a:extLst>
          </p:cNvPr>
          <p:cNvSpPr/>
          <p:nvPr userDrawn="1"/>
        </p:nvSpPr>
        <p:spPr>
          <a:xfrm>
            <a:off x="0" y="6255214"/>
            <a:ext cx="12192000" cy="600162"/>
          </a:xfrm>
          <a:prstGeom prst="rect">
            <a:avLst/>
          </a:prstGeom>
          <a:solidFill>
            <a:srgbClr val="8BD2E5">
              <a:alpha val="50000"/>
            </a:srgb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3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A903B4-86AF-5344-B3AD-F60BEABFBE21}"/>
              </a:ext>
            </a:extLst>
          </p:cNvPr>
          <p:cNvSpPr/>
          <p:nvPr userDrawn="1"/>
        </p:nvSpPr>
        <p:spPr>
          <a:xfrm>
            <a:off x="9333899" y="884378"/>
            <a:ext cx="2765501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b="1" i="1" dirty="0">
                <a:solidFill>
                  <a:schemeClr val="tx1"/>
                </a:solidFill>
              </a:rPr>
              <a:t>Note: </a:t>
            </a:r>
            <a:r>
              <a:rPr lang="en-US" sz="1300" i="1" dirty="0">
                <a:solidFill>
                  <a:schemeClr val="tx1"/>
                </a:solidFill>
              </a:rPr>
              <a:t>full version available as PDF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7E7C17-F782-9E40-BC5D-BFA8C9D9703B}"/>
              </a:ext>
            </a:extLst>
          </p:cNvPr>
          <p:cNvSpPr txBox="1"/>
          <p:nvPr userDrawn="1"/>
        </p:nvSpPr>
        <p:spPr>
          <a:xfrm>
            <a:off x="8528858" y="6300125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EEDF93-F1B3-FF4E-9DAA-D077512D0159}"/>
              </a:ext>
            </a:extLst>
          </p:cNvPr>
          <p:cNvSpPr txBox="1"/>
          <p:nvPr userDrawn="1"/>
        </p:nvSpPr>
        <p:spPr>
          <a:xfrm>
            <a:off x="173770" y="6301802"/>
            <a:ext cx="1979271" cy="51296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u="non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u="non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BF53448-7019-D240-A8FC-227352A375B1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29" y="6353242"/>
            <a:ext cx="122703" cy="12270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9A36BA6-856E-1E47-B0BC-302F298A50D3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30" y="6656188"/>
            <a:ext cx="126293" cy="12629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1B17162-39D4-A042-9828-13C8F62DBD4D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11" y="6497614"/>
            <a:ext cx="126293" cy="12629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6" r:id="rId2"/>
    <p:sldLayoutId id="2147483659" r:id="rId3"/>
  </p:sldLayoutIdLst>
  <p:transition spd="med"/>
  <p:hf hdr="0" ftr="0" dt="0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20000"/>
        <a:buFontTx/>
        <a:buChar char="▪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742950" marR="0" indent="-28575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6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11430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16002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▪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20574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25146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29718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34290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38862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">
            <a:extLst>
              <a:ext uri="{FF2B5EF4-FFF2-40B4-BE49-F238E27FC236}">
                <a16:creationId xmlns:a16="http://schemas.microsoft.com/office/drawing/2014/main" id="{4DF29392-532F-194B-B6FC-14DAB4B23451}"/>
              </a:ext>
            </a:extLst>
          </p:cNvPr>
          <p:cNvSpPr txBox="1">
            <a:spLocks/>
          </p:cNvSpPr>
          <p:nvPr/>
        </p:nvSpPr>
        <p:spPr>
          <a:xfrm>
            <a:off x="11435019" y="5776986"/>
            <a:ext cx="618565" cy="470648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9pPr>
          </a:lstStyle>
          <a:p>
            <a:pPr algn="r"/>
            <a:fld id="{86CB4B4D-7CA3-9044-876B-883B54F8677D}" type="slidenum">
              <a:rPr lang="en-CA" sz="2000" smtClean="0">
                <a:solidFill>
                  <a:srgbClr val="0F447C"/>
                </a:solidFill>
              </a:rPr>
              <a:pPr algn="r"/>
              <a:t>1</a:t>
            </a:fld>
            <a:endParaRPr lang="en-CA" sz="2000" dirty="0">
              <a:solidFill>
                <a:srgbClr val="0F447C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DB8C3A6-ED67-414F-9DFE-76C6CF8956F2}"/>
              </a:ext>
            </a:extLst>
          </p:cNvPr>
          <p:cNvSpPr/>
          <p:nvPr/>
        </p:nvSpPr>
        <p:spPr>
          <a:xfrm>
            <a:off x="322682" y="512931"/>
            <a:ext cx="905296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000" b="1" dirty="0">
                <a:solidFill>
                  <a:srgbClr val="0F447C"/>
                </a:solidFill>
                <a:cs typeface="Arial" panose="020B0604020202020204" pitchFamily="34" charset="0"/>
              </a:rPr>
              <a:t>5.5 </a:t>
            </a:r>
            <a:r>
              <a:rPr lang="en-CA" sz="2000" dirty="0">
                <a:solidFill>
                  <a:srgbClr val="264878"/>
                </a:solidFill>
                <a:latin typeface="Helvetica" pitchFamily="2" charset="0"/>
              </a:rPr>
              <a:t>UN-system entities’ use of evidence synthesis in their work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2FC10195-70E4-264B-BA4A-1B8BDD62F2D3}"/>
              </a:ext>
            </a:extLst>
          </p:cNvPr>
          <p:cNvGrpSpPr/>
          <p:nvPr/>
        </p:nvGrpSpPr>
        <p:grpSpPr>
          <a:xfrm>
            <a:off x="81421" y="1924100"/>
            <a:ext cx="11810150" cy="3561651"/>
            <a:chOff x="81421" y="2046020"/>
            <a:chExt cx="11810150" cy="3561651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9D87683D-A641-5C4A-92DD-930EC6361D8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748608" y="2046020"/>
              <a:ext cx="10142963" cy="3561651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6AC6E4F-C52D-AF4B-9CB7-DED5DF40A489}"/>
                </a:ext>
              </a:extLst>
            </p:cNvPr>
            <p:cNvSpPr txBox="1"/>
            <p:nvPr/>
          </p:nvSpPr>
          <p:spPr>
            <a:xfrm>
              <a:off x="1993542" y="2568613"/>
              <a:ext cx="1329870" cy="95410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algn="ctr"/>
              <a:r>
                <a:rPr lang="en-CA" sz="1400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UNICEF</a:t>
              </a:r>
            </a:p>
            <a:p>
              <a:pPr algn="ctr"/>
              <a:r>
                <a:rPr lang="en-CA" sz="1400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Office of Research – Innocenti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BEB5EF1-0F6A-364D-BFE7-8937950CC11C}"/>
                </a:ext>
              </a:extLst>
            </p:cNvPr>
            <p:cNvSpPr txBox="1"/>
            <p:nvPr/>
          </p:nvSpPr>
          <p:spPr>
            <a:xfrm>
              <a:off x="3680828" y="2676334"/>
              <a:ext cx="1329870" cy="73866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algn="ctr"/>
              <a:r>
                <a:rPr lang="en-CA" sz="1400" dirty="0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World </a:t>
              </a:r>
            </a:p>
            <a:p>
              <a:pPr algn="ctr"/>
              <a:r>
                <a:rPr lang="en-CA" sz="1400" dirty="0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Bank </a:t>
              </a:r>
            </a:p>
            <a:p>
              <a:pPr algn="ctr"/>
              <a:r>
                <a:rPr lang="en-CA" sz="1400" dirty="0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Group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FE69334-7127-4C4C-9DA8-7C1C8698D0C6}"/>
                </a:ext>
              </a:extLst>
            </p:cNvPr>
            <p:cNvSpPr txBox="1"/>
            <p:nvPr/>
          </p:nvSpPr>
          <p:spPr>
            <a:xfrm>
              <a:off x="5329110" y="2460891"/>
              <a:ext cx="1329870" cy="116955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algn="ctr"/>
              <a:r>
                <a:rPr lang="en-CA" sz="1400" dirty="0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</a:t>
              </a:r>
            </a:p>
            <a:p>
              <a:pPr algn="ctr"/>
              <a:r>
                <a:rPr lang="en-CA" sz="1400" dirty="0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Department of Economic and Social Affairs (DESA)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358B1D6-D681-F745-A8EC-D22A74356443}"/>
                </a:ext>
              </a:extLst>
            </p:cNvPr>
            <p:cNvSpPr txBox="1"/>
            <p:nvPr/>
          </p:nvSpPr>
          <p:spPr>
            <a:xfrm>
              <a:off x="7065383" y="2460891"/>
              <a:ext cx="1329870" cy="116955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algn="ctr"/>
              <a:r>
                <a:rPr lang="en-CA" sz="1400" dirty="0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Sustainable Development</a:t>
              </a:r>
            </a:p>
            <a:p>
              <a:pPr algn="ctr"/>
              <a:r>
                <a:rPr lang="en-CA" sz="1400" dirty="0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Solutions</a:t>
              </a:r>
            </a:p>
            <a:p>
              <a:pPr algn="ctr"/>
              <a:r>
                <a:rPr lang="en-CA" sz="1400" dirty="0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Network</a:t>
              </a:r>
            </a:p>
            <a:p>
              <a:pPr algn="ctr"/>
              <a:r>
                <a:rPr lang="en-CA" sz="1400" dirty="0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(SDSN)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2AFAD16F-85F2-5C41-A21A-6AE51FABF316}"/>
                </a:ext>
              </a:extLst>
            </p:cNvPr>
            <p:cNvSpPr txBox="1"/>
            <p:nvPr/>
          </p:nvSpPr>
          <p:spPr>
            <a:xfrm>
              <a:off x="8559229" y="2439119"/>
              <a:ext cx="1711782" cy="116955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algn="ctr"/>
              <a:r>
                <a:rPr lang="en-CA" sz="1400" dirty="0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Center for Sustainable Development (CSD), Columbia University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6AD29E1-145C-7340-A490-3CFE92A39594}"/>
                </a:ext>
              </a:extLst>
            </p:cNvPr>
            <p:cNvSpPr txBox="1"/>
            <p:nvPr/>
          </p:nvSpPr>
          <p:spPr>
            <a:xfrm>
              <a:off x="10424101" y="2568613"/>
              <a:ext cx="1329870" cy="95410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algn="ctr"/>
              <a:r>
                <a:rPr lang="en-CA" sz="1400" dirty="0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Evidence for Governance and Politics (EGAP)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20236ED-82DE-CE47-8538-851AB78F778F}"/>
                </a:ext>
              </a:extLst>
            </p:cNvPr>
            <p:cNvSpPr txBox="1"/>
            <p:nvPr/>
          </p:nvSpPr>
          <p:spPr>
            <a:xfrm>
              <a:off x="81421" y="2825043"/>
              <a:ext cx="1718215" cy="36933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algn="ctr"/>
              <a:r>
                <a:rPr lang="en-CA" sz="1800" b="1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Intermediary</a:t>
              </a:r>
              <a:endParaRPr lang="en-CA" sz="2800" b="1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3892AF76-1522-6947-8F3D-8C849F45BB66}"/>
                </a:ext>
              </a:extLst>
            </p:cNvPr>
            <p:cNvSpPr txBox="1"/>
            <p:nvPr/>
          </p:nvSpPr>
          <p:spPr>
            <a:xfrm>
              <a:off x="81421" y="4139033"/>
              <a:ext cx="1718215" cy="116955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algn="ctr"/>
              <a:r>
                <a:rPr lang="en-CA" sz="1400" b="1" dirty="0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Evidence syntheses as a percentage of all citations in key documents</a:t>
              </a:r>
              <a:endParaRPr lang="en-CA" sz="1800" b="1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B588C400-ED88-A74C-871D-8DE4B9F58779}"/>
                </a:ext>
              </a:extLst>
            </p:cNvPr>
            <p:cNvSpPr txBox="1"/>
            <p:nvPr/>
          </p:nvSpPr>
          <p:spPr>
            <a:xfrm>
              <a:off x="1959163" y="4294731"/>
              <a:ext cx="1416503" cy="81560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algn="ctr"/>
              <a:r>
                <a:rPr lang="en-CA" sz="1050" b="1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Mean: </a:t>
              </a:r>
              <a:r>
                <a:rPr lang="en-CA" sz="1050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17.0%</a:t>
              </a:r>
            </a:p>
            <a:p>
              <a:pPr algn="ctr"/>
              <a:r>
                <a:rPr lang="en-CA" sz="1050" b="1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Range: </a:t>
              </a:r>
              <a:r>
                <a:rPr lang="en-CA" sz="1050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2.3%-100%</a:t>
              </a:r>
            </a:p>
            <a:p>
              <a:pPr algn="ctr"/>
              <a:br>
                <a:rPr lang="en-CA" sz="500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CA" sz="1050" i="1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Based on 12</a:t>
              </a:r>
              <a:endParaRPr lang="en-CA" sz="1050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CA" sz="1050" i="1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documents</a:t>
              </a:r>
              <a:endParaRPr lang="en-CA" sz="1050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18CF9DFA-315B-7640-B673-026796AE5269}"/>
                </a:ext>
              </a:extLst>
            </p:cNvPr>
            <p:cNvSpPr txBox="1"/>
            <p:nvPr/>
          </p:nvSpPr>
          <p:spPr>
            <a:xfrm>
              <a:off x="3637511" y="4294731"/>
              <a:ext cx="1416503" cy="81560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algn="ctr"/>
              <a:r>
                <a:rPr lang="en-CA" sz="1050" b="1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Mean: </a:t>
              </a:r>
              <a:r>
                <a:rPr lang="en-CA" sz="1050" dirty="0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</a:t>
              </a:r>
              <a:r>
                <a:rPr lang="en-CA" sz="1050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.0%</a:t>
              </a:r>
            </a:p>
            <a:p>
              <a:pPr algn="ctr"/>
              <a:r>
                <a:rPr lang="en-CA" sz="1050" b="1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Range: </a:t>
              </a:r>
              <a:r>
                <a:rPr lang="en-CA" sz="1050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0%-40%</a:t>
              </a:r>
            </a:p>
            <a:p>
              <a:pPr algn="ctr"/>
              <a:br>
                <a:rPr lang="en-CA" sz="500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CA" sz="1050" i="1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Based on 18</a:t>
              </a:r>
              <a:endParaRPr lang="en-CA" sz="1050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CA" sz="1050" i="1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documents</a:t>
              </a:r>
              <a:endParaRPr lang="en-CA" sz="1050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17542FB-BECE-FA4E-AC48-910BE4FB7000}"/>
                </a:ext>
              </a:extLst>
            </p:cNvPr>
            <p:cNvSpPr txBox="1"/>
            <p:nvPr/>
          </p:nvSpPr>
          <p:spPr>
            <a:xfrm>
              <a:off x="5286037" y="4294731"/>
              <a:ext cx="1416503" cy="81560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algn="ctr"/>
              <a:r>
                <a:rPr lang="en-CA" sz="1050" b="1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Mean: </a:t>
              </a:r>
              <a:r>
                <a:rPr lang="en-CA" sz="1050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0.5%</a:t>
              </a:r>
            </a:p>
            <a:p>
              <a:pPr algn="ctr"/>
              <a:r>
                <a:rPr lang="en-CA" sz="1050" b="1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Range: </a:t>
              </a:r>
              <a:r>
                <a:rPr lang="en-CA" sz="1050" dirty="0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  <a:r>
                <a:rPr lang="en-CA" sz="1050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%-3.1%</a:t>
              </a:r>
            </a:p>
            <a:p>
              <a:pPr algn="ctr"/>
              <a:br>
                <a:rPr lang="en-CA" sz="500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CA" sz="1050" i="1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Based on 12</a:t>
              </a:r>
              <a:endParaRPr lang="en-CA" sz="1050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CA" sz="1050" i="1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documents</a:t>
              </a:r>
              <a:endParaRPr lang="en-CA" sz="1050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E19E39CB-36FD-7D4D-B544-AE2478860163}"/>
                </a:ext>
              </a:extLst>
            </p:cNvPr>
            <p:cNvSpPr txBox="1"/>
            <p:nvPr/>
          </p:nvSpPr>
          <p:spPr>
            <a:xfrm>
              <a:off x="7001707" y="4294731"/>
              <a:ext cx="1416503" cy="81560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algn="ctr"/>
              <a:r>
                <a:rPr lang="en-CA" sz="1050" b="1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Mean: </a:t>
              </a:r>
              <a:r>
                <a:rPr lang="en-CA" sz="1050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2.5%</a:t>
              </a:r>
            </a:p>
            <a:p>
              <a:pPr algn="ctr"/>
              <a:r>
                <a:rPr lang="en-CA" sz="1050" b="1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Range: </a:t>
              </a:r>
              <a:r>
                <a:rPr lang="en-CA" sz="1050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0%-25.0%</a:t>
              </a:r>
            </a:p>
            <a:p>
              <a:pPr algn="ctr"/>
              <a:br>
                <a:rPr lang="en-CA" sz="500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CA" sz="1050" i="1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Based on 21</a:t>
              </a:r>
              <a:endParaRPr lang="en-CA" sz="1050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CA" sz="1050" i="1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documents</a:t>
              </a:r>
              <a:endParaRPr lang="en-CA" sz="1050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39345013-4AFA-8841-98FA-B0AE61F7FE41}"/>
                </a:ext>
              </a:extLst>
            </p:cNvPr>
            <p:cNvSpPr txBox="1"/>
            <p:nvPr/>
          </p:nvSpPr>
          <p:spPr>
            <a:xfrm>
              <a:off x="8677781" y="4294731"/>
              <a:ext cx="1416503" cy="81560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algn="ctr"/>
              <a:r>
                <a:rPr lang="en-CA" sz="1050" b="1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Mean: </a:t>
              </a:r>
              <a:r>
                <a:rPr lang="en-CA" sz="1050" dirty="0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2.2</a:t>
              </a:r>
              <a:r>
                <a:rPr lang="en-CA" sz="1050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%</a:t>
              </a:r>
            </a:p>
            <a:p>
              <a:pPr algn="ctr"/>
              <a:r>
                <a:rPr lang="en-CA" sz="1050" b="1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Range: </a:t>
              </a:r>
              <a:r>
                <a:rPr lang="en-CA" sz="1050" dirty="0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0%-6.8</a:t>
              </a:r>
              <a:r>
                <a:rPr lang="en-CA" sz="1050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%</a:t>
              </a:r>
            </a:p>
            <a:p>
              <a:pPr algn="ctr"/>
              <a:br>
                <a:rPr lang="en-CA" sz="500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CA" sz="1050" i="1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Based on </a:t>
              </a:r>
              <a:r>
                <a:rPr lang="en-CA" sz="1050" i="1" dirty="0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</a:t>
              </a:r>
              <a:endParaRPr lang="en-CA" sz="1050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CA" sz="1050" i="1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documents</a:t>
              </a:r>
              <a:endParaRPr lang="en-CA" sz="1050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FC0ED5D5-BC07-A140-954B-2EB3983B0882}"/>
                </a:ext>
              </a:extLst>
            </p:cNvPr>
            <p:cNvSpPr txBox="1"/>
            <p:nvPr/>
          </p:nvSpPr>
          <p:spPr>
            <a:xfrm>
              <a:off x="10374790" y="4294731"/>
              <a:ext cx="1416503" cy="81560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algn="ctr"/>
              <a:r>
                <a:rPr lang="en-CA" sz="1050" b="1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Mean: </a:t>
              </a:r>
              <a:r>
                <a:rPr lang="en-CA" sz="1050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1.8%</a:t>
              </a:r>
            </a:p>
            <a:p>
              <a:pPr algn="ctr"/>
              <a:r>
                <a:rPr lang="en-CA" sz="1050" b="1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Range: </a:t>
              </a:r>
              <a:r>
                <a:rPr lang="en-CA" sz="1050" dirty="0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  <a:r>
                <a:rPr lang="en-CA" sz="1050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%-4.8%</a:t>
              </a:r>
            </a:p>
            <a:p>
              <a:pPr algn="ctr"/>
              <a:br>
                <a:rPr lang="en-CA" sz="500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CA" sz="1050" i="1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Based on 6</a:t>
              </a:r>
              <a:endParaRPr lang="en-CA" sz="1050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CA" sz="1050" i="1" dirty="0">
                  <a:solidFill>
                    <a:srgbClr val="25477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documents</a:t>
              </a:r>
              <a:endParaRPr lang="en-CA" sz="1050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1464779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_Blank Presentation">
  <a:themeElements>
    <a:clrScheme name="Oct 26">
      <a:dk1>
        <a:srgbClr val="234776"/>
      </a:dk1>
      <a:lt1>
        <a:srgbClr val="FEFFFE"/>
      </a:lt1>
      <a:dk2>
        <a:srgbClr val="F0F3F5"/>
      </a:dk2>
      <a:lt2>
        <a:srgbClr val="F0F3F5"/>
      </a:lt2>
      <a:accent1>
        <a:srgbClr val="E8F6FA"/>
      </a:accent1>
      <a:accent2>
        <a:srgbClr val="8BD2E5"/>
      </a:accent2>
      <a:accent3>
        <a:srgbClr val="F0F3F5"/>
      </a:accent3>
      <a:accent4>
        <a:srgbClr val="F0F3F5"/>
      </a:accent4>
      <a:accent5>
        <a:srgbClr val="E8F6FA"/>
      </a:accent5>
      <a:accent6>
        <a:srgbClr val="234776"/>
      </a:accent6>
      <a:hlink>
        <a:srgbClr val="234776"/>
      </a:hlink>
      <a:folHlink>
        <a:srgbClr val="234776"/>
      </a:folHlink>
    </a:clrScheme>
    <a:fontScheme name="2_Blank Presentatio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2_Blank Present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_Blank Presentation">
  <a:themeElements>
    <a:clrScheme name="2_Blank Presentatio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2_Blank Presentatio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2_Blank Present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27019</TotalTime>
  <Words>157</Words>
  <Application>Microsoft Macintosh PowerPoint</Application>
  <PresentationFormat>Widescreen</PresentationFormat>
  <Paragraphs>41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 Light</vt:lpstr>
      <vt:lpstr>Helvetica</vt:lpstr>
      <vt:lpstr>Helvetica Neue</vt:lpstr>
      <vt:lpstr>2_Blank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COVID-END Advocating Working Group</dc:title>
  <dc:creator>Lavis, John</dc:creator>
  <cp:lastModifiedBy>Verma, Jennifer</cp:lastModifiedBy>
  <cp:revision>513</cp:revision>
  <cp:lastPrinted>2021-10-15T02:33:08Z</cp:lastPrinted>
  <dcterms:modified xsi:type="dcterms:W3CDTF">2021-12-14T17:22:26Z</dcterms:modified>
</cp:coreProperties>
</file>