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3"/>
  </p:notesMasterIdLst>
  <p:handoutMasterIdLst>
    <p:handoutMasterId r:id="rId4"/>
  </p:handoutMasterIdLst>
  <p:sldIdLst>
    <p:sldId id="745" r:id="rId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15:guide id="1" pos="3908" userDrawn="1">
          <p15:clr>
            <a:srgbClr val="A4A3A4"/>
          </p15:clr>
        </p15:guide>
        <p15:guide id="2" orient="horz" pos="213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erma, Jennifer" initials="VJ" lastIdx="2" clrIdx="0">
    <p:extLst>
      <p:ext uri="{19B8F6BF-5375-455C-9EA6-DF929625EA0E}">
        <p15:presenceInfo xmlns:p15="http://schemas.microsoft.com/office/powerpoint/2012/main" userId="S::vermaj5@mcmaster.ca::78ab9c5b-20fe-416a-ba3c-d7dfe6316fd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BAD1"/>
    <a:srgbClr val="99CC66"/>
    <a:srgbClr val="FFC057"/>
    <a:srgbClr val="1E252B"/>
    <a:srgbClr val="CCE5B2"/>
    <a:srgbClr val="CC76A6"/>
    <a:srgbClr val="FFDEAB"/>
    <a:srgbClr val="B2CCE5"/>
    <a:srgbClr val="6699CC"/>
    <a:srgbClr val="DADF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7F3F4"/>
          </a:solidFill>
        </a:fill>
      </a:tcStyle>
    </a:wholeTbl>
    <a:band2H>
      <a:tcTxStyle/>
      <a:tcStyle>
        <a:tcBdr/>
        <a:fill>
          <a:solidFill>
            <a:srgbClr val="F3F9FA"/>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D9"/>
          </a:solidFill>
        </a:fill>
      </a:tcStyle>
    </a:wholeTbl>
    <a:band2H>
      <a:tcTxStyle/>
      <a:tcStyle>
        <a:tcBdr/>
        <a:fill>
          <a:solidFill>
            <a:srgbClr val="E7E7ED"/>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chemeClr val="accent3">
              <a:lumOff val="44000"/>
            </a:schemeClr>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63"/>
    <p:restoredTop sz="91431"/>
  </p:normalViewPr>
  <p:slideViewPr>
    <p:cSldViewPr snapToGrid="0" snapToObjects="1">
      <p:cViewPr varScale="1">
        <p:scale>
          <a:sx n="100" d="100"/>
          <a:sy n="100" d="100"/>
        </p:scale>
        <p:origin x="664" y="176"/>
      </p:cViewPr>
      <p:guideLst>
        <p:guide pos="3908"/>
        <p:guide orient="horz" pos="2137"/>
      </p:guideLst>
    </p:cSldViewPr>
  </p:slideViewPr>
  <p:notesTextViewPr>
    <p:cViewPr>
      <p:scale>
        <a:sx n="20" d="100"/>
        <a:sy n="20" d="100"/>
      </p:scale>
      <p:origin x="0" y="0"/>
    </p:cViewPr>
  </p:notesTextViewPr>
  <p:notesViewPr>
    <p:cSldViewPr snapToGrid="0" snapToObjects="1">
      <p:cViewPr varScale="1">
        <p:scale>
          <a:sx n="97" d="100"/>
          <a:sy n="97" d="100"/>
        </p:scale>
        <p:origin x="36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667326-FF4E-6E4F-8A68-0D5EE00352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FF6B07B-574C-0849-AF6D-2AA34A277B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807BE9-0539-434B-A0C4-0E9F489EE244}" type="datetimeFigureOut">
              <a:rPr lang="en-US" smtClean="0"/>
              <a:t>12/14/21</a:t>
            </a:fld>
            <a:endParaRPr lang="en-US"/>
          </a:p>
        </p:txBody>
      </p:sp>
      <p:sp>
        <p:nvSpPr>
          <p:cNvPr id="4" name="Footer Placeholder 3">
            <a:extLst>
              <a:ext uri="{FF2B5EF4-FFF2-40B4-BE49-F238E27FC236}">
                <a16:creationId xmlns:a16="http://schemas.microsoft.com/office/drawing/2014/main" id="{0606C95E-7039-544B-A13A-D695C550F9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99BDF77-90E7-F944-848D-B2E1B164C66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73207D-66C1-A64A-90BC-6A7334802020}" type="slidenum">
              <a:rPr lang="en-US" smtClean="0"/>
              <a:t>‹#›</a:t>
            </a:fld>
            <a:endParaRPr lang="en-US"/>
          </a:p>
        </p:txBody>
      </p:sp>
    </p:spTree>
    <p:extLst>
      <p:ext uri="{BB962C8B-B14F-4D97-AF65-F5344CB8AC3E}">
        <p14:creationId xmlns:p14="http://schemas.microsoft.com/office/powerpoint/2010/main" val="3403725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7" name="Shape 117"/>
          <p:cNvSpPr>
            <a:spLocks noGrp="1" noRot="1" noChangeAspect="1"/>
          </p:cNvSpPr>
          <p:nvPr>
            <p:ph type="sldImg"/>
          </p:nvPr>
        </p:nvSpPr>
        <p:spPr>
          <a:xfrm>
            <a:off x="381000" y="685800"/>
            <a:ext cx="6096000" cy="3429000"/>
          </a:xfrm>
          <a:prstGeom prst="rect">
            <a:avLst/>
          </a:prstGeom>
        </p:spPr>
        <p:txBody>
          <a:bodyPr/>
          <a:lstStyle/>
          <a:p>
            <a:endParaRPr/>
          </a:p>
        </p:txBody>
      </p:sp>
      <p:sp>
        <p:nvSpPr>
          <p:cNvPr id="118" name="Shape 11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93471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63" name="Title Text"/>
          <p:cNvSpPr txBox="1">
            <a:spLocks noGrp="1"/>
          </p:cNvSpPr>
          <p:nvPr>
            <p:ph type="title"/>
          </p:nvPr>
        </p:nvSpPr>
        <p:spPr>
          <a:xfrm>
            <a:off x="609600" y="1100930"/>
            <a:ext cx="10972800" cy="880270"/>
          </a:xfrm>
          <a:prstGeom prst="rect">
            <a:avLst/>
          </a:prstGeom>
        </p:spPr>
        <p:txBody>
          <a:bodyPr/>
          <a:lstStyle/>
          <a:p>
            <a:r>
              <a:t>Title Text</a:t>
            </a:r>
          </a:p>
        </p:txBody>
      </p:sp>
      <p:sp>
        <p:nvSpPr>
          <p:cNvPr id="64" name="Body Level One…"/>
          <p:cNvSpPr txBox="1">
            <a:spLocks noGrp="1"/>
          </p:cNvSpPr>
          <p:nvPr>
            <p:ph type="body" sz="quarter" idx="1"/>
          </p:nvPr>
        </p:nvSpPr>
        <p:spPr>
          <a:xfrm>
            <a:off x="609600" y="2255839"/>
            <a:ext cx="5386917" cy="639763"/>
          </a:xfrm>
          <a:prstGeom prst="rect">
            <a:avLst/>
          </a:prstGeom>
        </p:spPr>
        <p:txBody>
          <a:bodyPr anchor="b">
            <a:normAutofit/>
          </a:bodyPr>
          <a:lstStyle>
            <a:lvl1pPr marL="0" indent="0">
              <a:spcBef>
                <a:spcPts val="500"/>
              </a:spcBef>
              <a:buSzTx/>
              <a:buNone/>
              <a:defRPr sz="2400" b="1"/>
            </a:lvl1pPr>
            <a:lvl2pPr marL="0" indent="457200">
              <a:spcBef>
                <a:spcPts val="500"/>
              </a:spcBef>
              <a:buSzTx/>
              <a:buNone/>
              <a:defRPr sz="2400" b="1"/>
            </a:lvl2pPr>
            <a:lvl3pPr marL="0" indent="914400">
              <a:spcBef>
                <a:spcPts val="500"/>
              </a:spcBef>
              <a:buSzTx/>
              <a:buNone/>
              <a:defRPr sz="2400" b="1"/>
            </a:lvl3pPr>
            <a:lvl4pPr marL="0" indent="1371600">
              <a:spcBef>
                <a:spcPts val="500"/>
              </a:spcBef>
              <a:buSzTx/>
              <a:buNone/>
              <a:defRPr sz="2400" b="1"/>
            </a:lvl4pPr>
            <a:lvl5pPr marL="0" indent="1828800">
              <a:spcBef>
                <a:spcPts val="500"/>
              </a:spcBef>
              <a:buSz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65" name="Text Placeholder 4"/>
          <p:cNvSpPr>
            <a:spLocks noGrp="1"/>
          </p:cNvSpPr>
          <p:nvPr>
            <p:ph type="body" sz="quarter" idx="21"/>
          </p:nvPr>
        </p:nvSpPr>
        <p:spPr>
          <a:xfrm>
            <a:off x="6193369" y="2255839"/>
            <a:ext cx="5389033" cy="639763"/>
          </a:xfrm>
          <a:prstGeom prst="rect">
            <a:avLst/>
          </a:prstGeom>
        </p:spPr>
        <p:txBody>
          <a:bodyPr anchor="b">
            <a:normAutofit/>
          </a:bodyPr>
          <a:lstStyle>
            <a:lvl1pPr marL="0" indent="0">
              <a:spcBef>
                <a:spcPts val="500"/>
              </a:spcBef>
              <a:buSzTx/>
              <a:buNone/>
              <a:defRPr sz="2400" b="1"/>
            </a:lvl1pPr>
          </a:lstStyle>
          <a:p>
            <a:pPr marL="0" indent="0">
              <a:spcBef>
                <a:spcPts val="500"/>
              </a:spcBef>
              <a:buSzTx/>
              <a:buNone/>
              <a:defRPr sz="2400" b="1"/>
            </a:pPr>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p:spTree>
      <p:nvGrpSpPr>
        <p:cNvPr id="1" name=""/>
        <p:cNvGrpSpPr/>
        <p:nvPr/>
      </p:nvGrpSpPr>
      <p:grpSpPr>
        <a:xfrm>
          <a:off x="0" y="0"/>
          <a:ext cx="0" cy="0"/>
          <a:chOff x="0" y="0"/>
          <a:chExt cx="0" cy="0"/>
        </a:xfrm>
      </p:grpSpPr>
      <p:sp>
        <p:nvSpPr>
          <p:cNvPr id="108" name="Author and Date"/>
          <p:cNvSpPr txBox="1">
            <a:spLocks noGrp="1"/>
          </p:cNvSpPr>
          <p:nvPr>
            <p:ph type="body" sz="quarter" idx="21" hasCustomPrompt="1"/>
          </p:nvPr>
        </p:nvSpPr>
        <p:spPr>
          <a:xfrm>
            <a:off x="600671" y="5304698"/>
            <a:ext cx="10985503" cy="238868"/>
          </a:xfrm>
          <a:prstGeom prst="rect">
            <a:avLst/>
          </a:prstGeom>
          <a:ln w="3175"/>
        </p:spPr>
        <p:txBody>
          <a:bodyPr lIns="17144" tIns="17144" rIns="17144" bIns="17144">
            <a:normAutofit/>
          </a:bodyPr>
          <a:lstStyle>
            <a:lvl1pPr marL="0" indent="0" defTabSz="338454">
              <a:spcBef>
                <a:spcPts val="0"/>
              </a:spcBef>
              <a:buSzTx/>
              <a:buNone/>
              <a:defRPr sz="1476" b="1">
                <a:latin typeface="Helvetica Neue"/>
                <a:ea typeface="Helvetica Neue"/>
                <a:cs typeface="Helvetica Neue"/>
                <a:sym typeface="Helvetica Neue"/>
              </a:defRPr>
            </a:lvl1pPr>
          </a:lstStyle>
          <a:p>
            <a:r>
              <a:t>Author and Date</a:t>
            </a:r>
          </a:p>
        </p:txBody>
      </p:sp>
      <p:sp>
        <p:nvSpPr>
          <p:cNvPr id="109" name="Presentation Title"/>
          <p:cNvSpPr txBox="1">
            <a:spLocks noGrp="1"/>
          </p:cNvSpPr>
          <p:nvPr>
            <p:ph type="title" hasCustomPrompt="1"/>
          </p:nvPr>
        </p:nvSpPr>
        <p:spPr>
          <a:xfrm>
            <a:off x="603250" y="1822871"/>
            <a:ext cx="10985503" cy="1743076"/>
          </a:xfrm>
          <a:prstGeom prst="rect">
            <a:avLst/>
          </a:prstGeom>
        </p:spPr>
        <p:txBody>
          <a:bodyPr lIns="19050" tIns="19050" rIns="19050" bIns="19050" anchor="b"/>
          <a:lstStyle>
            <a:lvl1pPr algn="l" defTabSz="1219169">
              <a:lnSpc>
                <a:spcPct val="80000"/>
              </a:lnSpc>
              <a:defRPr sz="5800" b="1" spc="-116">
                <a:solidFill>
                  <a:srgbClr val="000000"/>
                </a:solidFill>
                <a:latin typeface="Helvetica Neue"/>
                <a:ea typeface="Helvetica Neue"/>
                <a:cs typeface="Helvetica Neue"/>
                <a:sym typeface="Helvetica Neue"/>
              </a:defRPr>
            </a:lvl1pPr>
          </a:lstStyle>
          <a:p>
            <a:r>
              <a:t>Presentation Title</a:t>
            </a:r>
          </a:p>
        </p:txBody>
      </p:sp>
      <p:sp>
        <p:nvSpPr>
          <p:cNvPr id="110" name="Body Level One…"/>
          <p:cNvSpPr txBox="1">
            <a:spLocks noGrp="1"/>
          </p:cNvSpPr>
          <p:nvPr>
            <p:ph type="body" sz="quarter" idx="1" hasCustomPrompt="1"/>
          </p:nvPr>
        </p:nvSpPr>
        <p:spPr>
          <a:xfrm>
            <a:off x="600672" y="3565946"/>
            <a:ext cx="10985501" cy="714376"/>
          </a:xfrm>
          <a:prstGeom prst="rect">
            <a:avLst/>
          </a:prstGeom>
        </p:spPr>
        <p:txBody>
          <a:bodyPr lIns="19050" tIns="19050" rIns="19050" bIns="19050">
            <a:normAutofit/>
          </a:bodyPr>
          <a:lstStyle>
            <a:lvl1pPr marL="0" indent="0" defTabSz="412750">
              <a:spcBef>
                <a:spcPts val="0"/>
              </a:spcBef>
              <a:buSzTx/>
              <a:buNone/>
              <a:defRPr sz="2600" b="1">
                <a:latin typeface="Helvetica Neue"/>
                <a:ea typeface="Helvetica Neue"/>
                <a:cs typeface="Helvetica Neue"/>
                <a:sym typeface="Helvetica Neue"/>
              </a:defRPr>
            </a:lvl1pPr>
            <a:lvl2pPr marL="0" indent="457200" defTabSz="412750">
              <a:spcBef>
                <a:spcPts val="0"/>
              </a:spcBef>
              <a:buSzTx/>
              <a:buNone/>
              <a:defRPr sz="2600" b="1">
                <a:latin typeface="Helvetica Neue"/>
                <a:ea typeface="Helvetica Neue"/>
                <a:cs typeface="Helvetica Neue"/>
                <a:sym typeface="Helvetica Neue"/>
              </a:defRPr>
            </a:lvl2pPr>
            <a:lvl3pPr marL="0" indent="914400" defTabSz="412750">
              <a:spcBef>
                <a:spcPts val="0"/>
              </a:spcBef>
              <a:buSzTx/>
              <a:buNone/>
              <a:defRPr sz="2600" b="1">
                <a:latin typeface="Helvetica Neue"/>
                <a:ea typeface="Helvetica Neue"/>
                <a:cs typeface="Helvetica Neue"/>
                <a:sym typeface="Helvetica Neue"/>
              </a:defRPr>
            </a:lvl3pPr>
            <a:lvl4pPr marL="0" indent="1371600" defTabSz="412750">
              <a:spcBef>
                <a:spcPts val="0"/>
              </a:spcBef>
              <a:buSzTx/>
              <a:buNone/>
              <a:defRPr sz="2600" b="1">
                <a:latin typeface="Helvetica Neue"/>
                <a:ea typeface="Helvetica Neue"/>
                <a:cs typeface="Helvetica Neue"/>
                <a:sym typeface="Helvetica Neue"/>
              </a:defRPr>
            </a:lvl4pPr>
            <a:lvl5pPr marL="0" indent="1828800" defTabSz="412750">
              <a:spcBef>
                <a:spcPts val="0"/>
              </a:spcBef>
              <a:buSzTx/>
              <a:buNone/>
              <a:defRPr sz="2600" b="1">
                <a:latin typeface="Helvetica Neue"/>
                <a:ea typeface="Helvetica Neue"/>
                <a:cs typeface="Helvetica Neue"/>
                <a:sym typeface="Helvetica Neue"/>
              </a:defRPr>
            </a:lvl5pPr>
          </a:lstStyle>
          <a:p>
            <a:r>
              <a:t>Presentation Subtitle</a:t>
            </a:r>
          </a:p>
          <a:p>
            <a:pPr lvl="1"/>
            <a:endParaRPr/>
          </a:p>
          <a:p>
            <a:pPr lvl="2"/>
            <a:endParaRPr/>
          </a:p>
          <a:p>
            <a:pPr lvl="3"/>
            <a:endParaRPr/>
          </a:p>
          <a:p>
            <a:pPr lvl="4"/>
            <a:endParaRPr/>
          </a:p>
        </p:txBody>
      </p:sp>
      <p:sp>
        <p:nvSpPr>
          <p:cNvPr id="111" name="Slide Number"/>
          <p:cNvSpPr txBox="1">
            <a:spLocks noGrp="1"/>
          </p:cNvSpPr>
          <p:nvPr>
            <p:ph type="sldNum" sz="quarter" idx="2"/>
          </p:nvPr>
        </p:nvSpPr>
        <p:spPr>
          <a:xfrm>
            <a:off x="6011123" y="5726129"/>
            <a:ext cx="163506" cy="176972"/>
          </a:xfrm>
          <a:prstGeom prst="rect">
            <a:avLst/>
          </a:prstGeom>
        </p:spPr>
        <p:txBody>
          <a:bodyPr lIns="19050" tIns="19050" rIns="19050" bIns="19050" anchor="b"/>
          <a:lstStyle>
            <a:lvl1pPr algn="ctr" defTabSz="292100">
              <a:defRPr sz="900">
                <a:latin typeface="Helvetica Neue"/>
                <a:ea typeface="Helvetica Neue"/>
                <a:cs typeface="Helvetica Neue"/>
                <a:sym typeface="Helvetica Neue"/>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Off val="44000"/>
          </a:schemeClr>
        </a:solidFill>
        <a:effectLst/>
      </p:bgPr>
    </p:bg>
    <p:spTree>
      <p:nvGrpSpPr>
        <p:cNvPr id="1" name=""/>
        <p:cNvGrpSpPr/>
        <p:nvPr/>
      </p:nvGrpSpPr>
      <p:grpSpPr>
        <a:xfrm>
          <a:off x="0" y="0"/>
          <a:ext cx="0" cy="0"/>
          <a:chOff x="0" y="0"/>
          <a:chExt cx="0" cy="0"/>
        </a:xfrm>
      </p:grpSpPr>
      <p:pic>
        <p:nvPicPr>
          <p:cNvPr id="13" name="Picture 12" descr="A picture containing rectangle&#10;&#10;Description automatically generated">
            <a:extLst>
              <a:ext uri="{FF2B5EF4-FFF2-40B4-BE49-F238E27FC236}">
                <a16:creationId xmlns:a16="http://schemas.microsoft.com/office/drawing/2014/main" id="{BC4DDD9E-E6D4-7142-B791-885B63EBD7B6}"/>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9168" b="34122"/>
          <a:stretch/>
        </p:blipFill>
        <p:spPr>
          <a:xfrm flipH="1">
            <a:off x="-7495" y="-178877"/>
            <a:ext cx="12206990" cy="1397436"/>
          </a:xfrm>
          <a:prstGeom prst="rect">
            <a:avLst/>
          </a:prstGeom>
          <a:effectLst>
            <a:outerShdw blurRad="293794" dist="50800" dir="5400000" sx="97000" sy="97000" algn="ctr" rotWithShape="0">
              <a:srgbClr val="000000">
                <a:alpha val="9000"/>
              </a:srgbClr>
            </a:outerShdw>
          </a:effectLst>
        </p:spPr>
      </p:pic>
      <p:pic>
        <p:nvPicPr>
          <p:cNvPr id="9" name="Picture 8" descr="A picture containing text, sign&#10;&#10;Description automatically generated">
            <a:extLst>
              <a:ext uri="{FF2B5EF4-FFF2-40B4-BE49-F238E27FC236}">
                <a16:creationId xmlns:a16="http://schemas.microsoft.com/office/drawing/2014/main" id="{B078C5CC-A4A5-C84A-BFA7-4D55E47AA42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427158" y="72800"/>
            <a:ext cx="2671581" cy="872213"/>
          </a:xfrm>
          <a:prstGeom prst="rect">
            <a:avLst/>
          </a:prstGeom>
        </p:spPr>
      </p:pic>
      <p:sp>
        <p:nvSpPr>
          <p:cNvPr id="4" name="Title Text"/>
          <p:cNvSpPr txBox="1">
            <a:spLocks noGrp="1"/>
          </p:cNvSpPr>
          <p:nvPr>
            <p:ph type="title"/>
          </p:nvPr>
        </p:nvSpPr>
        <p:spPr>
          <a:xfrm>
            <a:off x="406400" y="2149501"/>
            <a:ext cx="11379200" cy="8382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rPr dirty="0"/>
              <a:t>Title Text</a:t>
            </a:r>
          </a:p>
        </p:txBody>
      </p:sp>
      <p:sp>
        <p:nvSpPr>
          <p:cNvPr id="5" name="Body Level One…"/>
          <p:cNvSpPr txBox="1">
            <a:spLocks noGrp="1"/>
          </p:cNvSpPr>
          <p:nvPr>
            <p:ph type="body" idx="1"/>
          </p:nvPr>
        </p:nvSpPr>
        <p:spPr>
          <a:xfrm>
            <a:off x="609600" y="3429000"/>
            <a:ext cx="10972800" cy="26971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8" name="Rectangle 17">
            <a:extLst>
              <a:ext uri="{FF2B5EF4-FFF2-40B4-BE49-F238E27FC236}">
                <a16:creationId xmlns:a16="http://schemas.microsoft.com/office/drawing/2014/main" id="{8F496BB2-7866-BD46-98FC-5B168926896D}"/>
              </a:ext>
            </a:extLst>
          </p:cNvPr>
          <p:cNvSpPr/>
          <p:nvPr userDrawn="1"/>
        </p:nvSpPr>
        <p:spPr>
          <a:xfrm>
            <a:off x="0" y="6255214"/>
            <a:ext cx="12192000" cy="600162"/>
          </a:xfrm>
          <a:prstGeom prst="rect">
            <a:avLst/>
          </a:prstGeom>
          <a:solidFill>
            <a:srgbClr val="8BD2E5">
              <a:alpha val="50000"/>
            </a:srgbClr>
          </a:solidFill>
          <a:ln>
            <a:no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3300" b="0" i="0" u="none" strike="noStrike" cap="none" spc="0" normalizeH="0" baseline="0" dirty="0">
              <a:ln>
                <a:noFill/>
              </a:ln>
              <a:solidFill>
                <a:srgbClr val="000000"/>
              </a:solidFill>
              <a:effectLst/>
              <a:uFillTx/>
              <a:latin typeface="+mj-lt"/>
              <a:ea typeface="+mj-ea"/>
              <a:cs typeface="+mj-cs"/>
              <a:sym typeface="Arial"/>
            </a:endParaRPr>
          </a:p>
        </p:txBody>
      </p:sp>
      <p:sp>
        <p:nvSpPr>
          <p:cNvPr id="7" name="Rectangle 6">
            <a:extLst>
              <a:ext uri="{FF2B5EF4-FFF2-40B4-BE49-F238E27FC236}">
                <a16:creationId xmlns:a16="http://schemas.microsoft.com/office/drawing/2014/main" id="{6AA903B4-86AF-5344-B3AD-F60BEABFBE21}"/>
              </a:ext>
            </a:extLst>
          </p:cNvPr>
          <p:cNvSpPr/>
          <p:nvPr userDrawn="1"/>
        </p:nvSpPr>
        <p:spPr>
          <a:xfrm>
            <a:off x="9333899" y="884378"/>
            <a:ext cx="2765501" cy="292388"/>
          </a:xfrm>
          <a:prstGeom prst="rect">
            <a:avLst/>
          </a:prstGeom>
        </p:spPr>
        <p:txBody>
          <a:bodyPr wrap="none">
            <a:spAutoFit/>
          </a:bodyPr>
          <a:lstStyle/>
          <a:p>
            <a:r>
              <a:rPr lang="en-US" sz="1300" b="1" i="1" dirty="0">
                <a:solidFill>
                  <a:schemeClr val="tx1"/>
                </a:solidFill>
              </a:rPr>
              <a:t>Note: </a:t>
            </a:r>
            <a:r>
              <a:rPr lang="en-US" sz="1300" i="1" dirty="0">
                <a:solidFill>
                  <a:schemeClr val="tx1"/>
                </a:solidFill>
              </a:rPr>
              <a:t>full version available as PDF</a:t>
            </a:r>
          </a:p>
        </p:txBody>
      </p:sp>
      <p:sp>
        <p:nvSpPr>
          <p:cNvPr id="10" name="TextBox 9">
            <a:extLst>
              <a:ext uri="{FF2B5EF4-FFF2-40B4-BE49-F238E27FC236}">
                <a16:creationId xmlns:a16="http://schemas.microsoft.com/office/drawing/2014/main" id="{987E7C17-F782-9E40-BC5D-BFA8C9D9703B}"/>
              </a:ext>
            </a:extLst>
          </p:cNvPr>
          <p:cNvSpPr txBox="1"/>
          <p:nvPr userDrawn="1"/>
        </p:nvSpPr>
        <p:spPr>
          <a:xfrm>
            <a:off x="8528858" y="6300125"/>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chemeClr val="tx1"/>
                </a:solidFill>
              </a:rPr>
              <a:t> © McMaster Health Forum on behalf McMaster University</a:t>
            </a:r>
          </a:p>
          <a:p>
            <a:pPr algn="r">
              <a:spcAft>
                <a:spcPts val="200"/>
              </a:spcAft>
            </a:pPr>
            <a:r>
              <a:rPr lang="en-CA" sz="800" i="1" dirty="0">
                <a:solidFill>
                  <a:schemeClr val="tx1"/>
                </a:solidFill>
              </a:rPr>
              <a:t>Share freely, give credit, adapt with permission. This work is licensed under</a:t>
            </a:r>
          </a:p>
          <a:p>
            <a:pPr algn="r">
              <a:spcAft>
                <a:spcPts val="200"/>
              </a:spcAft>
            </a:pPr>
            <a:r>
              <a:rPr lang="en-CA" sz="800" i="1" dirty="0">
                <a:solidFill>
                  <a:schemeClr val="tx1"/>
                </a:solidFill>
              </a:rPr>
              <a:t>a Creative Commons Attribution-NoDerivatives 4.0 International License.</a:t>
            </a:r>
          </a:p>
        </p:txBody>
      </p:sp>
      <p:sp>
        <p:nvSpPr>
          <p:cNvPr id="11" name="TextBox 10">
            <a:extLst>
              <a:ext uri="{FF2B5EF4-FFF2-40B4-BE49-F238E27FC236}">
                <a16:creationId xmlns:a16="http://schemas.microsoft.com/office/drawing/2014/main" id="{1EEEDF93-F1B3-FF4E-9DAA-D077512D0159}"/>
              </a:ext>
            </a:extLst>
          </p:cNvPr>
          <p:cNvSpPr txBox="1"/>
          <p:nvPr userDrawn="1"/>
        </p:nvSpPr>
        <p:spPr>
          <a:xfrm>
            <a:off x="173770" y="6301802"/>
            <a:ext cx="1979271" cy="5129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ct val="100000"/>
              </a:lnSpc>
              <a:spcAft>
                <a:spcPts val="200"/>
              </a:spcAft>
            </a:pPr>
            <a:r>
              <a:rPr lang="en-CA" sz="800" dirty="0">
                <a:solidFill>
                  <a:schemeClr val="tx1"/>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@evidencecomm</a:t>
            </a:r>
          </a:p>
        </p:txBody>
      </p:sp>
      <p:pic>
        <p:nvPicPr>
          <p:cNvPr id="3" name="Picture 2">
            <a:extLst>
              <a:ext uri="{FF2B5EF4-FFF2-40B4-BE49-F238E27FC236}">
                <a16:creationId xmlns:a16="http://schemas.microsoft.com/office/drawing/2014/main" id="{7BF53448-7019-D240-A8FC-227352A375B1}"/>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8829" y="6353242"/>
            <a:ext cx="122703" cy="122703"/>
          </a:xfrm>
          <a:prstGeom prst="rect">
            <a:avLst/>
          </a:prstGeom>
        </p:spPr>
      </p:pic>
      <p:pic>
        <p:nvPicPr>
          <p:cNvPr id="12" name="Picture 11">
            <a:extLst>
              <a:ext uri="{FF2B5EF4-FFF2-40B4-BE49-F238E27FC236}">
                <a16:creationId xmlns:a16="http://schemas.microsoft.com/office/drawing/2014/main" id="{19A36BA6-856E-1E47-B0BC-302F298A50D3}"/>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8830" y="6656188"/>
            <a:ext cx="126293" cy="126293"/>
          </a:xfrm>
          <a:prstGeom prst="rect">
            <a:avLst/>
          </a:prstGeom>
        </p:spPr>
      </p:pic>
      <p:pic>
        <p:nvPicPr>
          <p:cNvPr id="14" name="Picture 13">
            <a:extLst>
              <a:ext uri="{FF2B5EF4-FFF2-40B4-BE49-F238E27FC236}">
                <a16:creationId xmlns:a16="http://schemas.microsoft.com/office/drawing/2014/main" id="{A1B17162-39D4-A042-9828-13C8F62DBD4D}"/>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0711" y="6497614"/>
            <a:ext cx="126293" cy="126293"/>
          </a:xfrm>
          <a:prstGeom prst="rect">
            <a:avLst/>
          </a:prstGeom>
        </p:spPr>
      </p:pic>
    </p:spTree>
  </p:cSld>
  <p:clrMap bg1="lt1" tx1="dk1" bg2="lt2" tx2="dk2" accent1="accent1" accent2="accent2" accent3="accent3" accent4="accent4" accent5="accent5" accent6="accent6" hlink="hlink" folHlink="folHlink"/>
  <p:sldLayoutIdLst>
    <p:sldLayoutId id="2147483654" r:id="rId1"/>
    <p:sldLayoutId id="2147483656" r:id="rId2"/>
    <p:sldLayoutId id="2147483659" r:id="rId3"/>
  </p:sldLayoutIdLst>
  <p:transition spd="med"/>
  <p:hf hdr="0" ftr="0" dt="0"/>
  <p:txStyles>
    <p:titleStyle>
      <a:lvl1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1pPr>
      <a:lvl2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2pPr>
      <a:lvl3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3pPr>
      <a:lvl4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4pPr>
      <a:lvl5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5pPr>
      <a:lvl6pPr marL="0" marR="0" indent="4572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6pPr>
      <a:lvl7pPr marL="0" marR="0" indent="9144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7pPr>
      <a:lvl8pPr marL="0" marR="0" indent="13716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8pPr>
      <a:lvl9pPr marL="0" marR="0" indent="18288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9pPr>
    </p:titleStyle>
    <p:bodyStyle>
      <a:lvl1pPr marL="342900" marR="0" indent="-342900" algn="l" defTabSz="914400" rtl="0" latinLnBrk="0">
        <a:lnSpc>
          <a:spcPct val="100000"/>
        </a:lnSpc>
        <a:spcBef>
          <a:spcPts val="400"/>
        </a:spcBef>
        <a:spcAft>
          <a:spcPts val="0"/>
        </a:spcAft>
        <a:buClrTx/>
        <a:buSzPct val="120000"/>
        <a:buFontTx/>
        <a:buChar char="▪"/>
        <a:tabLst/>
        <a:defRPr sz="2000" b="0" i="0" u="none" strike="noStrike" cap="none" spc="0" baseline="0">
          <a:solidFill>
            <a:srgbClr val="000000"/>
          </a:solidFill>
          <a:uFillTx/>
          <a:latin typeface="+mj-lt"/>
          <a:ea typeface="+mj-ea"/>
          <a:cs typeface="+mj-cs"/>
          <a:sym typeface="Arial"/>
        </a:defRPr>
      </a:lvl1pPr>
      <a:lvl2pPr marL="742950" marR="0" indent="-285750" algn="l" defTabSz="914400" rtl="0" latinLnBrk="0">
        <a:lnSpc>
          <a:spcPct val="100000"/>
        </a:lnSpc>
        <a:spcBef>
          <a:spcPts val="400"/>
        </a:spcBef>
        <a:spcAft>
          <a:spcPts val="0"/>
        </a:spcAft>
        <a:buClrTx/>
        <a:buSzPct val="60000"/>
        <a:buFontTx/>
        <a:buChar char="❑"/>
        <a:tabLst/>
        <a:defRPr sz="2000" b="0" i="0" u="none" strike="noStrike" cap="none" spc="0" baseline="0">
          <a:solidFill>
            <a:srgbClr val="000000"/>
          </a:solidFill>
          <a:uFillTx/>
          <a:latin typeface="+mj-lt"/>
          <a:ea typeface="+mj-ea"/>
          <a:cs typeface="+mj-cs"/>
          <a:sym typeface="Arial"/>
        </a:defRPr>
      </a:lvl2pPr>
      <a:lvl3pPr marL="11430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3pPr>
      <a:lvl4pPr marL="16002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4pPr>
      <a:lvl5pPr marL="20574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5pPr>
      <a:lvl6pPr marL="25146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6pPr>
      <a:lvl7pPr marL="29718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7pPr>
      <a:lvl8pPr marL="34290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8pPr>
      <a:lvl9pPr marL="38862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Picture 33" descr="Icon&#10;&#10;Description automatically generated">
            <a:extLst>
              <a:ext uri="{FF2B5EF4-FFF2-40B4-BE49-F238E27FC236}">
                <a16:creationId xmlns:a16="http://schemas.microsoft.com/office/drawing/2014/main" id="{45D35F23-7E21-094E-A125-F3C6B1212A1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71043" y="1730327"/>
            <a:ext cx="6308412" cy="3736163"/>
          </a:xfrm>
          <a:prstGeom prst="rect">
            <a:avLst/>
          </a:prstGeom>
        </p:spPr>
      </p:pic>
      <p:sp>
        <p:nvSpPr>
          <p:cNvPr id="32" name="Slide Number">
            <a:extLst>
              <a:ext uri="{FF2B5EF4-FFF2-40B4-BE49-F238E27FC236}">
                <a16:creationId xmlns:a16="http://schemas.microsoft.com/office/drawing/2014/main" id="{E22BFBE4-C48C-F949-A5A3-59A55CCB8937}"/>
              </a:ext>
            </a:extLst>
          </p:cNvPr>
          <p:cNvSpPr txBox="1">
            <a:spLocks/>
          </p:cNvSpPr>
          <p:nvPr/>
        </p:nvSpPr>
        <p:spPr>
          <a:xfrm>
            <a:off x="11527848" y="5826020"/>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r"/>
            <a:fld id="{86CB4B4D-7CA3-9044-876B-883B54F8677D}" type="slidenum">
              <a:rPr lang="en-CA" sz="2000" smtClean="0">
                <a:solidFill>
                  <a:srgbClr val="0F447C"/>
                </a:solidFill>
              </a:rPr>
              <a:pPr algn="r"/>
              <a:t>1</a:t>
            </a:fld>
            <a:endParaRPr lang="en-CA" sz="2000" dirty="0">
              <a:solidFill>
                <a:srgbClr val="0F447C"/>
              </a:solidFill>
            </a:endParaRPr>
          </a:p>
        </p:txBody>
      </p:sp>
      <p:sp>
        <p:nvSpPr>
          <p:cNvPr id="35" name="Rounded Rectangle 34">
            <a:extLst>
              <a:ext uri="{FF2B5EF4-FFF2-40B4-BE49-F238E27FC236}">
                <a16:creationId xmlns:a16="http://schemas.microsoft.com/office/drawing/2014/main" id="{AB21462B-2B26-9640-BA86-BBD2136B65E6}"/>
              </a:ext>
            </a:extLst>
          </p:cNvPr>
          <p:cNvSpPr/>
          <p:nvPr/>
        </p:nvSpPr>
        <p:spPr>
          <a:xfrm>
            <a:off x="2728345" y="1335397"/>
            <a:ext cx="6791280" cy="1123710"/>
          </a:xfrm>
          <a:prstGeom prst="roundRect">
            <a:avLst/>
          </a:prstGeom>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171450" indent="-171450">
              <a:buFont typeface="Arial" panose="020B0604020202020204" pitchFamily="34" charset="0"/>
              <a:buChar char="•"/>
            </a:pPr>
            <a:r>
              <a:rPr lang="en-CA" sz="1000" dirty="0">
                <a:solidFill>
                  <a:srgbClr val="1E252B"/>
                </a:solidFill>
                <a:latin typeface="Arial" panose="020B0604020202020204" pitchFamily="34" charset="0"/>
                <a:cs typeface="Arial" panose="020B0604020202020204" pitchFamily="34" charset="0"/>
              </a:rPr>
              <a:t>Capacity to acquire, assess, adapt and apply evidence, which includes capacity to:</a:t>
            </a:r>
          </a:p>
          <a:p>
            <a:r>
              <a:rPr lang="en-CA" sz="1000" dirty="0">
                <a:solidFill>
                  <a:srgbClr val="1E252B"/>
                </a:solidFill>
                <a:latin typeface="Arial" panose="020B0604020202020204" pitchFamily="34" charset="0"/>
                <a:cs typeface="Arial" panose="020B0604020202020204" pitchFamily="34" charset="0"/>
              </a:rPr>
              <a:t>        • Distinguish high from low quality evidence (and evidence from ‘other things’), as discussed in chapter 4</a:t>
            </a:r>
          </a:p>
          <a:p>
            <a:r>
              <a:rPr lang="en-CA" sz="1000" dirty="0">
                <a:solidFill>
                  <a:srgbClr val="1E252B"/>
                </a:solidFill>
                <a:latin typeface="Arial" panose="020B0604020202020204" pitchFamily="34" charset="0"/>
                <a:cs typeface="Arial" panose="020B0604020202020204" pitchFamily="34" charset="0"/>
              </a:rPr>
              <a:t>        • Judge, with humility and empathy, what the evidence means in a given context (e.g., judging the degree to </a:t>
            </a:r>
          </a:p>
          <a:p>
            <a:r>
              <a:rPr lang="en-CA" sz="1000" dirty="0">
                <a:solidFill>
                  <a:srgbClr val="1E252B"/>
                </a:solidFill>
                <a:latin typeface="Arial" panose="020B0604020202020204" pitchFamily="34" charset="0"/>
                <a:cs typeface="Arial" panose="020B0604020202020204" pitchFamily="34" charset="0"/>
              </a:rPr>
              <a:t>           which the should lead to a re-drawing of our ‘mental map’ about a challenge and ways of addressing it)</a:t>
            </a:r>
          </a:p>
          <a:p>
            <a:pPr marL="171450" indent="-171450">
              <a:buFont typeface="Arial" panose="020B0604020202020204" pitchFamily="34" charset="0"/>
              <a:buChar char="•"/>
            </a:pPr>
            <a:r>
              <a:rPr lang="en-CA" sz="1000" dirty="0">
                <a:solidFill>
                  <a:srgbClr val="1E252B"/>
                </a:solidFill>
                <a:latin typeface="Arial" panose="020B0604020202020204" pitchFamily="34" charset="0"/>
                <a:cs typeface="Arial" panose="020B0604020202020204" pitchFamily="34" charset="0"/>
              </a:rPr>
              <a:t>Opportunity to use evidence (e.g., window of opportunity, supportive structures and processes, and time to act)</a:t>
            </a:r>
          </a:p>
          <a:p>
            <a:pPr marL="171450" indent="-171450">
              <a:buFont typeface="Arial" panose="020B0604020202020204" pitchFamily="34" charset="0"/>
              <a:buChar char="•"/>
            </a:pPr>
            <a:r>
              <a:rPr lang="en-CA" sz="1000" dirty="0">
                <a:solidFill>
                  <a:srgbClr val="1E252B"/>
                </a:solidFill>
                <a:latin typeface="Arial" panose="020B0604020202020204" pitchFamily="34" charset="0"/>
                <a:cs typeface="Arial" panose="020B0604020202020204" pitchFamily="34" charset="0"/>
              </a:rPr>
              <a:t>Motivation to use evidence (e.g., intrinsically motivated and/or incentivized decision-makers)</a:t>
            </a:r>
            <a:endParaRPr lang="en-CA" sz="1200" dirty="0">
              <a:solidFill>
                <a:srgbClr val="1E252B"/>
              </a:solidFill>
              <a:latin typeface="Arial" panose="020B0604020202020204" pitchFamily="34" charset="0"/>
              <a:cs typeface="Arial" panose="020B0604020202020204" pitchFamily="34" charset="0"/>
            </a:endParaRPr>
          </a:p>
        </p:txBody>
      </p:sp>
      <p:sp>
        <p:nvSpPr>
          <p:cNvPr id="36" name="Rounded Rectangle 35">
            <a:extLst>
              <a:ext uri="{FF2B5EF4-FFF2-40B4-BE49-F238E27FC236}">
                <a16:creationId xmlns:a16="http://schemas.microsoft.com/office/drawing/2014/main" id="{55E9F403-0816-CE4F-AC61-BF82752570E2}"/>
              </a:ext>
            </a:extLst>
          </p:cNvPr>
          <p:cNvSpPr/>
          <p:nvPr/>
        </p:nvSpPr>
        <p:spPr>
          <a:xfrm>
            <a:off x="2728345" y="4690982"/>
            <a:ext cx="6791280" cy="1464228"/>
          </a:xfrm>
          <a:prstGeom prst="roundRect">
            <a:avLst/>
          </a:prstGeom>
          <a:ln>
            <a:solidFill>
              <a:srgbClr val="99CC66"/>
            </a:solid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171450" indent="-171450">
              <a:buFont typeface="Arial" panose="020B0604020202020204" pitchFamily="34" charset="0"/>
              <a:buChar char="•"/>
            </a:pPr>
            <a:r>
              <a:rPr lang="en-CA" sz="1000" dirty="0">
                <a:solidFill>
                  <a:srgbClr val="1E252B"/>
                </a:solidFill>
                <a:latin typeface="Arial" panose="020B0604020202020204" pitchFamily="34" charset="0"/>
                <a:cs typeface="Arial" panose="020B0604020202020204" pitchFamily="34" charset="0"/>
              </a:rPr>
              <a:t>Capacity to respond to decision-makers’ and intermediaries’ needs with new best evidence, which includes the capacity to balance responsiveness and rigour</a:t>
            </a:r>
          </a:p>
          <a:p>
            <a:pPr marL="171450" indent="-171450">
              <a:buFont typeface="Arial" panose="020B0604020202020204" pitchFamily="34" charset="0"/>
              <a:buChar char="•"/>
            </a:pPr>
            <a:r>
              <a:rPr lang="en-CA" sz="1000" dirty="0">
                <a:solidFill>
                  <a:srgbClr val="1E252B"/>
                </a:solidFill>
                <a:latin typeface="Arial" panose="020B0604020202020204" pitchFamily="34" charset="0"/>
                <a:cs typeface="Arial" panose="020B0604020202020204" pitchFamily="34" charset="0"/>
              </a:rPr>
              <a:t>Opportunity to produce needed evidence (e.g., to hear about needs for evidence that are within one’s area of comparative advantage, to identify windows of opportunity, to access supportive evidence intermediaries, and to have the necessary time)</a:t>
            </a:r>
          </a:p>
          <a:p>
            <a:pPr marL="171450" indent="-171450">
              <a:buFont typeface="Arial" panose="020B0604020202020204" pitchFamily="34" charset="0"/>
              <a:buChar char="•"/>
            </a:pPr>
            <a:r>
              <a:rPr lang="en-CA" sz="1000" dirty="0">
                <a:solidFill>
                  <a:srgbClr val="1E252B"/>
                </a:solidFill>
                <a:latin typeface="Arial" panose="020B0604020202020204" pitchFamily="34" charset="0"/>
                <a:cs typeface="Arial" panose="020B0604020202020204" pitchFamily="34" charset="0"/>
              </a:rPr>
              <a:t>Motivation to produce evidence that can be understood and acted upon (e.g., intrinsically motivated and/or incentivized evidence producers; in academic environments, incentives may be related to adjusting of peer-reviewed grants and publications to favour impact-oriented evidence and/or activities that support evidence use)</a:t>
            </a:r>
            <a:endParaRPr lang="en-CA" sz="600" dirty="0">
              <a:solidFill>
                <a:srgbClr val="1E252B"/>
              </a:solidFill>
              <a:latin typeface="Arial" panose="020B0604020202020204" pitchFamily="34" charset="0"/>
              <a:cs typeface="Arial" panose="020B0604020202020204" pitchFamily="34" charset="0"/>
            </a:endParaRPr>
          </a:p>
        </p:txBody>
      </p:sp>
      <p:sp>
        <p:nvSpPr>
          <p:cNvPr id="37" name="Rounded Rectangle 36">
            <a:extLst>
              <a:ext uri="{FF2B5EF4-FFF2-40B4-BE49-F238E27FC236}">
                <a16:creationId xmlns:a16="http://schemas.microsoft.com/office/drawing/2014/main" id="{BB8CED9C-DDD2-9E42-B004-C9F9F5A90245}"/>
              </a:ext>
            </a:extLst>
          </p:cNvPr>
          <p:cNvSpPr/>
          <p:nvPr/>
        </p:nvSpPr>
        <p:spPr>
          <a:xfrm>
            <a:off x="267287" y="2636010"/>
            <a:ext cx="3721282" cy="1889877"/>
          </a:xfrm>
          <a:prstGeom prst="roundRect">
            <a:avLst/>
          </a:prstGeom>
          <a:ln>
            <a:solidFill>
              <a:srgbClr val="FFC057"/>
            </a:solid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171450" indent="-171450">
              <a:buFont typeface="Arial" panose="020B0604020202020204" pitchFamily="34" charset="0"/>
              <a:buChar char="•"/>
            </a:pPr>
            <a:r>
              <a:rPr lang="en-CA" sz="700" dirty="0">
                <a:solidFill>
                  <a:srgbClr val="1E252B"/>
                </a:solidFill>
                <a:latin typeface="Arial" panose="020B0604020202020204" pitchFamily="34" charset="0"/>
                <a:cs typeface="Arial" panose="020B0604020202020204" pitchFamily="34" charset="0"/>
              </a:rPr>
              <a:t>Capacity to respond to decision-makers’ needs with best evidence, which includes the capacity to:</a:t>
            </a:r>
          </a:p>
          <a:p>
            <a:r>
              <a:rPr lang="en-CA" sz="700" dirty="0">
                <a:solidFill>
                  <a:srgbClr val="1E252B"/>
                </a:solidFill>
                <a:latin typeface="Arial" panose="020B0604020202020204" pitchFamily="34" charset="0"/>
                <a:cs typeface="Arial" panose="020B0604020202020204" pitchFamily="34" charset="0"/>
              </a:rPr>
              <a:t>         • Identify a need for evidence</a:t>
            </a:r>
          </a:p>
          <a:p>
            <a:r>
              <a:rPr lang="en-CA" sz="700" dirty="0">
                <a:solidFill>
                  <a:srgbClr val="1E252B"/>
                </a:solidFill>
                <a:latin typeface="Arial" panose="020B0604020202020204" pitchFamily="34" charset="0"/>
                <a:cs typeface="Arial" panose="020B0604020202020204" pitchFamily="34" charset="0"/>
              </a:rPr>
              <a:t>         • Match the right form(s) of evidence to the need</a:t>
            </a:r>
          </a:p>
          <a:p>
            <a:r>
              <a:rPr lang="en-CA" sz="700" dirty="0">
                <a:solidFill>
                  <a:srgbClr val="1E252B"/>
                </a:solidFill>
                <a:latin typeface="Arial" panose="020B0604020202020204" pitchFamily="34" charset="0"/>
                <a:cs typeface="Arial" panose="020B0604020202020204" pitchFamily="34" charset="0"/>
              </a:rPr>
              <a:t>         • Acquire (or support the production of) and assess the evidence</a:t>
            </a:r>
          </a:p>
          <a:p>
            <a:r>
              <a:rPr lang="en-CA" sz="700" dirty="0">
                <a:solidFill>
                  <a:srgbClr val="1E252B"/>
                </a:solidFill>
                <a:latin typeface="Arial" panose="020B0604020202020204" pitchFamily="34" charset="0"/>
                <a:cs typeface="Arial" panose="020B0604020202020204" pitchFamily="34" charset="0"/>
              </a:rPr>
              <a:t>         • Package it for and communicate it to decision-makers</a:t>
            </a:r>
          </a:p>
          <a:p>
            <a:r>
              <a:rPr lang="en-CA" sz="700" dirty="0">
                <a:solidFill>
                  <a:srgbClr val="1E252B"/>
                </a:solidFill>
                <a:latin typeface="Arial" panose="020B0604020202020204" pitchFamily="34" charset="0"/>
                <a:cs typeface="Arial" panose="020B0604020202020204" pitchFamily="34" charset="0"/>
              </a:rPr>
              <a:t>         • Convene deliberative dialogues and other processes that support judgements </a:t>
            </a:r>
          </a:p>
          <a:p>
            <a:r>
              <a:rPr lang="en-CA" sz="700" dirty="0">
                <a:solidFill>
                  <a:srgbClr val="1E252B"/>
                </a:solidFill>
                <a:latin typeface="Arial" panose="020B0604020202020204" pitchFamily="34" charset="0"/>
                <a:cs typeface="Arial" panose="020B0604020202020204" pitchFamily="34" charset="0"/>
              </a:rPr>
              <a:t>            about what the evidence means in a particular context</a:t>
            </a:r>
          </a:p>
          <a:p>
            <a:pPr marL="171450" indent="-171450">
              <a:buFont typeface="Arial" panose="020B0604020202020204" pitchFamily="34" charset="0"/>
              <a:buChar char="•"/>
            </a:pPr>
            <a:r>
              <a:rPr lang="en-CA" sz="700" dirty="0">
                <a:solidFill>
                  <a:srgbClr val="1E252B"/>
                </a:solidFill>
                <a:latin typeface="Arial" panose="020B0604020202020204" pitchFamily="34" charset="0"/>
                <a:cs typeface="Arial" panose="020B0604020202020204" pitchFamily="34" charset="0"/>
              </a:rPr>
              <a:t>Opportunity to support the use of evidence (e.g., to hear about needs for evidence and windows of opportunity, to access supportive structures and processes, and to have the time to act)</a:t>
            </a:r>
          </a:p>
          <a:p>
            <a:pPr marL="171450" indent="-171450">
              <a:buFont typeface="Arial" panose="020B0604020202020204" pitchFamily="34" charset="0"/>
              <a:buChar char="•"/>
            </a:pPr>
            <a:r>
              <a:rPr lang="en-CA" sz="700" dirty="0">
                <a:solidFill>
                  <a:srgbClr val="1E252B"/>
                </a:solidFill>
                <a:latin typeface="Arial" panose="020B0604020202020204" pitchFamily="34" charset="0"/>
                <a:cs typeface="Arial" panose="020B0604020202020204" pitchFamily="34" charset="0"/>
              </a:rPr>
              <a:t>Motivation to support the use of evidence (e.g., intrinsically motivated and/or incentivized intermediaries; in academic environments, incentives may be related to peer-reviewed grants and publications being adjusted to give weight to impact-oriented evidence and/or activities that support evidence use)</a:t>
            </a:r>
          </a:p>
        </p:txBody>
      </p:sp>
      <p:sp>
        <p:nvSpPr>
          <p:cNvPr id="38" name="Rounded Rectangle 37">
            <a:extLst>
              <a:ext uri="{FF2B5EF4-FFF2-40B4-BE49-F238E27FC236}">
                <a16:creationId xmlns:a16="http://schemas.microsoft.com/office/drawing/2014/main" id="{FCF70E7E-804B-7741-A039-1EDD8A4C774D}"/>
              </a:ext>
            </a:extLst>
          </p:cNvPr>
          <p:cNvSpPr/>
          <p:nvPr/>
        </p:nvSpPr>
        <p:spPr>
          <a:xfrm>
            <a:off x="8231265" y="2636010"/>
            <a:ext cx="3721282" cy="1889877"/>
          </a:xfrm>
          <a:prstGeom prst="roundRect">
            <a:avLst/>
          </a:prstGeom>
          <a:ln>
            <a:solidFill>
              <a:srgbClr val="CC76A6"/>
            </a:solid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t">
            <a:spAutoFit/>
          </a:bodyPr>
          <a:lstStyle/>
          <a:p>
            <a:endParaRPr lang="en-CA" sz="500" dirty="0">
              <a:solidFill>
                <a:srgbClr val="1E252B"/>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CA" sz="700" dirty="0">
                <a:solidFill>
                  <a:srgbClr val="1E252B"/>
                </a:solidFill>
                <a:latin typeface="Arial" panose="020B0604020202020204" pitchFamily="34" charset="0"/>
                <a:cs typeface="Arial" panose="020B0604020202020204" pitchFamily="34" charset="0"/>
              </a:rPr>
              <a:t>Capacity to build the case for greater evidence use and to optimize supportive structures, processes and incentives, which includes the capacity to:</a:t>
            </a:r>
          </a:p>
          <a:p>
            <a:r>
              <a:rPr lang="en-CA" sz="700" dirty="0">
                <a:solidFill>
                  <a:srgbClr val="1E252B"/>
                </a:solidFill>
                <a:latin typeface="Arial" panose="020B0604020202020204" pitchFamily="34" charset="0"/>
                <a:cs typeface="Arial" panose="020B0604020202020204" pitchFamily="34" charset="0"/>
              </a:rPr>
              <a:t>         • Undertake the types of example sharing, demonstrations, internal audits and </a:t>
            </a:r>
          </a:p>
          <a:p>
            <a:r>
              <a:rPr lang="en-CA" sz="700" dirty="0">
                <a:solidFill>
                  <a:srgbClr val="1E252B"/>
                </a:solidFill>
                <a:latin typeface="Arial" panose="020B0604020202020204" pitchFamily="34" charset="0"/>
                <a:cs typeface="Arial" panose="020B0604020202020204" pitchFamily="34" charset="0"/>
              </a:rPr>
              <a:t>            external comparisons described in</a:t>
            </a:r>
            <a:r>
              <a:rPr lang="en-CA" sz="700" b="1" dirty="0">
                <a:solidFill>
                  <a:srgbClr val="1E252B"/>
                </a:solidFill>
                <a:latin typeface="Arial" panose="020B0604020202020204" pitchFamily="34" charset="0"/>
                <a:cs typeface="Arial" panose="020B0604020202020204" pitchFamily="34" charset="0"/>
              </a:rPr>
              <a:t> section 5.3 </a:t>
            </a:r>
            <a:r>
              <a:rPr lang="en-CA" sz="700" dirty="0">
                <a:solidFill>
                  <a:srgbClr val="1E252B"/>
                </a:solidFill>
                <a:latin typeface="Arial" panose="020B0604020202020204" pitchFamily="34" charset="0"/>
                <a:cs typeface="Arial" panose="020B0604020202020204" pitchFamily="34" charset="0"/>
              </a:rPr>
              <a:t>to build the case</a:t>
            </a:r>
          </a:p>
          <a:p>
            <a:r>
              <a:rPr lang="en-CA" sz="700" dirty="0">
                <a:solidFill>
                  <a:srgbClr val="1E252B"/>
                </a:solidFill>
                <a:latin typeface="Arial" panose="020B0604020202020204" pitchFamily="34" charset="0"/>
                <a:cs typeface="Arial" panose="020B0604020202020204" pitchFamily="34" charset="0"/>
              </a:rPr>
              <a:t>         • Design and implement (or adjust) structures, processes and incentives related </a:t>
            </a:r>
          </a:p>
          <a:p>
            <a:r>
              <a:rPr lang="en-CA" sz="700" dirty="0">
                <a:solidFill>
                  <a:srgbClr val="1E252B"/>
                </a:solidFill>
                <a:latin typeface="Arial" panose="020B0604020202020204" pitchFamily="34" charset="0"/>
                <a:cs typeface="Arial" panose="020B0604020202020204" pitchFamily="34" charset="0"/>
              </a:rPr>
              <a:t>            to prioritizing and co-producing (including for living evidence products), </a:t>
            </a:r>
          </a:p>
          <a:p>
            <a:r>
              <a:rPr lang="en-CA" sz="700" dirty="0">
                <a:solidFill>
                  <a:srgbClr val="1E252B"/>
                </a:solidFill>
                <a:latin typeface="Arial" panose="020B0604020202020204" pitchFamily="34" charset="0"/>
                <a:cs typeface="Arial" panose="020B0604020202020204" pitchFamily="34" charset="0"/>
              </a:rPr>
              <a:t>            packaging and ‘push,’ ‘facilitating pull,’ and exchange</a:t>
            </a:r>
          </a:p>
          <a:p>
            <a:r>
              <a:rPr lang="en-CA" sz="700" dirty="0">
                <a:solidFill>
                  <a:srgbClr val="1E252B"/>
                </a:solidFill>
                <a:latin typeface="Arial" panose="020B0604020202020204" pitchFamily="34" charset="0"/>
                <a:cs typeface="Arial" panose="020B0604020202020204" pitchFamily="34" charset="0"/>
              </a:rPr>
              <a:t>         • Routinize connections to complementary structures, processes and incentives  </a:t>
            </a:r>
          </a:p>
          <a:p>
            <a:r>
              <a:rPr lang="en-CA" sz="700" dirty="0">
                <a:solidFill>
                  <a:srgbClr val="1E252B"/>
                </a:solidFill>
                <a:latin typeface="Arial" panose="020B0604020202020204" pitchFamily="34" charset="0"/>
                <a:cs typeface="Arial" panose="020B0604020202020204" pitchFamily="34" charset="0"/>
              </a:rPr>
              <a:t>           (e.g., in the innovation and improvement systems)</a:t>
            </a:r>
          </a:p>
          <a:p>
            <a:pPr marL="171450" indent="-171450">
              <a:buFont typeface="Arial" panose="020B0604020202020204" pitchFamily="34" charset="0"/>
              <a:buChar char="•"/>
            </a:pPr>
            <a:r>
              <a:rPr lang="en-CA" sz="700" dirty="0">
                <a:solidFill>
                  <a:srgbClr val="1E252B"/>
                </a:solidFill>
                <a:latin typeface="Arial" panose="020B0604020202020204" pitchFamily="34" charset="0"/>
                <a:cs typeface="Arial" panose="020B0604020202020204" pitchFamily="34" charset="0"/>
              </a:rPr>
              <a:t>Opportunity to institutionalize the use of evidence and a high-functioning evidence-support system (e.g., window of opportunity and time to act)</a:t>
            </a:r>
          </a:p>
          <a:p>
            <a:pPr marL="171450" indent="-171450">
              <a:buFont typeface="Arial" panose="020B0604020202020204" pitchFamily="34" charset="0"/>
              <a:buChar char="•"/>
            </a:pPr>
            <a:r>
              <a:rPr lang="en-CA" sz="700" dirty="0">
                <a:solidFill>
                  <a:srgbClr val="1E252B"/>
                </a:solidFill>
                <a:latin typeface="Arial" panose="020B0604020202020204" pitchFamily="34" charset="0"/>
                <a:cs typeface="Arial" panose="020B0604020202020204" pitchFamily="34" charset="0"/>
              </a:rPr>
              <a:t>Motivation to institutionalize the use of evidence and a high-functioning evidence-support system, which will likely rely on intrinsic motivation rather than incentivization</a:t>
            </a:r>
          </a:p>
        </p:txBody>
      </p:sp>
      <p:sp>
        <p:nvSpPr>
          <p:cNvPr id="11" name="Rectangle 10">
            <a:extLst>
              <a:ext uri="{FF2B5EF4-FFF2-40B4-BE49-F238E27FC236}">
                <a16:creationId xmlns:a16="http://schemas.microsoft.com/office/drawing/2014/main" id="{62DF9F23-CCE6-7F46-AAAA-B98888DBC7FD}"/>
              </a:ext>
            </a:extLst>
          </p:cNvPr>
          <p:cNvSpPr/>
          <p:nvPr/>
        </p:nvSpPr>
        <p:spPr>
          <a:xfrm>
            <a:off x="322682" y="512931"/>
            <a:ext cx="9052965" cy="400110"/>
          </a:xfrm>
          <a:prstGeom prst="rect">
            <a:avLst/>
          </a:prstGeom>
        </p:spPr>
        <p:txBody>
          <a:bodyPr wrap="square">
            <a:spAutoFit/>
          </a:bodyPr>
          <a:lstStyle/>
          <a:p>
            <a:r>
              <a:rPr lang="en-CA" sz="2000" b="1" dirty="0">
                <a:solidFill>
                  <a:srgbClr val="0F447C"/>
                </a:solidFill>
                <a:cs typeface="Arial" panose="020B0604020202020204" pitchFamily="34" charset="0"/>
              </a:rPr>
              <a:t>5.4 </a:t>
            </a:r>
            <a:r>
              <a:rPr lang="en-CA" sz="2000" dirty="0">
                <a:solidFill>
                  <a:srgbClr val="264878"/>
                </a:solidFill>
                <a:latin typeface="Helvetica" pitchFamily="2" charset="0"/>
              </a:rPr>
              <a:t>Conditions that can help and hinder evidence intermediaries</a:t>
            </a:r>
          </a:p>
        </p:txBody>
      </p:sp>
      <p:sp>
        <p:nvSpPr>
          <p:cNvPr id="12" name="Rectangle 11">
            <a:extLst>
              <a:ext uri="{FF2B5EF4-FFF2-40B4-BE49-F238E27FC236}">
                <a16:creationId xmlns:a16="http://schemas.microsoft.com/office/drawing/2014/main" id="{B8800F24-448D-AC45-8F09-DBAD2125AC53}"/>
              </a:ext>
            </a:extLst>
          </p:cNvPr>
          <p:cNvSpPr/>
          <p:nvPr/>
        </p:nvSpPr>
        <p:spPr>
          <a:xfrm>
            <a:off x="4720612" y="2833257"/>
            <a:ext cx="2804565" cy="276999"/>
          </a:xfrm>
          <a:prstGeom prst="rect">
            <a:avLst/>
          </a:prstGeom>
        </p:spPr>
        <p:txBody>
          <a:bodyPr wrap="square">
            <a:spAutoFit/>
          </a:bodyPr>
          <a:lstStyle/>
          <a:p>
            <a:pPr algn="ctr"/>
            <a:r>
              <a:rPr lang="en-CA" sz="1200" b="1" dirty="0">
                <a:solidFill>
                  <a:srgbClr val="0F447C"/>
                </a:solidFill>
                <a:cs typeface="Arial" panose="020B0604020202020204" pitchFamily="34" charset="0"/>
              </a:rPr>
              <a:t>Demand for evidence</a:t>
            </a:r>
          </a:p>
        </p:txBody>
      </p:sp>
      <p:sp>
        <p:nvSpPr>
          <p:cNvPr id="13" name="Rectangle 12">
            <a:extLst>
              <a:ext uri="{FF2B5EF4-FFF2-40B4-BE49-F238E27FC236}">
                <a16:creationId xmlns:a16="http://schemas.microsoft.com/office/drawing/2014/main" id="{CA20B093-25AF-844C-8E6B-825C05AC382C}"/>
              </a:ext>
            </a:extLst>
          </p:cNvPr>
          <p:cNvSpPr/>
          <p:nvPr/>
        </p:nvSpPr>
        <p:spPr>
          <a:xfrm>
            <a:off x="4707634" y="4023425"/>
            <a:ext cx="2804565" cy="276999"/>
          </a:xfrm>
          <a:prstGeom prst="rect">
            <a:avLst/>
          </a:prstGeom>
        </p:spPr>
        <p:txBody>
          <a:bodyPr wrap="square">
            <a:spAutoFit/>
          </a:bodyPr>
          <a:lstStyle/>
          <a:p>
            <a:pPr algn="ctr"/>
            <a:r>
              <a:rPr lang="en-CA" sz="1200" b="1" dirty="0">
                <a:solidFill>
                  <a:srgbClr val="0F447C"/>
                </a:solidFill>
                <a:cs typeface="Arial" panose="020B0604020202020204" pitchFamily="34" charset="0"/>
              </a:rPr>
              <a:t>Supply of evidence</a:t>
            </a:r>
          </a:p>
        </p:txBody>
      </p:sp>
      <p:sp>
        <p:nvSpPr>
          <p:cNvPr id="14" name="Rectangle 13">
            <a:extLst>
              <a:ext uri="{FF2B5EF4-FFF2-40B4-BE49-F238E27FC236}">
                <a16:creationId xmlns:a16="http://schemas.microsoft.com/office/drawing/2014/main" id="{F1F53315-D471-1545-B5EF-C6B85D479EE5}"/>
              </a:ext>
            </a:extLst>
          </p:cNvPr>
          <p:cNvSpPr/>
          <p:nvPr/>
        </p:nvSpPr>
        <p:spPr>
          <a:xfrm>
            <a:off x="4249197" y="3239914"/>
            <a:ext cx="1516715" cy="646331"/>
          </a:xfrm>
          <a:prstGeom prst="rect">
            <a:avLst/>
          </a:prstGeom>
        </p:spPr>
        <p:txBody>
          <a:bodyPr wrap="square">
            <a:spAutoFit/>
          </a:bodyPr>
          <a:lstStyle/>
          <a:p>
            <a:pPr algn="ctr"/>
            <a:r>
              <a:rPr lang="en-CA" sz="900" dirty="0">
                <a:solidFill>
                  <a:schemeClr val="tx1"/>
                </a:solidFill>
                <a:cs typeface="Arial" panose="020B0604020202020204" pitchFamily="34" charset="0"/>
              </a:rPr>
              <a:t>Interface</a:t>
            </a:r>
          </a:p>
          <a:p>
            <a:pPr algn="ctr"/>
            <a:r>
              <a:rPr lang="en-CA" sz="900" dirty="0">
                <a:solidFill>
                  <a:schemeClr val="tx1"/>
                </a:solidFill>
                <a:cs typeface="Arial" panose="020B0604020202020204" pitchFamily="34" charset="0"/>
              </a:rPr>
              <a:t>between supply and </a:t>
            </a:r>
          </a:p>
          <a:p>
            <a:pPr algn="ctr"/>
            <a:r>
              <a:rPr lang="en-CA" sz="900" dirty="0">
                <a:solidFill>
                  <a:schemeClr val="tx1"/>
                </a:solidFill>
                <a:cs typeface="Arial" panose="020B0604020202020204" pitchFamily="34" charset="0"/>
              </a:rPr>
              <a:t>demand in a status-quo </a:t>
            </a:r>
          </a:p>
          <a:p>
            <a:pPr algn="ctr"/>
            <a:r>
              <a:rPr lang="en-CA" sz="900" dirty="0">
                <a:solidFill>
                  <a:schemeClr val="tx1"/>
                </a:solidFill>
                <a:cs typeface="Arial" panose="020B0604020202020204" pitchFamily="34" charset="0"/>
              </a:rPr>
              <a:t>environment</a:t>
            </a:r>
            <a:endParaRPr lang="en-CA" sz="1200" dirty="0">
              <a:solidFill>
                <a:schemeClr val="tx1"/>
              </a:solidFill>
              <a:cs typeface="Arial" panose="020B0604020202020204" pitchFamily="34" charset="0"/>
            </a:endParaRPr>
          </a:p>
        </p:txBody>
      </p:sp>
      <p:sp>
        <p:nvSpPr>
          <p:cNvPr id="15" name="Rectangle 14">
            <a:extLst>
              <a:ext uri="{FF2B5EF4-FFF2-40B4-BE49-F238E27FC236}">
                <a16:creationId xmlns:a16="http://schemas.microsoft.com/office/drawing/2014/main" id="{0DF981F9-5A6B-6A40-BF30-780EF1B5B62E}"/>
              </a:ext>
            </a:extLst>
          </p:cNvPr>
          <p:cNvSpPr/>
          <p:nvPr/>
        </p:nvSpPr>
        <p:spPr>
          <a:xfrm>
            <a:off x="6467048" y="3230242"/>
            <a:ext cx="1516715" cy="646331"/>
          </a:xfrm>
          <a:prstGeom prst="rect">
            <a:avLst/>
          </a:prstGeom>
        </p:spPr>
        <p:txBody>
          <a:bodyPr wrap="square">
            <a:spAutoFit/>
          </a:bodyPr>
          <a:lstStyle/>
          <a:p>
            <a:pPr algn="ctr"/>
            <a:r>
              <a:rPr lang="en-CA" sz="900" dirty="0">
                <a:solidFill>
                  <a:schemeClr val="tx1"/>
                </a:solidFill>
                <a:cs typeface="Arial" panose="020B0604020202020204" pitchFamily="34" charset="0"/>
              </a:rPr>
              <a:t>Interface</a:t>
            </a:r>
          </a:p>
          <a:p>
            <a:pPr algn="ctr"/>
            <a:r>
              <a:rPr lang="en-CA" sz="900" dirty="0">
                <a:solidFill>
                  <a:schemeClr val="tx1"/>
                </a:solidFill>
                <a:cs typeface="Arial" panose="020B0604020202020204" pitchFamily="34" charset="0"/>
              </a:rPr>
              <a:t>between supply and demand in a changing environment*</a:t>
            </a:r>
            <a:endParaRPr lang="en-CA" sz="1200" dirty="0">
              <a:solidFill>
                <a:schemeClr val="tx1"/>
              </a:solidFill>
              <a:cs typeface="Arial" panose="020B0604020202020204" pitchFamily="34" charset="0"/>
            </a:endParaRPr>
          </a:p>
        </p:txBody>
      </p:sp>
      <p:sp>
        <p:nvSpPr>
          <p:cNvPr id="17" name="TextBox 16">
            <a:extLst>
              <a:ext uri="{FF2B5EF4-FFF2-40B4-BE49-F238E27FC236}">
                <a16:creationId xmlns:a16="http://schemas.microsoft.com/office/drawing/2014/main" id="{5DC3D121-B403-9F45-973A-58B7566E1105}"/>
              </a:ext>
            </a:extLst>
          </p:cNvPr>
          <p:cNvSpPr txBox="1"/>
          <p:nvPr/>
        </p:nvSpPr>
        <p:spPr>
          <a:xfrm>
            <a:off x="91307" y="5806604"/>
            <a:ext cx="2395413" cy="36933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CA" sz="900" i="1" dirty="0">
                <a:solidFill>
                  <a:srgbClr val="254776"/>
                </a:solidFill>
                <a:effectLst/>
                <a:latin typeface="Arial" panose="020B0604020202020204" pitchFamily="34" charset="0"/>
                <a:cs typeface="Arial" panose="020B0604020202020204" pitchFamily="34" charset="0"/>
              </a:rPr>
              <a:t>*as the Evidence</a:t>
            </a:r>
            <a:r>
              <a:rPr lang="en-CA" sz="900" dirty="0">
                <a:solidFill>
                  <a:srgbClr val="254776"/>
                </a:solidFill>
                <a:latin typeface="Arial" panose="020B0604020202020204" pitchFamily="34" charset="0"/>
                <a:cs typeface="Arial" panose="020B0604020202020204" pitchFamily="34" charset="0"/>
              </a:rPr>
              <a:t> </a:t>
            </a:r>
            <a:r>
              <a:rPr lang="en-CA" sz="900" i="1" dirty="0">
                <a:solidFill>
                  <a:srgbClr val="254776"/>
                </a:solidFill>
                <a:effectLst/>
                <a:latin typeface="Arial" panose="020B0604020202020204" pitchFamily="34" charset="0"/>
                <a:cs typeface="Arial" panose="020B0604020202020204" pitchFamily="34" charset="0"/>
              </a:rPr>
              <a:t>Commission </a:t>
            </a:r>
          </a:p>
          <a:p>
            <a:r>
              <a:rPr lang="en-CA" sz="900" i="1" dirty="0">
                <a:solidFill>
                  <a:srgbClr val="254776"/>
                </a:solidFill>
                <a:effectLst/>
                <a:latin typeface="Arial" panose="020B0604020202020204" pitchFamily="34" charset="0"/>
                <a:cs typeface="Arial" panose="020B0604020202020204" pitchFamily="34" charset="0"/>
              </a:rPr>
              <a:t>believes is the case now)</a:t>
            </a:r>
            <a:endParaRPr lang="en-CA" sz="900" dirty="0">
              <a:solidFill>
                <a:srgbClr val="254776"/>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4650172"/>
      </p:ext>
    </p:extLst>
  </p:cSld>
  <p:clrMapOvr>
    <a:masterClrMapping/>
  </p:clrMapOvr>
  <p:transition spd="med"/>
</p:sld>
</file>

<file path=ppt/theme/theme1.xml><?xml version="1.0" encoding="utf-8"?>
<a:theme xmlns:a="http://schemas.openxmlformats.org/drawingml/2006/main" name="2_Blank Presentation">
  <a:themeElements>
    <a:clrScheme name="Oct 26">
      <a:dk1>
        <a:srgbClr val="234776"/>
      </a:dk1>
      <a:lt1>
        <a:srgbClr val="FEFFFE"/>
      </a:lt1>
      <a:dk2>
        <a:srgbClr val="F0F3F5"/>
      </a:dk2>
      <a:lt2>
        <a:srgbClr val="F0F3F5"/>
      </a:lt2>
      <a:accent1>
        <a:srgbClr val="E8F6FA"/>
      </a:accent1>
      <a:accent2>
        <a:srgbClr val="8BD2E5"/>
      </a:accent2>
      <a:accent3>
        <a:srgbClr val="F0F3F5"/>
      </a:accent3>
      <a:accent4>
        <a:srgbClr val="F0F3F5"/>
      </a:accent4>
      <a:accent5>
        <a:srgbClr val="E8F6FA"/>
      </a:accent5>
      <a:accent6>
        <a:srgbClr val="234776"/>
      </a:accent6>
      <a:hlink>
        <a:srgbClr val="234776"/>
      </a:hlink>
      <a:folHlink>
        <a:srgbClr val="234776"/>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_Blank Presentation">
  <a:themeElements>
    <a:clrScheme name="2_Blank Presentation">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27018</TotalTime>
  <Words>625</Words>
  <Application>Microsoft Macintosh PowerPoint</Application>
  <PresentationFormat>Widescreen</PresentationFormat>
  <Paragraphs>41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 Light</vt:lpstr>
      <vt:lpstr>Helvetica</vt:lpstr>
      <vt:lpstr>Helvetica Neue</vt:lpstr>
      <vt:lpstr>2_Blank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COVID-END Advocating Working Group</dc:title>
  <dc:creator>Lavis, John</dc:creator>
  <cp:lastModifiedBy>Verma, Jennifer</cp:lastModifiedBy>
  <cp:revision>513</cp:revision>
  <cp:lastPrinted>2021-10-15T02:33:08Z</cp:lastPrinted>
  <dcterms:modified xsi:type="dcterms:W3CDTF">2021-12-14T17:20:18Z</dcterms:modified>
</cp:coreProperties>
</file>