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666"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12/14/21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27197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EDB57B76-BFB2-264C-AAE5-5796514D1CC3}"/>
              </a:ext>
            </a:extLst>
          </p:cNvPr>
          <p:cNvGraphicFramePr>
            <a:graphicFrameLocks noGrp="1"/>
          </p:cNvGraphicFramePr>
          <p:nvPr>
            <p:extLst>
              <p:ext uri="{D42A27DB-BD31-4B8C-83A1-F6EECF244321}">
                <p14:modId xmlns:p14="http://schemas.microsoft.com/office/powerpoint/2010/main" val="1063674560"/>
              </p:ext>
            </p:extLst>
          </p:nvPr>
        </p:nvGraphicFramePr>
        <p:xfrm>
          <a:off x="3801749" y="1339415"/>
          <a:ext cx="7940486" cy="4807936"/>
        </p:xfrm>
        <a:graphic>
          <a:graphicData uri="http://schemas.openxmlformats.org/drawingml/2006/table">
            <a:tbl>
              <a:tblPr firstRow="1" firstCol="1" bandRow="1">
                <a:tableStyleId>{4C3C2611-4C71-4FC5-86AE-919BDF0F9419}</a:tableStyleId>
              </a:tblPr>
              <a:tblGrid>
                <a:gridCol w="662450">
                  <a:extLst>
                    <a:ext uri="{9D8B030D-6E8A-4147-A177-3AD203B41FA5}">
                      <a16:colId xmlns:a16="http://schemas.microsoft.com/office/drawing/2014/main" val="2438151703"/>
                    </a:ext>
                  </a:extLst>
                </a:gridCol>
                <a:gridCol w="7278036">
                  <a:extLst>
                    <a:ext uri="{9D8B030D-6E8A-4147-A177-3AD203B41FA5}">
                      <a16:colId xmlns:a16="http://schemas.microsoft.com/office/drawing/2014/main" val="2250456159"/>
                    </a:ext>
                  </a:extLst>
                </a:gridCol>
              </a:tblGrid>
              <a:tr h="274684">
                <a:tc>
                  <a:txBody>
                    <a:bodyPr/>
                    <a:lstStyle/>
                    <a:p>
                      <a:pPr algn="ctr"/>
                      <a:r>
                        <a:rPr lang="en-CA" sz="1000" b="0" i="0" u="none" strike="noStrike" cap="none" spc="0" baseline="0" dirty="0">
                          <a:solidFill>
                            <a:schemeClr val="tx1"/>
                          </a:solidFill>
                          <a:effectLst/>
                          <a:uFillTx/>
                          <a:latin typeface="+mj-lt"/>
                          <a:ea typeface="+mj-ea"/>
                          <a:cs typeface="+mj-cs"/>
                          <a:sym typeface="Arial"/>
                        </a:rPr>
                        <a:t>Strategies</a:t>
                      </a:r>
                    </a:p>
                  </a:txBody>
                  <a:tcPr marL="26617" marR="26617"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CA" sz="1000" b="0" dirty="0">
                          <a:solidFill>
                            <a:schemeClr val="tx1"/>
                          </a:solidFill>
                          <a:effectLst/>
                        </a:rPr>
                        <a:t>Descriptions</a:t>
                      </a:r>
                      <a:endParaRPr lang="en-CA" sz="1000" b="0" dirty="0">
                        <a:solidFill>
                          <a:schemeClr val="tx1"/>
                        </a:solidFill>
                        <a:effectLst/>
                        <a:latin typeface="+mj-lt"/>
                        <a:ea typeface="Times New Roman" panose="02020603050405020304" pitchFamily="18" charset="0"/>
                        <a:cs typeface="Times New Roman" panose="02020603050405020304" pitchFamily="18" charset="0"/>
                      </a:endParaRPr>
                    </a:p>
                  </a:txBody>
                  <a:tcPr marL="26617" marR="26617"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3739219292"/>
                  </a:ext>
                </a:extLst>
              </a:tr>
              <a:tr h="793731">
                <a:tc>
                  <a:txBody>
                    <a:bodyPr/>
                    <a:lstStyle/>
                    <a:p>
                      <a:pPr algn="ctr"/>
                      <a:endParaRPr lang="en-CA" sz="1400" b="1" dirty="0">
                        <a:noFill/>
                        <a:effectLst/>
                        <a:latin typeface="+mj-lt"/>
                        <a:ea typeface="Times New Roman" panose="02020603050405020304" pitchFamily="18" charset="0"/>
                        <a:cs typeface="Times New Roman" panose="02020603050405020304" pitchFamily="18" charset="0"/>
                      </a:endParaRPr>
                    </a:p>
                  </a:txBody>
                  <a:tcPr marL="26617" marR="26617" marT="0" marB="0" anchor="ctr">
                    <a:lnL w="19050" cap="flat" cmpd="sng" algn="ctr">
                      <a:solidFill>
                        <a:schemeClr val="accent2"/>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alpha val="55000"/>
                      </a:schemeClr>
                    </a:solidFill>
                  </a:tcPr>
                </a:tc>
                <a:tc>
                  <a:txBody>
                    <a:bodyPr/>
                    <a:lstStyle/>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Sharing examples of outcomes and impacts achieved using best evidence and of missed opportunities from failing to use best evidence</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Demonstrating how to distinguish high from low quality evidence (see </a:t>
                      </a:r>
                      <a:r>
                        <a:rPr lang="en-CA" sz="800" b="1" i="0" u="none" strike="noStrike" cap="none" spc="0" baseline="0" dirty="0">
                          <a:solidFill>
                            <a:srgbClr val="1E252B"/>
                          </a:solidFill>
                          <a:effectLst/>
                          <a:uFillTx/>
                          <a:latin typeface="+mj-lt"/>
                          <a:ea typeface="+mj-ea"/>
                          <a:cs typeface="+mj-cs"/>
                          <a:sym typeface="Arial"/>
                        </a:rPr>
                        <a:t>section 4.5</a:t>
                      </a:r>
                      <a:r>
                        <a:rPr lang="en-CA" sz="800" b="0" i="0" u="none" strike="noStrike" cap="none" spc="0" baseline="0" dirty="0">
                          <a:solidFill>
                            <a:srgbClr val="1E252B"/>
                          </a:solidFill>
                          <a:effectLst/>
                          <a:uFillTx/>
                          <a:latin typeface="+mj-lt"/>
                          <a:ea typeface="+mj-ea"/>
                          <a:cs typeface="+mj-cs"/>
                          <a:sym typeface="Arial"/>
                        </a:rPr>
                        <a:t>), how to distinguish best evidence from ‘other things’ (</a:t>
                      </a:r>
                      <a:r>
                        <a:rPr lang="en-CA" sz="800" b="1" i="0" u="none" strike="noStrike" cap="none" spc="0" baseline="0" dirty="0">
                          <a:solidFill>
                            <a:srgbClr val="1E252B"/>
                          </a:solidFill>
                          <a:effectLst/>
                          <a:uFillTx/>
                          <a:latin typeface="+mj-lt"/>
                          <a:ea typeface="+mj-ea"/>
                          <a:cs typeface="+mj-cs"/>
                          <a:sym typeface="Arial"/>
                        </a:rPr>
                        <a:t>section 4.8</a:t>
                      </a:r>
                      <a:r>
                        <a:rPr lang="en-CA" sz="800" b="0" i="0" u="none" strike="noStrike" cap="none" spc="0" baseline="0" dirty="0">
                          <a:solidFill>
                            <a:srgbClr val="1E252B"/>
                          </a:solidFill>
                          <a:effectLst/>
                          <a:uFillTx/>
                          <a:latin typeface="+mj-lt"/>
                          <a:ea typeface="+mj-ea"/>
                          <a:cs typeface="+mj-cs"/>
                          <a:sym typeface="Arial"/>
                        </a:rPr>
                        <a:t>), and how to get more out of ‘other things’ (</a:t>
                      </a:r>
                      <a:r>
                        <a:rPr lang="en-CA" sz="800" b="1" i="0" u="none" strike="noStrike" cap="none" spc="0" baseline="0" dirty="0">
                          <a:solidFill>
                            <a:srgbClr val="1E252B"/>
                          </a:solidFill>
                          <a:effectLst/>
                          <a:uFillTx/>
                          <a:latin typeface="+mj-lt"/>
                          <a:ea typeface="+mj-ea"/>
                          <a:cs typeface="+mj-cs"/>
                          <a:sym typeface="Arial"/>
                        </a:rPr>
                        <a:t>section 4.8</a:t>
                      </a:r>
                      <a:r>
                        <a:rPr lang="en-CA" sz="800" b="0" i="0" u="none" strike="noStrike" cap="none" spc="0" baseline="0" dirty="0">
                          <a:solidFill>
                            <a:srgbClr val="1E252B"/>
                          </a:solidFill>
                          <a:effectLst/>
                          <a:uFillTx/>
                          <a:latin typeface="+mj-lt"/>
                          <a:ea typeface="+mj-ea"/>
                          <a:cs typeface="+mj-cs"/>
                          <a:sym typeface="Arial"/>
                        </a:rPr>
                        <a:t>)</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‘Auditing’ decision-making and advisory structures, processes and outputs, as well as the incentives influence them, to identify opportunities to systematize evidence use</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Comparing a local (national or sub-national) evidence-support system to a high-functioning evidence-support system, or comparing a local evidence-implementation system to a high-functioning evidence-implementation system, using prompts like this list of strategies that evidence intermediaries can use</a:t>
                      </a:r>
                    </a:p>
                  </a:txBody>
                  <a:tcPr marL="26617" marR="26617" marT="0" marB="0">
                    <a:lnL w="19050" cap="flat" cmpd="sng" algn="ctr">
                      <a:solidFill>
                        <a:schemeClr val="bg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ADFE2">
                        <a:alpha val="45000"/>
                      </a:srgbClr>
                    </a:solidFill>
                  </a:tcPr>
                </a:tc>
                <a:extLst>
                  <a:ext uri="{0D108BD9-81ED-4DB2-BD59-A6C34878D82A}">
                    <a16:rowId xmlns:a16="http://schemas.microsoft.com/office/drawing/2014/main" val="834133599"/>
                  </a:ext>
                </a:extLst>
              </a:tr>
              <a:tr h="785730">
                <a:tc>
                  <a:txBody>
                    <a:bodyPr/>
                    <a:lstStyle/>
                    <a:p>
                      <a:pPr algn="ctr"/>
                      <a:endParaRPr lang="en-CA" sz="1400" b="1" dirty="0">
                        <a:noFill/>
                        <a:effectLst/>
                        <a:latin typeface="+mj-lt"/>
                        <a:ea typeface="Times New Roman" panose="02020603050405020304" pitchFamily="18" charset="0"/>
                        <a:cs typeface="Times New Roman" panose="02020603050405020304" pitchFamily="18" charset="0"/>
                      </a:endParaRPr>
                    </a:p>
                  </a:txBody>
                  <a:tcPr marL="26617" marR="26617" marT="0" marB="0" anchor="ctr">
                    <a:lnL w="19050" cap="flat" cmpd="sng" algn="ctr">
                      <a:solidFill>
                        <a:srgbClr val="FFC057"/>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57">
                        <a:alpha val="55000"/>
                      </a:srgbClr>
                    </a:solidFill>
                  </a:tcPr>
                </a:tc>
                <a:tc>
                  <a:txBody>
                    <a:bodyPr/>
                    <a:lstStyle/>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Engaging in listening (e.g., rapid response) and foresight activities (e.g., horizon scanning) to identify emerging issues, make sense of them, prioritize those requiring evidence support, and commissioning or undertaking the evidence support</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Co-producing – with decision-makers – new local (national or sub-national) evidence specific to the jurisdiction of focus (data analytics, modeling, evaluations, behavioural / implementation research, qualitative insights), synthesizing the best evidence globally (evidence synthesis), and translating global and local evidence into local decision support specific to the jurisdiction (technology assessments and guidelines, as well as modeling if it is undertaken with this intent) </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Co-developing and maintaining living evidence products (data analytics, modeling, evidence syntheses, and guidelines)</a:t>
                      </a:r>
                    </a:p>
                  </a:txBody>
                  <a:tcPr marL="26617" marR="26617" marT="0" marB="0">
                    <a:lnL w="19050" cap="flat" cmpd="sng" algn="ctr">
                      <a:solidFill>
                        <a:schemeClr val="bg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5000"/>
                      </a:schemeClr>
                    </a:solidFill>
                  </a:tcPr>
                </a:tc>
                <a:extLst>
                  <a:ext uri="{0D108BD9-81ED-4DB2-BD59-A6C34878D82A}">
                    <a16:rowId xmlns:a16="http://schemas.microsoft.com/office/drawing/2014/main" val="624411749"/>
                  </a:ext>
                </a:extLst>
              </a:tr>
              <a:tr h="1683707">
                <a:tc>
                  <a:txBody>
                    <a:bodyPr/>
                    <a:lstStyle/>
                    <a:p>
                      <a:pPr algn="ctr"/>
                      <a:endParaRPr lang="en-CA" sz="1400" b="1" dirty="0">
                        <a:noFill/>
                        <a:effectLst/>
                        <a:latin typeface="+mj-lt"/>
                        <a:ea typeface="Times New Roman" panose="02020603050405020304" pitchFamily="18" charset="0"/>
                        <a:cs typeface="Times New Roman" panose="02020603050405020304" pitchFamily="18" charset="0"/>
                      </a:endParaRPr>
                    </a:p>
                  </a:txBody>
                  <a:tcPr marL="26617" marR="26617" marT="0" marB="0" anchor="ctr">
                    <a:lnL w="19050" cap="flat" cmpd="sng" algn="ctr">
                      <a:solidFill>
                        <a:srgbClr val="CC76A6"/>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C76A6">
                        <a:alpha val="55000"/>
                      </a:srgbClr>
                    </a:solidFill>
                  </a:tcPr>
                </a:tc>
                <a:tc>
                  <a:txBody>
                    <a:bodyPr/>
                    <a:lstStyle/>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Packaging evidence in ways that make it understandable to decision-makers (and communicating or disseminating it to those who can use it)</a:t>
                      </a:r>
                    </a:p>
                    <a:p>
                      <a:pPr marL="0" indent="0" algn="l">
                        <a:lnSpc>
                          <a:spcPct val="100000"/>
                        </a:lnSpc>
                        <a:buFont typeface="Arial" panose="020B0604020202020204" pitchFamily="34" charset="0"/>
                        <a:buNone/>
                      </a:pPr>
                      <a:r>
                        <a:rPr lang="en-CA" sz="800" b="0" i="0" u="none" strike="noStrike" cap="none" spc="0" baseline="0" dirty="0">
                          <a:solidFill>
                            <a:srgbClr val="1E252B"/>
                          </a:solidFill>
                          <a:effectLst/>
                          <a:uFillTx/>
                          <a:latin typeface="+mj-lt"/>
                          <a:ea typeface="+mj-ea"/>
                          <a:cs typeface="+mj-cs"/>
                          <a:sym typeface="Arial"/>
                        </a:rPr>
                        <a:t>      •   e.g., making data analytics more understandable using data-visualization approaches (e.g., bar/pie chart, box-and-whisker plots, scatter </a:t>
                      </a:r>
                    </a:p>
                    <a:p>
                      <a:pPr marL="0" indent="0" algn="l">
                        <a:lnSpc>
                          <a:spcPct val="100000"/>
                        </a:lnSpc>
                        <a:buFont typeface="Arial" panose="020B0604020202020204" pitchFamily="34" charset="0"/>
                        <a:buNone/>
                      </a:pPr>
                      <a:r>
                        <a:rPr lang="en-CA" sz="800" b="0" i="0" u="none" strike="noStrike" cap="none" spc="0" baseline="0" dirty="0">
                          <a:solidFill>
                            <a:srgbClr val="1E252B"/>
                          </a:solidFill>
                          <a:effectLst/>
                          <a:uFillTx/>
                          <a:latin typeface="+mj-lt"/>
                          <a:ea typeface="+mj-ea"/>
                          <a:cs typeface="+mj-cs"/>
                          <a:sym typeface="Arial"/>
                        </a:rPr>
                        <a:t>           plots, and networks)</a:t>
                      </a:r>
                    </a:p>
                    <a:p>
                      <a:pPr marL="0" indent="0" algn="l">
                        <a:lnSpc>
                          <a:spcPct val="100000"/>
                        </a:lnSpc>
                        <a:buFont typeface="Arial" panose="020B0604020202020204" pitchFamily="34" charset="0"/>
                        <a:buNone/>
                      </a:pPr>
                      <a:r>
                        <a:rPr lang="en-CA" sz="800" b="0" i="0" u="none" strike="noStrike" cap="none" spc="0" baseline="0" dirty="0">
                          <a:solidFill>
                            <a:srgbClr val="1E252B"/>
                          </a:solidFill>
                          <a:effectLst/>
                          <a:uFillTx/>
                          <a:latin typeface="+mj-lt"/>
                          <a:ea typeface="+mj-ea"/>
                          <a:cs typeface="+mj-cs"/>
                          <a:sym typeface="Arial"/>
                        </a:rPr>
                        <a:t>      •   e.g., making evidence syntheses more understandable using plain-language summaries translated into multiple languages</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Using evidence to combat mis- and dis-information online, in fact-checking, and in other efforts to counter claims not based on evidence</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Integrating different forms of evidence into innovative types of evidence products (e.g., data analytics to clarify a problem and its causes, evidence synthesis to describe the likely benefits and harms of an option to address a problem, and behavioural science to develop an implementation plan)</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Identifying whether professionals and citizens are already engaged in key evidence-implementation processes described in </a:t>
                      </a:r>
                      <a:r>
                        <a:rPr lang="en-CA" sz="800" b="1" i="0" u="none" strike="noStrike" cap="none" spc="0" baseline="0" dirty="0">
                          <a:solidFill>
                            <a:srgbClr val="1E252B"/>
                          </a:solidFill>
                          <a:effectLst/>
                          <a:uFillTx/>
                          <a:latin typeface="+mj-lt"/>
                          <a:ea typeface="+mj-ea"/>
                          <a:cs typeface="+mj-cs"/>
                          <a:sym typeface="Arial"/>
                        </a:rPr>
                        <a:t>section 4.14</a:t>
                      </a:r>
                    </a:p>
                    <a:p>
                      <a:pPr marL="0" indent="0" algn="l">
                        <a:lnSpc>
                          <a:spcPct val="100000"/>
                        </a:lnSpc>
                        <a:buFont typeface="Arial" panose="020B0604020202020204" pitchFamily="34" charset="0"/>
                        <a:buNone/>
                      </a:pPr>
                      <a:r>
                        <a:rPr lang="en-CA" sz="800" b="0" i="0" u="none" strike="noStrike" cap="none" spc="0" baseline="0" dirty="0">
                          <a:solidFill>
                            <a:srgbClr val="1E252B"/>
                          </a:solidFill>
                          <a:effectLst/>
                          <a:uFillTx/>
                          <a:latin typeface="+mj-lt"/>
                          <a:ea typeface="+mj-ea"/>
                          <a:cs typeface="+mj-cs"/>
                          <a:sym typeface="Arial"/>
                        </a:rPr>
                        <a:t>      •   e.g., are they behaving in ways consistent with evidence-based recommendations? </a:t>
                      </a:r>
                    </a:p>
                    <a:p>
                      <a:pPr marL="0" indent="0" algn="l">
                        <a:lnSpc>
                          <a:spcPct val="100000"/>
                        </a:lnSpc>
                        <a:buFont typeface="Arial" panose="020B0604020202020204" pitchFamily="34" charset="0"/>
                        <a:buNone/>
                      </a:pPr>
                      <a:r>
                        <a:rPr lang="en-CA" sz="800" b="0" i="0" u="none" strike="noStrike" cap="none" spc="0" baseline="0" dirty="0">
                          <a:solidFill>
                            <a:srgbClr val="1E252B"/>
                          </a:solidFill>
                          <a:effectLst/>
                          <a:uFillTx/>
                          <a:latin typeface="+mj-lt"/>
                          <a:ea typeface="+mj-ea"/>
                          <a:cs typeface="+mj-cs"/>
                          <a:sym typeface="Arial"/>
                        </a:rPr>
                        <a:t>      •   e.g., if not, are they assessing their capacity, opportunity and motivation to do so? </a:t>
                      </a:r>
                    </a:p>
                    <a:p>
                      <a:pPr marL="0" indent="0" algn="l">
                        <a:lnSpc>
                          <a:spcPct val="100000"/>
                        </a:lnSpc>
                        <a:buFont typeface="Arial" panose="020B0604020202020204" pitchFamily="34" charset="0"/>
                        <a:buNone/>
                      </a:pPr>
                      <a:r>
                        <a:rPr lang="en-CA" sz="800" b="0" i="0" u="none" strike="noStrike" cap="none" spc="0" baseline="0" dirty="0">
                          <a:solidFill>
                            <a:srgbClr val="1E252B"/>
                          </a:solidFill>
                          <a:effectLst/>
                          <a:uFillTx/>
                          <a:latin typeface="+mj-lt"/>
                          <a:ea typeface="+mj-ea"/>
                          <a:cs typeface="+mj-cs"/>
                          <a:sym typeface="Arial"/>
                        </a:rPr>
                        <a:t>      •   e.g., are they designing implementation strategies based on what is learned in this assessment?</a:t>
                      </a:r>
                    </a:p>
                    <a:p>
                      <a:pPr marL="0" indent="0" algn="l">
                        <a:lnSpc>
                          <a:spcPct val="100000"/>
                        </a:lnSpc>
                        <a:buFont typeface="Arial" panose="020B0604020202020204" pitchFamily="34" charset="0"/>
                        <a:buNone/>
                      </a:pPr>
                      <a:r>
                        <a:rPr lang="en-CA" sz="800" b="0" i="0" u="none" strike="noStrike" cap="none" spc="0" baseline="0" dirty="0">
                          <a:solidFill>
                            <a:srgbClr val="1E252B"/>
                          </a:solidFill>
                          <a:effectLst/>
                          <a:uFillTx/>
                          <a:latin typeface="+mj-lt"/>
                          <a:ea typeface="+mj-ea"/>
                          <a:cs typeface="+mj-cs"/>
                          <a:sym typeface="Arial"/>
                        </a:rPr>
                        <a:t>      •   e.g., are they implementing and evaluating the strategies, and incorporating lessons learned in the next cycle?</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Embedding evidence in decision-support tools that decision-makers are already using (e.g., briefing notes for government policymakers; dashboards for organizational leaders; and decision-support systems used by professionals like physicians, which are increasingly powered by artificial intelligence) or in decision-related documents that decision-makers could use (e.g., model legislation)</a:t>
                      </a:r>
                    </a:p>
                  </a:txBody>
                  <a:tcPr marL="26617" marR="26617" marT="0" marB="0">
                    <a:lnL w="19050" cap="flat" cmpd="sng" algn="ctr">
                      <a:solidFill>
                        <a:schemeClr val="bg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ADFE2">
                        <a:alpha val="45000"/>
                      </a:srgbClr>
                    </a:solidFill>
                  </a:tcPr>
                </a:tc>
                <a:extLst>
                  <a:ext uri="{0D108BD9-81ED-4DB2-BD59-A6C34878D82A}">
                    <a16:rowId xmlns:a16="http://schemas.microsoft.com/office/drawing/2014/main" val="1443558113"/>
                  </a:ext>
                </a:extLst>
              </a:tr>
              <a:tr h="561236">
                <a:tc>
                  <a:txBody>
                    <a:bodyPr/>
                    <a:lstStyle/>
                    <a:p>
                      <a:pPr algn="ctr"/>
                      <a:endParaRPr lang="en-CA" sz="1400" b="1" dirty="0">
                        <a:noFill/>
                        <a:effectLst/>
                        <a:latin typeface="+mj-lt"/>
                        <a:ea typeface="Times New Roman" panose="02020603050405020304" pitchFamily="18" charset="0"/>
                        <a:cs typeface="Times New Roman" panose="02020603050405020304" pitchFamily="18" charset="0"/>
                      </a:endParaRPr>
                    </a:p>
                  </a:txBody>
                  <a:tcPr marL="26617" marR="26617" marT="0" marB="0" anchor="ctr">
                    <a:lnL w="19050" cap="flat" cmpd="sng" algn="ctr">
                      <a:solidFill>
                        <a:srgbClr val="99CC66"/>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99CC66">
                        <a:alpha val="55000"/>
                      </a:srgbClr>
                    </a:solidFill>
                  </a:tcPr>
                </a:tc>
                <a:tc>
                  <a:txBody>
                    <a:bodyPr/>
                    <a:lstStyle/>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Maintaining one-stop evidence shops that are optimized for decision-makers’ needs (e.g., Education Endowment Foundation [UK] and What Works Clearinghouse [US] for educators; Evidence Aid for humanitarian-aid providers)</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Maintaining a rapid-evidence service that can respond with best available evidence to decision-maker requests for evidence on short timelines (e.g., one-to-30 business days</a:t>
                      </a:r>
                    </a:p>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Building capacity among decision-makers to acquire, assess, adapt and apply evidence</a:t>
                      </a:r>
                    </a:p>
                  </a:txBody>
                  <a:tcPr marL="26617" marR="26617" marT="0" marB="0">
                    <a:lnL w="19050" cap="flat" cmpd="sng" algn="ctr">
                      <a:solidFill>
                        <a:schemeClr val="bg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5000"/>
                      </a:schemeClr>
                    </a:solidFill>
                  </a:tcPr>
                </a:tc>
                <a:extLst>
                  <a:ext uri="{0D108BD9-81ED-4DB2-BD59-A6C34878D82A}">
                    <a16:rowId xmlns:a16="http://schemas.microsoft.com/office/drawing/2014/main" val="4120303879"/>
                  </a:ext>
                </a:extLst>
              </a:tr>
              <a:tr h="387972">
                <a:tc>
                  <a:txBody>
                    <a:bodyPr/>
                    <a:lstStyle/>
                    <a:p>
                      <a:pPr algn="ctr"/>
                      <a:endParaRPr lang="en-CA" sz="1400" b="1" dirty="0">
                        <a:noFill/>
                        <a:effectLst/>
                        <a:latin typeface="+mj-lt"/>
                        <a:ea typeface="Times New Roman" panose="02020603050405020304" pitchFamily="18" charset="0"/>
                        <a:cs typeface="Times New Roman" panose="02020603050405020304" pitchFamily="18" charset="0"/>
                      </a:endParaRPr>
                    </a:p>
                  </a:txBody>
                  <a:tcPr marL="26617" marR="26617" marT="0" marB="0" anchor="ctr">
                    <a:lnL w="19050" cap="flat" cmpd="sng" algn="ctr">
                      <a:solidFill>
                        <a:srgbClr val="6699CC"/>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rgbClr val="6699CC">
                        <a:alpha val="45098"/>
                      </a:srgbClr>
                    </a:solidFill>
                  </a:tcPr>
                </a:tc>
                <a:tc>
                  <a:txBody>
                    <a:bodyPr/>
                    <a:lstStyle/>
                    <a:p>
                      <a:pPr marL="171450" indent="-171450" algn="l">
                        <a:lnSpc>
                          <a:spcPct val="100000"/>
                        </a:lnSpc>
                        <a:buFont typeface="Arial" panose="020B0604020202020204" pitchFamily="34" charset="0"/>
                        <a:buChar char="•"/>
                      </a:pPr>
                      <a:r>
                        <a:rPr lang="en-CA" sz="800" b="0" i="0" u="none" strike="noStrike" cap="none" spc="0" baseline="0" dirty="0">
                          <a:solidFill>
                            <a:srgbClr val="1E252B"/>
                          </a:solidFill>
                          <a:effectLst/>
                          <a:uFillTx/>
                          <a:latin typeface="+mj-lt"/>
                          <a:ea typeface="+mj-ea"/>
                          <a:cs typeface="+mj-cs"/>
                          <a:sym typeface="Arial"/>
                        </a:rPr>
                        <a:t>Convening deliberative dialogues to work through – based on both best evidence and all of the other factors that may influence decision-making – a problem and its causes, options to address it, key implementation considerations, and next steps for different constituencies (e.g., stakeholder dialogues and citizen panels that are informed by pre-circulated evidence briefs and citizen briefs)</a:t>
                      </a:r>
                    </a:p>
                  </a:txBody>
                  <a:tcPr marL="26617" marR="26617" marT="0" marB="0">
                    <a:lnL w="19050" cap="flat" cmpd="sng" algn="ctr">
                      <a:solidFill>
                        <a:schemeClr val="bg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DADFE2">
                        <a:alpha val="55000"/>
                      </a:srgbClr>
                    </a:solidFill>
                  </a:tcPr>
                </a:tc>
                <a:extLst>
                  <a:ext uri="{0D108BD9-81ED-4DB2-BD59-A6C34878D82A}">
                    <a16:rowId xmlns:a16="http://schemas.microsoft.com/office/drawing/2014/main" val="989883939"/>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99A40BC9-E6B4-CD4F-9AA4-9E200A8F97A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943"/>
          <a:stretch/>
        </p:blipFill>
        <p:spPr>
          <a:xfrm>
            <a:off x="-12879" y="1872518"/>
            <a:ext cx="2910625" cy="3755874"/>
          </a:xfrm>
          <a:prstGeom prst="rect">
            <a:avLst/>
          </a:prstGeom>
        </p:spPr>
      </p:pic>
      <p:sp>
        <p:nvSpPr>
          <p:cNvPr id="16" name="TextBox 15">
            <a:extLst>
              <a:ext uri="{FF2B5EF4-FFF2-40B4-BE49-F238E27FC236}">
                <a16:creationId xmlns:a16="http://schemas.microsoft.com/office/drawing/2014/main" id="{1AED7AB2-3FF6-E748-B74D-E9E1D9CF9E73}"/>
              </a:ext>
            </a:extLst>
          </p:cNvPr>
          <p:cNvSpPr txBox="1"/>
          <p:nvPr/>
        </p:nvSpPr>
        <p:spPr>
          <a:xfrm>
            <a:off x="1331937" y="1577933"/>
            <a:ext cx="1228083" cy="57708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050" dirty="0">
                <a:solidFill>
                  <a:schemeClr val="tx1"/>
                </a:solidFill>
              </a:rPr>
              <a:t>Improving the climate for evidence use</a:t>
            </a:r>
          </a:p>
        </p:txBody>
      </p:sp>
      <p:sp>
        <p:nvSpPr>
          <p:cNvPr id="18" name="TextBox 17">
            <a:extLst>
              <a:ext uri="{FF2B5EF4-FFF2-40B4-BE49-F238E27FC236}">
                <a16:creationId xmlns:a16="http://schemas.microsoft.com/office/drawing/2014/main" id="{234A772B-5116-4648-926D-6907DAA497FA}"/>
              </a:ext>
            </a:extLst>
          </p:cNvPr>
          <p:cNvSpPr txBox="1"/>
          <p:nvPr/>
        </p:nvSpPr>
        <p:spPr>
          <a:xfrm>
            <a:off x="1331937" y="5403787"/>
            <a:ext cx="1066579" cy="57708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050" dirty="0">
                <a:solidFill>
                  <a:schemeClr val="tx1"/>
                </a:solidFill>
              </a:rPr>
              <a:t>Exchanging with decision-makers</a:t>
            </a:r>
          </a:p>
        </p:txBody>
      </p:sp>
      <p:sp>
        <p:nvSpPr>
          <p:cNvPr id="21" name="TextBox 20">
            <a:extLst>
              <a:ext uri="{FF2B5EF4-FFF2-40B4-BE49-F238E27FC236}">
                <a16:creationId xmlns:a16="http://schemas.microsoft.com/office/drawing/2014/main" id="{5C0695BD-9F34-5141-8E02-AD56CC7019D1}"/>
              </a:ext>
            </a:extLst>
          </p:cNvPr>
          <p:cNvSpPr txBox="1"/>
          <p:nvPr/>
        </p:nvSpPr>
        <p:spPr>
          <a:xfrm>
            <a:off x="2424445" y="2495119"/>
            <a:ext cx="1288963" cy="57708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050" dirty="0">
                <a:solidFill>
                  <a:schemeClr val="tx1"/>
                </a:solidFill>
              </a:rPr>
              <a:t>Prioritizing and co-producing evidence</a:t>
            </a:r>
          </a:p>
        </p:txBody>
      </p:sp>
      <p:sp>
        <p:nvSpPr>
          <p:cNvPr id="22" name="TextBox 21">
            <a:extLst>
              <a:ext uri="{FF2B5EF4-FFF2-40B4-BE49-F238E27FC236}">
                <a16:creationId xmlns:a16="http://schemas.microsoft.com/office/drawing/2014/main" id="{1BC8E514-C471-7244-95D8-2CCEBEE8DD7E}"/>
              </a:ext>
            </a:extLst>
          </p:cNvPr>
          <p:cNvSpPr txBox="1"/>
          <p:nvPr/>
        </p:nvSpPr>
        <p:spPr>
          <a:xfrm>
            <a:off x="2424445" y="4624066"/>
            <a:ext cx="1288963" cy="57708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050" dirty="0">
                <a:solidFill>
                  <a:schemeClr val="tx1"/>
                </a:solidFill>
              </a:rPr>
              <a:t>Facilitating ‘pull’ by decision-makers</a:t>
            </a:r>
          </a:p>
        </p:txBody>
      </p:sp>
      <p:sp>
        <p:nvSpPr>
          <p:cNvPr id="24" name="TextBox 23">
            <a:extLst>
              <a:ext uri="{FF2B5EF4-FFF2-40B4-BE49-F238E27FC236}">
                <a16:creationId xmlns:a16="http://schemas.microsoft.com/office/drawing/2014/main" id="{74D21D74-D7E6-E947-A71B-8C49CE9B86BA}"/>
              </a:ext>
            </a:extLst>
          </p:cNvPr>
          <p:cNvSpPr txBox="1"/>
          <p:nvPr/>
        </p:nvSpPr>
        <p:spPr>
          <a:xfrm>
            <a:off x="2824955" y="3343861"/>
            <a:ext cx="1023891" cy="90024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050" dirty="0">
                <a:solidFill>
                  <a:schemeClr val="tx1"/>
                </a:solidFill>
              </a:rPr>
              <a:t>Packaging evidence for, and ‘pushing’ it to, decision-makers</a:t>
            </a:r>
          </a:p>
        </p:txBody>
      </p:sp>
      <p:sp>
        <p:nvSpPr>
          <p:cNvPr id="25" name="TextBox 24">
            <a:extLst>
              <a:ext uri="{FF2B5EF4-FFF2-40B4-BE49-F238E27FC236}">
                <a16:creationId xmlns:a16="http://schemas.microsoft.com/office/drawing/2014/main" id="{814786BD-01AB-FB4B-BE59-160956114743}"/>
              </a:ext>
            </a:extLst>
          </p:cNvPr>
          <p:cNvSpPr txBox="1"/>
          <p:nvPr/>
        </p:nvSpPr>
        <p:spPr>
          <a:xfrm>
            <a:off x="99489" y="3256230"/>
            <a:ext cx="1773994" cy="101566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200" dirty="0">
                <a:solidFill>
                  <a:srgbClr val="254776"/>
                </a:solidFill>
                <a:latin typeface="Arial" panose="020B0604020202020204" pitchFamily="34" charset="0"/>
                <a:cs typeface="Arial" panose="020B0604020202020204" pitchFamily="34" charset="0"/>
              </a:rPr>
              <a:t>Five types of </a:t>
            </a:r>
          </a:p>
          <a:p>
            <a:pPr algn="ctr"/>
            <a:r>
              <a:rPr lang="en-CA" sz="1200" dirty="0">
                <a:solidFill>
                  <a:srgbClr val="254776"/>
                </a:solidFill>
                <a:latin typeface="Arial" panose="020B0604020202020204" pitchFamily="34" charset="0"/>
                <a:cs typeface="Arial" panose="020B0604020202020204" pitchFamily="34" charset="0"/>
              </a:rPr>
              <a:t>strategies evidence </a:t>
            </a:r>
          </a:p>
          <a:p>
            <a:pPr algn="ctr"/>
            <a:r>
              <a:rPr lang="en-CA" sz="1200" dirty="0">
                <a:solidFill>
                  <a:srgbClr val="254776"/>
                </a:solidFill>
                <a:latin typeface="Arial" panose="020B0604020202020204" pitchFamily="34" charset="0"/>
                <a:cs typeface="Arial" panose="020B0604020202020204" pitchFamily="34" charset="0"/>
              </a:rPr>
              <a:t>intermediaries can use </a:t>
            </a:r>
          </a:p>
          <a:p>
            <a:pPr algn="ctr"/>
            <a:r>
              <a:rPr lang="en-CA" sz="1200" dirty="0">
                <a:solidFill>
                  <a:srgbClr val="254776"/>
                </a:solidFill>
                <a:latin typeface="Arial" panose="020B0604020202020204" pitchFamily="34" charset="0"/>
                <a:cs typeface="Arial" panose="020B0604020202020204" pitchFamily="34" charset="0"/>
              </a:rPr>
              <a:t>to support the use of </a:t>
            </a:r>
          </a:p>
          <a:p>
            <a:pPr algn="ctr"/>
            <a:r>
              <a:rPr lang="en-CA" sz="1200" dirty="0">
                <a:solidFill>
                  <a:srgbClr val="254776"/>
                </a:solidFill>
                <a:latin typeface="Arial" panose="020B0604020202020204" pitchFamily="34" charset="0"/>
                <a:cs typeface="Arial" panose="020B0604020202020204" pitchFamily="34" charset="0"/>
              </a:rPr>
              <a:t>best evidence</a:t>
            </a:r>
            <a:endParaRPr lang="en-CA" sz="1200" dirty="0">
              <a:solidFill>
                <a:srgbClr val="254776"/>
              </a:solidFill>
              <a:effectLst/>
              <a:latin typeface="Arial" panose="020B0604020202020204" pitchFamily="34" charset="0"/>
              <a:cs typeface="Arial" panose="020B0604020202020204" pitchFamily="34" charset="0"/>
            </a:endParaRPr>
          </a:p>
        </p:txBody>
      </p:sp>
      <p:sp>
        <p:nvSpPr>
          <p:cNvPr id="27" name="Slide Number">
            <a:extLst>
              <a:ext uri="{FF2B5EF4-FFF2-40B4-BE49-F238E27FC236}">
                <a16:creationId xmlns:a16="http://schemas.microsoft.com/office/drawing/2014/main" id="{D77B3D6F-941B-104D-856E-57C85F81B12D}"/>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23" name="Rectangle 22">
            <a:extLst>
              <a:ext uri="{FF2B5EF4-FFF2-40B4-BE49-F238E27FC236}">
                <a16:creationId xmlns:a16="http://schemas.microsoft.com/office/drawing/2014/main" id="{6F087E76-0C70-A447-9931-A24F2EECBCB1}"/>
              </a:ext>
            </a:extLst>
          </p:cNvPr>
          <p:cNvSpPr/>
          <p:nvPr/>
        </p:nvSpPr>
        <p:spPr>
          <a:xfrm>
            <a:off x="322682" y="512931"/>
            <a:ext cx="9052965" cy="400110"/>
          </a:xfrm>
          <a:prstGeom prst="rect">
            <a:avLst/>
          </a:prstGeom>
        </p:spPr>
        <p:txBody>
          <a:bodyPr wrap="square">
            <a:spAutoFit/>
          </a:bodyPr>
          <a:lstStyle/>
          <a:p>
            <a:r>
              <a:rPr lang="en-CA" sz="2000" b="1" dirty="0">
                <a:solidFill>
                  <a:srgbClr val="0F447C"/>
                </a:solidFill>
                <a:cs typeface="Arial" panose="020B0604020202020204" pitchFamily="34" charset="0"/>
              </a:rPr>
              <a:t>5.3 </a:t>
            </a:r>
            <a:r>
              <a:rPr lang="en-CA" sz="2000" dirty="0">
                <a:solidFill>
                  <a:srgbClr val="264878"/>
                </a:solidFill>
                <a:latin typeface="Helvetica" pitchFamily="2" charset="0"/>
              </a:rPr>
              <a:t>Strategies used by evidence intermediaries</a:t>
            </a:r>
          </a:p>
        </p:txBody>
      </p:sp>
    </p:spTree>
    <p:extLst>
      <p:ext uri="{BB962C8B-B14F-4D97-AF65-F5344CB8AC3E}">
        <p14:creationId xmlns:p14="http://schemas.microsoft.com/office/powerpoint/2010/main" val="3415597744"/>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27018</TotalTime>
  <Words>773</Words>
  <Application>Microsoft Macintosh PowerPoint</Application>
  <PresentationFormat>Widescreen</PresentationFormat>
  <Paragraphs>37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 Light</vt:lpstr>
      <vt:lpstr>Helvetica</vt:lpstr>
      <vt:lpstr>Helvetica Neue</vt: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513</cp:revision>
  <cp:lastPrinted>2021-10-15T02:33:08Z</cp:lastPrinted>
  <dcterms:modified xsi:type="dcterms:W3CDTF">2021-12-14T17:19:13Z</dcterms:modified>
</cp:coreProperties>
</file>