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6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963085" y="4406903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5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BC5BBEBD-7C80-8A44-926B-F7F7A3D71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930154"/>
              </p:ext>
            </p:extLst>
          </p:nvPr>
        </p:nvGraphicFramePr>
        <p:xfrm>
          <a:off x="266261" y="1401358"/>
          <a:ext cx="5738530" cy="44246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304">
                  <a:extLst>
                    <a:ext uri="{9D8B030D-6E8A-4147-A177-3AD203B41FA5}">
                      <a16:colId xmlns:a16="http://schemas.microsoft.com/office/drawing/2014/main" val="295667508"/>
                    </a:ext>
                  </a:extLst>
                </a:gridCol>
                <a:gridCol w="4426226">
                  <a:extLst>
                    <a:ext uri="{9D8B030D-6E8A-4147-A177-3AD203B41FA5}">
                      <a16:colId xmlns:a16="http://schemas.microsoft.com/office/drawing/2014/main" val="1156890117"/>
                    </a:ext>
                  </a:extLst>
                </a:gridCol>
              </a:tblGrid>
              <a:tr h="448621">
                <a:tc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Characteristics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2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Examples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129248"/>
                  </a:ext>
                </a:extLst>
              </a:tr>
              <a:tr h="544394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Challenges </a:t>
                      </a:r>
                    </a:p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focused upon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Domestic sectoral (e.g., education)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Domestic cross-sectoral (e.g., economic and social policy)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Global coordination (e.g., international relations)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1035953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Decision-makers targeted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Government policymakers (e.g., to influence executive-branch regulation and legislative voting)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Organizational leaders (e.g., to influence organizational strategy and operations)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Professionals (e.g., to influence professional practices)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Citizens (e.g., to influence public opinion and voting)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544394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Motivating forces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Evidence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Other ideas about ‘what is,’ such as beliefs 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Values, or ideas about ‘what should be’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Interests (public or private)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871694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Alignments that may influence motivating </a:t>
                      </a:r>
                    </a:p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forces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Political parties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Business or unions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Professional groups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Social movements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Not applicable (independent)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509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221480"/>
                  </a:ext>
                </a:extLst>
              </a:tr>
              <a:tr h="783772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Funding sources that may influence motivating</a:t>
                      </a:r>
                    </a:p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forces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Endowments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Foundations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Governments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Corporations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Individuals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411179"/>
                  </a:ext>
                </a:extLst>
              </a:tr>
            </a:tbl>
          </a:graphicData>
        </a:graphic>
      </p:graphicFrame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8F9AF038-0202-AD41-897D-12DEFD934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869359"/>
              </p:ext>
            </p:extLst>
          </p:nvPr>
        </p:nvGraphicFramePr>
        <p:xfrm>
          <a:off x="6175954" y="1401357"/>
          <a:ext cx="5738530" cy="4436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9052">
                  <a:extLst>
                    <a:ext uri="{9D8B030D-6E8A-4147-A177-3AD203B41FA5}">
                      <a16:colId xmlns:a16="http://schemas.microsoft.com/office/drawing/2014/main" val="295667508"/>
                    </a:ext>
                  </a:extLst>
                </a:gridCol>
                <a:gridCol w="4439478">
                  <a:extLst>
                    <a:ext uri="{9D8B030D-6E8A-4147-A177-3AD203B41FA5}">
                      <a16:colId xmlns:a16="http://schemas.microsoft.com/office/drawing/2014/main" val="1156890117"/>
                    </a:ext>
                  </a:extLst>
                </a:gridCol>
              </a:tblGrid>
              <a:tr h="458735">
                <a:tc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Characteristics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2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Examples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129248"/>
                  </a:ext>
                </a:extLst>
              </a:tr>
              <a:tr h="553015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Revenue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streams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Service contracts (e.g., 12 evidence products per year)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Licencing and subscription fees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Sales and events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470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87118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Time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horizons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Short-term (e.g., responding to urgent needs for evidence)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Medium-term (e.g., preparing for next election or place to retreat when political party loses election and political appointment ends)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Long-term (e.g., undertaking a decade-long programmatic initiative to shape thinking on an emergent policy priority)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509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553015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Agenda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setters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Funders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Entity leaders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Individual staff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685257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Strategies emphasized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Evidence production and support, which is the focus of </a:t>
                      </a:r>
                      <a:r>
                        <a:rPr lang="en-CA" sz="1050" b="1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section 5.3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Consulting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Advocacy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509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221480"/>
                  </a:ext>
                </a:extLst>
              </a:tr>
              <a:tr h="130345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Locations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Multi-lateral organizations (e.g., UN specialized agencies; OECD)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Governments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Independent non-governmental organizations and for-profit entities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05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</a:rPr>
                        <a:t>Universities</a:t>
                      </a: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411179"/>
                  </a:ext>
                </a:extLst>
              </a:tr>
            </a:tbl>
          </a:graphicData>
        </a:graphic>
      </p:graphicFrame>
      <p:sp>
        <p:nvSpPr>
          <p:cNvPr id="15" name="Slide Number">
            <a:extLst>
              <a:ext uri="{FF2B5EF4-FFF2-40B4-BE49-F238E27FC236}">
                <a16:creationId xmlns:a16="http://schemas.microsoft.com/office/drawing/2014/main" id="{32E8EE98-2889-D54B-A964-8CCEEC169772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BBD45-47A1-844B-B6C6-9309B857FBD1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5.2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Characteristics of evidence intermediaries</a:t>
            </a:r>
          </a:p>
        </p:txBody>
      </p:sp>
    </p:spTree>
    <p:extLst>
      <p:ext uri="{BB962C8B-B14F-4D97-AF65-F5344CB8AC3E}">
        <p14:creationId xmlns:p14="http://schemas.microsoft.com/office/powerpoint/2010/main" val="212860938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287</Words>
  <Application>Microsoft Macintosh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2021-12-14T17:18:08Z</dcterms:modified>
</cp:coreProperties>
</file>