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14"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3654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hyperlink" Target="bit.ly/3DeaH9x" TargetMode="External"/><Relationship Id="rId18" Type="http://schemas.openxmlformats.org/officeDocument/2006/relationships/hyperlink" Target="bit.ly/3wGrKyE" TargetMode="External"/><Relationship Id="rId3" Type="http://schemas.openxmlformats.org/officeDocument/2006/relationships/image" Target="../media/image6.emf"/><Relationship Id="rId7" Type="http://schemas.openxmlformats.org/officeDocument/2006/relationships/image" Target="../media/image10.emf"/><Relationship Id="rId12" Type="http://schemas.openxmlformats.org/officeDocument/2006/relationships/image" Target="../media/image15.emf"/><Relationship Id="rId17" Type="http://schemas.openxmlformats.org/officeDocument/2006/relationships/hyperlink" Target="bit.ly/3naBa2n" TargetMode="External"/><Relationship Id="rId2" Type="http://schemas.openxmlformats.org/officeDocument/2006/relationships/notesSlide" Target="../notesSlides/notesSlide1.xml"/><Relationship Id="rId16" Type="http://schemas.openxmlformats.org/officeDocument/2006/relationships/hyperlink" Target="bit.ly/3qzeJFV" TargetMode="External"/><Relationship Id="rId1" Type="http://schemas.openxmlformats.org/officeDocument/2006/relationships/slideLayout" Target="../slideLayouts/slideLayout1.xml"/><Relationship Id="rId6" Type="http://schemas.openxmlformats.org/officeDocument/2006/relationships/image" Target="../media/image9.emf"/><Relationship Id="rId11" Type="http://schemas.openxmlformats.org/officeDocument/2006/relationships/image" Target="../media/image14.emf"/><Relationship Id="rId5" Type="http://schemas.openxmlformats.org/officeDocument/2006/relationships/image" Target="../media/image8.emf"/><Relationship Id="rId15" Type="http://schemas.openxmlformats.org/officeDocument/2006/relationships/hyperlink" Target="bit.ly/3wDICGk" TargetMode="External"/><Relationship Id="rId10" Type="http://schemas.openxmlformats.org/officeDocument/2006/relationships/image" Target="../media/image13.emf"/><Relationship Id="rId4" Type="http://schemas.openxmlformats.org/officeDocument/2006/relationships/image" Target="../media/image7.emf"/><Relationship Id="rId9" Type="http://schemas.openxmlformats.org/officeDocument/2006/relationships/image" Target="../media/image12.emf"/><Relationship Id="rId14" Type="http://schemas.openxmlformats.org/officeDocument/2006/relationships/hyperlink" Target="bit.ly/3olxgT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B7A1BA8F-CA0F-2540-9601-A6E71C23B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362" y="2081215"/>
            <a:ext cx="6940939" cy="805240"/>
          </a:xfrm>
          <a:prstGeom prst="rect">
            <a:avLst/>
          </a:prstGeom>
        </p:spPr>
      </p:pic>
      <p:pic>
        <p:nvPicPr>
          <p:cNvPr id="27" name="Picture 26">
            <a:extLst>
              <a:ext uri="{FF2B5EF4-FFF2-40B4-BE49-F238E27FC236}">
                <a16:creationId xmlns:a16="http://schemas.microsoft.com/office/drawing/2014/main" id="{3692EAB4-C935-8748-98A1-063D5158B6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362" y="3294330"/>
            <a:ext cx="6940939" cy="805240"/>
          </a:xfrm>
          <a:prstGeom prst="rect">
            <a:avLst/>
          </a:prstGeom>
        </p:spPr>
      </p:pic>
      <p:pic>
        <p:nvPicPr>
          <p:cNvPr id="29" name="Picture 28">
            <a:extLst>
              <a:ext uri="{FF2B5EF4-FFF2-40B4-BE49-F238E27FC236}">
                <a16:creationId xmlns:a16="http://schemas.microsoft.com/office/drawing/2014/main" id="{E076BC03-50B3-BD44-935B-58C0B62759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5362" y="2688910"/>
            <a:ext cx="6940939" cy="805240"/>
          </a:xfrm>
          <a:prstGeom prst="rect">
            <a:avLst/>
          </a:prstGeom>
        </p:spPr>
      </p:pic>
      <p:pic>
        <p:nvPicPr>
          <p:cNvPr id="21" name="Picture 20">
            <a:extLst>
              <a:ext uri="{FF2B5EF4-FFF2-40B4-BE49-F238E27FC236}">
                <a16:creationId xmlns:a16="http://schemas.microsoft.com/office/drawing/2014/main" id="{9CB50B49-CA8D-0742-B5C9-18BCA200DC6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5362" y="4821663"/>
            <a:ext cx="6940939" cy="805240"/>
          </a:xfrm>
          <a:prstGeom prst="rect">
            <a:avLst/>
          </a:prstGeom>
        </p:spPr>
      </p:pic>
      <p:pic>
        <p:nvPicPr>
          <p:cNvPr id="23" name="Picture 22">
            <a:extLst>
              <a:ext uri="{FF2B5EF4-FFF2-40B4-BE49-F238E27FC236}">
                <a16:creationId xmlns:a16="http://schemas.microsoft.com/office/drawing/2014/main" id="{8116F1C2-85B6-B84E-ADCD-99385AF0B26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5362" y="4216137"/>
            <a:ext cx="6940939" cy="805240"/>
          </a:xfrm>
          <a:prstGeom prst="rect">
            <a:avLst/>
          </a:prstGeom>
        </p:spPr>
      </p:pic>
      <p:pic>
        <p:nvPicPr>
          <p:cNvPr id="30" name="Picture 29">
            <a:extLst>
              <a:ext uri="{FF2B5EF4-FFF2-40B4-BE49-F238E27FC236}">
                <a16:creationId xmlns:a16="http://schemas.microsoft.com/office/drawing/2014/main" id="{46C700CA-D5D4-2741-B4FF-891E42969E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362" y="5427189"/>
            <a:ext cx="6940939" cy="805240"/>
          </a:xfrm>
          <a:prstGeom prst="rect">
            <a:avLst/>
          </a:prstGeom>
        </p:spPr>
      </p:pic>
      <p:graphicFrame>
        <p:nvGraphicFramePr>
          <p:cNvPr id="11" name="Table 6">
            <a:extLst>
              <a:ext uri="{FF2B5EF4-FFF2-40B4-BE49-F238E27FC236}">
                <a16:creationId xmlns:a16="http://schemas.microsoft.com/office/drawing/2014/main" id="{DB6AEEDE-F54A-754E-9519-D1B9CD828AF9}"/>
              </a:ext>
            </a:extLst>
          </p:cNvPr>
          <p:cNvGraphicFramePr>
            <a:graphicFrameLocks noGrp="1"/>
          </p:cNvGraphicFramePr>
          <p:nvPr>
            <p:extLst>
              <p:ext uri="{D42A27DB-BD31-4B8C-83A1-F6EECF244321}">
                <p14:modId xmlns:p14="http://schemas.microsoft.com/office/powerpoint/2010/main" val="724817589"/>
              </p:ext>
            </p:extLst>
          </p:nvPr>
        </p:nvGraphicFramePr>
        <p:xfrm>
          <a:off x="127322" y="1343237"/>
          <a:ext cx="11898774" cy="4404360"/>
        </p:xfrm>
        <a:graphic>
          <a:graphicData uri="http://schemas.openxmlformats.org/drawingml/2006/table">
            <a:tbl>
              <a:tblPr firstRow="1" bandRow="1">
                <a:tableStyleId>{5940675A-B579-460E-94D1-54222C63F5DA}</a:tableStyleId>
              </a:tblPr>
              <a:tblGrid>
                <a:gridCol w="8156259">
                  <a:extLst>
                    <a:ext uri="{9D8B030D-6E8A-4147-A177-3AD203B41FA5}">
                      <a16:colId xmlns:a16="http://schemas.microsoft.com/office/drawing/2014/main" val="2515182373"/>
                    </a:ext>
                  </a:extLst>
                </a:gridCol>
                <a:gridCol w="3742515">
                  <a:extLst>
                    <a:ext uri="{9D8B030D-6E8A-4147-A177-3AD203B41FA5}">
                      <a16:colId xmlns:a16="http://schemas.microsoft.com/office/drawing/2014/main" val="2932173415"/>
                    </a:ext>
                  </a:extLst>
                </a:gridCol>
              </a:tblGrid>
              <a:tr h="239638">
                <a:tc>
                  <a:txBody>
                    <a:bodyPr/>
                    <a:lstStyle/>
                    <a:p>
                      <a:pPr algn="ctr"/>
                      <a:r>
                        <a:rPr lang="en-CA" i="0" dirty="0">
                          <a:solidFill>
                            <a:srgbClr val="254776"/>
                          </a:solidFill>
                          <a:effectLst/>
                          <a:latin typeface="Arial" panose="020B0604020202020204" pitchFamily="34" charset="0"/>
                          <a:cs typeface="Arial" panose="020B0604020202020204" pitchFamily="34" charset="0"/>
                        </a:rPr>
                        <a:t>Examples of contexts</a:t>
                      </a:r>
                    </a:p>
                  </a:txBody>
                  <a:tcPr marL="38100" marR="38100" marT="38100" marB="3810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i="0" dirty="0">
                          <a:solidFill>
                            <a:srgbClr val="254776"/>
                          </a:solidFill>
                          <a:effectLst/>
                          <a:latin typeface="Arial" panose="020B0604020202020204" pitchFamily="34" charset="0"/>
                          <a:cs typeface="Arial" panose="020B0604020202020204" pitchFamily="34" charset="0"/>
                        </a:rPr>
                        <a:t>Potential implications for how evidence is produced and communicated</a:t>
                      </a:r>
                    </a:p>
                  </a:txBody>
                  <a:tcPr marL="38100" marR="38100" marT="38100" marB="3810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802129248"/>
                  </a:ext>
                </a:extLst>
              </a:tr>
              <a:tr h="32592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6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400" b="0" i="0" u="none" strike="noStrike" cap="none" spc="0" baseline="0" dirty="0">
                          <a:solidFill>
                            <a:schemeClr val="tx1"/>
                          </a:solidFill>
                          <a:effectLst/>
                          <a:uFillTx/>
                          <a:latin typeface="+mn-lt"/>
                          <a:ea typeface="+mn-ea"/>
                          <a:cs typeface="+mn-cs"/>
                          <a:sym typeface="Arial"/>
                        </a:rPr>
                        <a:t>Directly related to past efforts to generate evidence in the 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400" b="0" i="0" u="none" strike="noStrike" cap="none" spc="0" baseline="0" dirty="0">
                          <a:solidFill>
                            <a:schemeClr val="tx1"/>
                          </a:solidFill>
                          <a:effectLst/>
                          <a:uFillTx/>
                          <a:latin typeface="+mn-lt"/>
                          <a:ea typeface="+mn-ea"/>
                          <a:cs typeface="+mn-cs"/>
                          <a:sym typeface="Arial"/>
                        </a:rPr>
                        <a:t>Related to past efforts to portray specific groups as ‘different’ in their newly adopted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chemeClr val="tx1"/>
                        </a:solidFill>
                        <a:effectLst/>
                        <a:uFillTx/>
                        <a:latin typeface="+mn-lt"/>
                        <a:ea typeface="+mn-ea"/>
                        <a:cs typeface="+mn-cs"/>
                        <a:sym typeface="Arial"/>
                      </a:endParaRPr>
                    </a:p>
                    <a:p>
                      <a:pPr algn="l"/>
                      <a:endParaRPr lang="en-CA" sz="950" dirty="0">
                        <a:solidFill>
                          <a:srgbClr val="1E252B"/>
                        </a:solidFill>
                        <a:effectLst/>
                        <a:latin typeface="Arial" panose="020B0604020202020204" pitchFamily="34" charset="0"/>
                        <a:cs typeface="Arial" panose="020B0604020202020204" pitchFamily="34" charset="0"/>
                      </a:endParaRPr>
                    </a:p>
                  </a:txBody>
                  <a:tcPr marL="38100" marR="38100" marT="38100" marB="38100">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rgbClr val="8DD2E5"/>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rgbClr val="1E252B"/>
                        </a:solidFill>
                        <a:effectLst/>
                        <a:latin typeface="Arial" panose="020B0604020202020204" pitchFamily="34" charset="0"/>
                        <a:cs typeface="Arial" panose="020B0604020202020204" pitchFamily="34" charset="0"/>
                      </a:endParaRPr>
                    </a:p>
                    <a:p>
                      <a:pPr algn="ctr"/>
                      <a:endParaRPr lang="en-CA" sz="1000" dirty="0">
                        <a:solidFill>
                          <a:srgbClr val="1E252B"/>
                        </a:solidFill>
                        <a:effectLst/>
                        <a:latin typeface="Arial" panose="020B0604020202020204" pitchFamily="34" charset="0"/>
                        <a:cs typeface="Arial" panose="020B0604020202020204" pitchFamily="34" charset="0"/>
                      </a:endParaRPr>
                    </a:p>
                    <a:p>
                      <a:pPr algn="ctr"/>
                      <a:endParaRPr lang="en-CA" sz="200" dirty="0">
                        <a:solidFill>
                          <a:srgbClr val="1E252B"/>
                        </a:solidFill>
                        <a:effectLst/>
                        <a:latin typeface="Arial" panose="020B0604020202020204" pitchFamily="34" charset="0"/>
                        <a:cs typeface="Arial" panose="020B0604020202020204" pitchFamily="34" charset="0"/>
                      </a:endParaRPr>
                    </a:p>
                    <a:p>
                      <a:pPr algn="l"/>
                      <a:r>
                        <a:rPr lang="en-CA" sz="1400" b="0" i="0" u="none" strike="noStrike" cap="none" spc="0" baseline="0" dirty="0">
                          <a:solidFill>
                            <a:schemeClr val="tx1"/>
                          </a:solidFill>
                          <a:effectLst/>
                          <a:uFillTx/>
                          <a:latin typeface="+mn-lt"/>
                          <a:ea typeface="+mn-ea"/>
                          <a:cs typeface="+mn-cs"/>
                          <a:sym typeface="Arial"/>
                        </a:rPr>
                        <a:t>Give greater attention to what is (and is not) examined, by whom it is examined (e.g., research teams comprised of people drawn from different contexts), how it is examined (e.g., more participatory approaches that are ethically grounded and equity oriented), and why it is examined (e.g., to identify strengths to be built upon)</a:t>
                      </a:r>
                    </a:p>
                    <a:p>
                      <a:pPr algn="l"/>
                      <a:endParaRPr lang="en-CA" sz="1400" dirty="0">
                        <a:solidFill>
                          <a:schemeClr val="tx1"/>
                        </a:solidFill>
                        <a:effectLst/>
                        <a:latin typeface="Arial" panose="020B0604020202020204" pitchFamily="34" charset="0"/>
                        <a:cs typeface="Arial" panose="020B0604020202020204" pitchFamily="34" charset="0"/>
                      </a:endParaRPr>
                    </a:p>
                    <a:p>
                      <a:pPr algn="l"/>
                      <a:endParaRPr lang="en-CA" sz="2000" b="0" i="0" u="none" strike="noStrike" cap="none" spc="0" baseline="0" dirty="0">
                        <a:solidFill>
                          <a:schemeClr val="tx1"/>
                        </a:solidFill>
                        <a:effectLst/>
                        <a:uFillTx/>
                        <a:latin typeface="+mn-lt"/>
                        <a:ea typeface="+mn-ea"/>
                        <a:cs typeface="+mn-cs"/>
                        <a:sym typeface="Arial"/>
                      </a:endParaRPr>
                    </a:p>
                    <a:p>
                      <a:pPr algn="l"/>
                      <a:r>
                        <a:rPr lang="en-CA" sz="1400" b="0" i="0" u="none" strike="noStrike" cap="none" spc="0" baseline="0" dirty="0">
                          <a:solidFill>
                            <a:schemeClr val="tx1"/>
                          </a:solidFill>
                          <a:effectLst/>
                          <a:uFillTx/>
                          <a:latin typeface="+mn-lt"/>
                          <a:ea typeface="+mn-ea"/>
                          <a:cs typeface="+mn-cs"/>
                          <a:sym typeface="Arial"/>
                        </a:rPr>
                        <a:t>Give greater attention to how evidence is portrayed in various media and draw on these insights in seeking to anticipate how groups will respond to evidence for or about them, or to understand why they are responding in the way they are</a:t>
                      </a:r>
                      <a:endParaRPr lang="en-CA" sz="950" dirty="0">
                        <a:solidFill>
                          <a:srgbClr val="1E252B"/>
                        </a:solidFill>
                        <a:effectLst/>
                        <a:latin typeface="Arial" panose="020B0604020202020204" pitchFamily="34" charset="0"/>
                        <a:cs typeface="Arial" panose="020B0604020202020204" pitchFamily="34" charset="0"/>
                      </a:endParaRPr>
                    </a:p>
                  </a:txBody>
                  <a:tcPr marL="38100" marR="38100" marT="38100" marB="38100">
                    <a:lnL w="28575"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8DD2E5"/>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9413739"/>
                  </a:ext>
                </a:extLst>
              </a:tr>
            </a:tbl>
          </a:graphicData>
        </a:graphic>
      </p:graphicFrame>
      <p:pic>
        <p:nvPicPr>
          <p:cNvPr id="4" name="Picture 3">
            <a:extLst>
              <a:ext uri="{FF2B5EF4-FFF2-40B4-BE49-F238E27FC236}">
                <a16:creationId xmlns:a16="http://schemas.microsoft.com/office/drawing/2014/main" id="{63A9803C-0A07-DA49-86ED-97BD25E615B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362" y="4931421"/>
            <a:ext cx="585839" cy="585839"/>
          </a:xfrm>
          <a:prstGeom prst="rect">
            <a:avLst/>
          </a:prstGeom>
        </p:spPr>
      </p:pic>
      <p:pic>
        <p:nvPicPr>
          <p:cNvPr id="12" name="Picture 11">
            <a:extLst>
              <a:ext uri="{FF2B5EF4-FFF2-40B4-BE49-F238E27FC236}">
                <a16:creationId xmlns:a16="http://schemas.microsoft.com/office/drawing/2014/main" id="{22DDE8F4-7017-5645-BE29-A16B10980B9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362" y="5537927"/>
            <a:ext cx="585839" cy="585839"/>
          </a:xfrm>
          <a:prstGeom prst="rect">
            <a:avLst/>
          </a:prstGeom>
        </p:spPr>
      </p:pic>
      <p:pic>
        <p:nvPicPr>
          <p:cNvPr id="14" name="Picture 13">
            <a:extLst>
              <a:ext uri="{FF2B5EF4-FFF2-40B4-BE49-F238E27FC236}">
                <a16:creationId xmlns:a16="http://schemas.microsoft.com/office/drawing/2014/main" id="{1B61AAF9-627F-9044-923F-9935D9578DA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5362" y="4329236"/>
            <a:ext cx="585839" cy="585839"/>
          </a:xfrm>
          <a:prstGeom prst="rect">
            <a:avLst/>
          </a:prstGeom>
        </p:spPr>
      </p:pic>
      <p:pic>
        <p:nvPicPr>
          <p:cNvPr id="16" name="Picture 15">
            <a:extLst>
              <a:ext uri="{FF2B5EF4-FFF2-40B4-BE49-F238E27FC236}">
                <a16:creationId xmlns:a16="http://schemas.microsoft.com/office/drawing/2014/main" id="{72DF8ED5-C5AA-1B41-84C7-3C1FEA8DA35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362" y="3411199"/>
            <a:ext cx="585839" cy="585839"/>
          </a:xfrm>
          <a:prstGeom prst="rect">
            <a:avLst/>
          </a:prstGeom>
        </p:spPr>
      </p:pic>
      <p:pic>
        <p:nvPicPr>
          <p:cNvPr id="18" name="Picture 17">
            <a:extLst>
              <a:ext uri="{FF2B5EF4-FFF2-40B4-BE49-F238E27FC236}">
                <a16:creationId xmlns:a16="http://schemas.microsoft.com/office/drawing/2014/main" id="{69A95AC0-6457-C940-A051-5A29C65B1F6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5362" y="2806853"/>
            <a:ext cx="585839" cy="585839"/>
          </a:xfrm>
          <a:prstGeom prst="rect">
            <a:avLst/>
          </a:prstGeom>
        </p:spPr>
      </p:pic>
      <p:pic>
        <p:nvPicPr>
          <p:cNvPr id="19" name="Picture 18">
            <a:extLst>
              <a:ext uri="{FF2B5EF4-FFF2-40B4-BE49-F238E27FC236}">
                <a16:creationId xmlns:a16="http://schemas.microsoft.com/office/drawing/2014/main" id="{4DC2499B-E329-CE42-B340-B80790CB3EA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362" y="2202507"/>
            <a:ext cx="585839" cy="585839"/>
          </a:xfrm>
          <a:prstGeom prst="rect">
            <a:avLst/>
          </a:prstGeom>
        </p:spPr>
      </p:pic>
      <p:sp>
        <p:nvSpPr>
          <p:cNvPr id="32" name="TextBox 31">
            <a:extLst>
              <a:ext uri="{FF2B5EF4-FFF2-40B4-BE49-F238E27FC236}">
                <a16:creationId xmlns:a16="http://schemas.microsoft.com/office/drawing/2014/main" id="{03D87094-C679-5B4F-9A06-4D9B726DD123}"/>
              </a:ext>
            </a:extLst>
          </p:cNvPr>
          <p:cNvSpPr txBox="1"/>
          <p:nvPr/>
        </p:nvSpPr>
        <p:spPr>
          <a:xfrm>
            <a:off x="767799" y="2261327"/>
            <a:ext cx="6940939"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Effective treatment was withheld from Black men with syphilis so that the progression of untreated syphilis could be monitored (</a:t>
            </a:r>
            <a:r>
              <a:rPr lang="en-CA" sz="1100" b="1" dirty="0">
                <a:solidFill>
                  <a:schemeClr val="tx1"/>
                </a:solidFill>
                <a:latin typeface="+mn-lt"/>
                <a:ea typeface="+mn-ea"/>
                <a:cs typeface="+mn-cs"/>
                <a:hlinkClick r:id="rId13"/>
              </a:rPr>
              <a:t>bit.ly/3DeaH9x</a:t>
            </a:r>
            <a:r>
              <a:rPr lang="en-CA" sz="1100" dirty="0">
                <a:solidFill>
                  <a:schemeClr val="tx1"/>
                </a:solidFill>
                <a:latin typeface="+mn-lt"/>
                <a:ea typeface="+mn-ea"/>
                <a:cs typeface="+mn-cs"/>
              </a:rPr>
              <a:t>) </a:t>
            </a:r>
          </a:p>
        </p:txBody>
      </p:sp>
      <p:sp>
        <p:nvSpPr>
          <p:cNvPr id="33" name="TextBox 32">
            <a:extLst>
              <a:ext uri="{FF2B5EF4-FFF2-40B4-BE49-F238E27FC236}">
                <a16:creationId xmlns:a16="http://schemas.microsoft.com/office/drawing/2014/main" id="{C2D8FAF7-1682-9E46-9EE1-063154E320F4}"/>
              </a:ext>
            </a:extLst>
          </p:cNvPr>
          <p:cNvSpPr txBox="1"/>
          <p:nvPr/>
        </p:nvSpPr>
        <p:spPr>
          <a:xfrm>
            <a:off x="767799" y="2862565"/>
            <a:ext cx="6940939"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Trials of treatment for heart disease did not include women yet the findings were assumed to </a:t>
            </a:r>
          </a:p>
          <a:p>
            <a:pPr lvl="0" hangingPunct="1">
              <a:defRPr/>
            </a:pPr>
            <a:r>
              <a:rPr lang="en-CA" sz="1100" dirty="0">
                <a:solidFill>
                  <a:schemeClr val="tx1"/>
                </a:solidFill>
                <a:latin typeface="+mn-lt"/>
                <a:ea typeface="+mn-ea"/>
                <a:cs typeface="+mn-cs"/>
              </a:rPr>
              <a:t>apply to them (</a:t>
            </a:r>
            <a:r>
              <a:rPr lang="en-CA" sz="1100" b="1" dirty="0">
                <a:solidFill>
                  <a:schemeClr val="tx1"/>
                </a:solidFill>
                <a:latin typeface="+mn-lt"/>
                <a:ea typeface="+mn-ea"/>
                <a:cs typeface="+mn-cs"/>
                <a:hlinkClick r:id="rId14"/>
              </a:rPr>
              <a:t>bit.ly/3olxgTH</a:t>
            </a:r>
            <a:r>
              <a:rPr lang="en-CA" sz="1100" dirty="0">
                <a:solidFill>
                  <a:schemeClr val="tx1"/>
                </a:solidFill>
                <a:latin typeface="+mn-lt"/>
                <a:ea typeface="+mn-ea"/>
                <a:cs typeface="+mn-cs"/>
              </a:rPr>
              <a:t>)  </a:t>
            </a:r>
          </a:p>
        </p:txBody>
      </p:sp>
      <p:sp>
        <p:nvSpPr>
          <p:cNvPr id="34" name="TextBox 33">
            <a:extLst>
              <a:ext uri="{FF2B5EF4-FFF2-40B4-BE49-F238E27FC236}">
                <a16:creationId xmlns:a16="http://schemas.microsoft.com/office/drawing/2014/main" id="{11970CC4-BD83-9647-90F9-97FF17C32273}"/>
              </a:ext>
            </a:extLst>
          </p:cNvPr>
          <p:cNvSpPr txBox="1"/>
          <p:nvPr/>
        </p:nvSpPr>
        <p:spPr>
          <a:xfrm>
            <a:off x="767799" y="3466794"/>
            <a:ext cx="6940939"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Standardized testing of students has been done in ways that disadvantaged students of colour, particularly those from low-income families (</a:t>
            </a:r>
            <a:r>
              <a:rPr lang="en-CA" sz="1100" b="1" dirty="0">
                <a:solidFill>
                  <a:schemeClr val="tx1"/>
                </a:solidFill>
                <a:latin typeface="+mn-lt"/>
                <a:ea typeface="+mn-ea"/>
                <a:cs typeface="+mn-cs"/>
                <a:hlinkClick r:id="rId15"/>
              </a:rPr>
              <a:t>bit.ly/3wDICGk</a:t>
            </a:r>
            <a:r>
              <a:rPr lang="en-CA" sz="1100" dirty="0">
                <a:solidFill>
                  <a:schemeClr val="tx1"/>
                </a:solidFill>
                <a:latin typeface="+mn-lt"/>
                <a:ea typeface="+mn-ea"/>
                <a:cs typeface="+mn-cs"/>
              </a:rPr>
              <a:t>)</a:t>
            </a:r>
          </a:p>
        </p:txBody>
      </p:sp>
      <p:sp>
        <p:nvSpPr>
          <p:cNvPr id="35" name="TextBox 34">
            <a:extLst>
              <a:ext uri="{FF2B5EF4-FFF2-40B4-BE49-F238E27FC236}">
                <a16:creationId xmlns:a16="http://schemas.microsoft.com/office/drawing/2014/main" id="{192C5FF6-020E-3941-82CD-68BDEFBCA5A6}"/>
              </a:ext>
            </a:extLst>
          </p:cNvPr>
          <p:cNvSpPr txBox="1"/>
          <p:nvPr/>
        </p:nvSpPr>
        <p:spPr>
          <a:xfrm>
            <a:off x="767799" y="4408864"/>
            <a:ext cx="6940939"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False depictions of Chinese immigrants as dirty and diseased were used to justify the particularly</a:t>
            </a:r>
          </a:p>
          <a:p>
            <a:pPr lvl="0" hangingPunct="1">
              <a:defRPr/>
            </a:pPr>
            <a:r>
              <a:rPr lang="en-CA" sz="1100" dirty="0">
                <a:solidFill>
                  <a:schemeClr val="tx1"/>
                </a:solidFill>
                <a:latin typeface="+mn-lt"/>
                <a:ea typeface="+mn-ea"/>
                <a:cs typeface="+mn-cs"/>
              </a:rPr>
              <a:t>strict enforcement of sanitary regulations in their San Francisco community (</a:t>
            </a:r>
            <a:r>
              <a:rPr lang="en-CA" sz="1100" b="1" dirty="0">
                <a:solidFill>
                  <a:schemeClr val="tx1"/>
                </a:solidFill>
                <a:latin typeface="+mn-lt"/>
                <a:ea typeface="+mn-ea"/>
                <a:cs typeface="+mn-cs"/>
                <a:hlinkClick r:id="rId16"/>
              </a:rPr>
              <a:t>bit.ly/3qzeJFV</a:t>
            </a:r>
            <a:r>
              <a:rPr lang="en-CA" sz="1100" dirty="0">
                <a:solidFill>
                  <a:schemeClr val="tx1"/>
                </a:solidFill>
                <a:latin typeface="+mn-lt"/>
                <a:ea typeface="+mn-ea"/>
                <a:cs typeface="+mn-cs"/>
              </a:rPr>
              <a:t>) </a:t>
            </a:r>
          </a:p>
        </p:txBody>
      </p:sp>
      <p:sp>
        <p:nvSpPr>
          <p:cNvPr id="36" name="TextBox 35">
            <a:extLst>
              <a:ext uri="{FF2B5EF4-FFF2-40B4-BE49-F238E27FC236}">
                <a16:creationId xmlns:a16="http://schemas.microsoft.com/office/drawing/2014/main" id="{ADC0BB2C-46B3-5A48-B05F-4B294F723ABA}"/>
              </a:ext>
            </a:extLst>
          </p:cNvPr>
          <p:cNvSpPr txBox="1"/>
          <p:nvPr/>
        </p:nvSpPr>
        <p:spPr>
          <a:xfrm>
            <a:off x="767799" y="5010884"/>
            <a:ext cx="7311329"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Implicit messages about Black people in Thatcher-era Britain being an ‘external’ source of the country’s problems appeared in books and films and were accepted as true by some audiences (</a:t>
            </a:r>
            <a:r>
              <a:rPr lang="en-CA" sz="1100" b="1" dirty="0">
                <a:solidFill>
                  <a:schemeClr val="tx1"/>
                </a:solidFill>
                <a:latin typeface="+mn-lt"/>
                <a:ea typeface="+mn-ea"/>
                <a:cs typeface="+mn-cs"/>
                <a:hlinkClick r:id="rId17"/>
              </a:rPr>
              <a:t>bit.ly/3naBa2n</a:t>
            </a:r>
            <a:r>
              <a:rPr lang="en-CA" sz="1100" dirty="0">
                <a:solidFill>
                  <a:schemeClr val="tx1"/>
                </a:solidFill>
                <a:latin typeface="+mn-lt"/>
                <a:ea typeface="+mn-ea"/>
                <a:cs typeface="+mn-cs"/>
              </a:rPr>
              <a:t>) </a:t>
            </a:r>
          </a:p>
        </p:txBody>
      </p:sp>
      <p:sp>
        <p:nvSpPr>
          <p:cNvPr id="37" name="TextBox 36">
            <a:extLst>
              <a:ext uri="{FF2B5EF4-FFF2-40B4-BE49-F238E27FC236}">
                <a16:creationId xmlns:a16="http://schemas.microsoft.com/office/drawing/2014/main" id="{832B429D-DFCA-A949-9F1F-4E6DC5C1ED5C}"/>
              </a:ext>
            </a:extLst>
          </p:cNvPr>
          <p:cNvSpPr txBox="1"/>
          <p:nvPr/>
        </p:nvSpPr>
        <p:spPr>
          <a:xfrm>
            <a:off x="767799" y="5509375"/>
            <a:ext cx="7218731" cy="6001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defRPr/>
            </a:pPr>
            <a:r>
              <a:rPr lang="en-CA" sz="1100" dirty="0">
                <a:solidFill>
                  <a:schemeClr val="tx1"/>
                </a:solidFill>
                <a:latin typeface="+mn-lt"/>
                <a:ea typeface="+mn-ea"/>
                <a:cs typeface="+mn-cs"/>
              </a:rPr>
              <a:t>Media coverage framed certain populations such as Muslim immigrants to Europe and Iraqi detainees after the US invasion of Iraq as already ‘lost’ (to unemployment, starvation and prison) and not worthy of societal protection (</a:t>
            </a:r>
            <a:r>
              <a:rPr lang="en-CA" sz="1100" b="1" dirty="0">
                <a:solidFill>
                  <a:schemeClr val="tx1"/>
                </a:solidFill>
                <a:latin typeface="+mn-lt"/>
                <a:ea typeface="+mn-ea"/>
                <a:cs typeface="+mn-cs"/>
                <a:hlinkClick r:id="rId18"/>
              </a:rPr>
              <a:t>bit.ly/3wGrKyE</a:t>
            </a:r>
            <a:r>
              <a:rPr lang="en-CA" sz="1100" dirty="0">
                <a:solidFill>
                  <a:schemeClr val="tx1"/>
                </a:solidFill>
                <a:latin typeface="+mn-lt"/>
                <a:ea typeface="+mn-ea"/>
                <a:cs typeface="+mn-cs"/>
              </a:rPr>
              <a:t>)</a:t>
            </a:r>
          </a:p>
        </p:txBody>
      </p:sp>
      <p:sp>
        <p:nvSpPr>
          <p:cNvPr id="38" name="Slide Number">
            <a:extLst>
              <a:ext uri="{FF2B5EF4-FFF2-40B4-BE49-F238E27FC236}">
                <a16:creationId xmlns:a16="http://schemas.microsoft.com/office/drawing/2014/main" id="{D5E8666C-9593-8A44-8E15-CFCB07DB890C}"/>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8" name="Rectangle 27">
            <a:extLst>
              <a:ext uri="{FF2B5EF4-FFF2-40B4-BE49-F238E27FC236}">
                <a16:creationId xmlns:a16="http://schemas.microsoft.com/office/drawing/2014/main" id="{CB84F292-2899-B44C-9455-FCF6EB3B1DFE}"/>
              </a:ext>
            </a:extLst>
          </p:cNvPr>
          <p:cNvSpPr/>
          <p:nvPr/>
        </p:nvSpPr>
        <p:spPr>
          <a:xfrm>
            <a:off x="322682" y="512931"/>
            <a:ext cx="9052965" cy="400110"/>
          </a:xfrm>
          <a:prstGeom prst="rect">
            <a:avLst/>
          </a:prstGeom>
        </p:spPr>
        <p:txBody>
          <a:bodyPr wrap="square">
            <a:spAutoFit/>
          </a:bodyPr>
          <a:lstStyle/>
          <a:p>
            <a:r>
              <a:rPr lang="en-CA" sz="2000" b="1" dirty="0">
                <a:solidFill>
                  <a:srgbClr val="0F447C"/>
                </a:solidFill>
                <a:cs typeface="Arial" panose="020B0604020202020204" pitchFamily="34" charset="0"/>
              </a:rPr>
              <a:t>4.9 </a:t>
            </a:r>
            <a:r>
              <a:rPr lang="en-CA" sz="2000" dirty="0">
                <a:solidFill>
                  <a:srgbClr val="264878"/>
                </a:solidFill>
                <a:latin typeface="Helvetica" pitchFamily="2" charset="0"/>
              </a:rPr>
              <a:t>Contexts that shape how evidence is viewed</a:t>
            </a:r>
          </a:p>
        </p:txBody>
      </p:sp>
    </p:spTree>
    <p:extLst>
      <p:ext uri="{BB962C8B-B14F-4D97-AF65-F5344CB8AC3E}">
        <p14:creationId xmlns:p14="http://schemas.microsoft.com/office/powerpoint/2010/main" val="3114990454"/>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358</Words>
  <Application>Microsoft Macintosh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2021-12-14T16:57:49Z</dcterms:modified>
</cp:coreProperties>
</file>