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13"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68"/>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10041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6">
            <a:extLst>
              <a:ext uri="{FF2B5EF4-FFF2-40B4-BE49-F238E27FC236}">
                <a16:creationId xmlns:a16="http://schemas.microsoft.com/office/drawing/2014/main" id="{D9979EBC-C169-2E49-8CD7-FADBABBE33C7}"/>
              </a:ext>
            </a:extLst>
          </p:cNvPr>
          <p:cNvGraphicFramePr>
            <a:graphicFrameLocks noGrp="1"/>
          </p:cNvGraphicFramePr>
          <p:nvPr>
            <p:extLst>
              <p:ext uri="{D42A27DB-BD31-4B8C-83A1-F6EECF244321}">
                <p14:modId xmlns:p14="http://schemas.microsoft.com/office/powerpoint/2010/main" val="1438773082"/>
              </p:ext>
            </p:extLst>
          </p:nvPr>
        </p:nvGraphicFramePr>
        <p:xfrm>
          <a:off x="115298" y="1299859"/>
          <a:ext cx="11979723" cy="4865173"/>
        </p:xfrm>
        <a:graphic>
          <a:graphicData uri="http://schemas.openxmlformats.org/drawingml/2006/table">
            <a:tbl>
              <a:tblPr firstRow="1" bandRow="1">
                <a:tableStyleId>{5940675A-B579-460E-94D1-54222C63F5DA}</a:tableStyleId>
              </a:tblPr>
              <a:tblGrid>
                <a:gridCol w="1219424">
                  <a:extLst>
                    <a:ext uri="{9D8B030D-6E8A-4147-A177-3AD203B41FA5}">
                      <a16:colId xmlns:a16="http://schemas.microsoft.com/office/drawing/2014/main" val="295667508"/>
                    </a:ext>
                  </a:extLst>
                </a:gridCol>
                <a:gridCol w="3790675">
                  <a:extLst>
                    <a:ext uri="{9D8B030D-6E8A-4147-A177-3AD203B41FA5}">
                      <a16:colId xmlns:a16="http://schemas.microsoft.com/office/drawing/2014/main" val="1156890117"/>
                    </a:ext>
                  </a:extLst>
                </a:gridCol>
                <a:gridCol w="3484812">
                  <a:extLst>
                    <a:ext uri="{9D8B030D-6E8A-4147-A177-3AD203B41FA5}">
                      <a16:colId xmlns:a16="http://schemas.microsoft.com/office/drawing/2014/main" val="2515182373"/>
                    </a:ext>
                  </a:extLst>
                </a:gridCol>
                <a:gridCol w="3484812">
                  <a:extLst>
                    <a:ext uri="{9D8B030D-6E8A-4147-A177-3AD203B41FA5}">
                      <a16:colId xmlns:a16="http://schemas.microsoft.com/office/drawing/2014/main" val="2932173415"/>
                    </a:ext>
                  </a:extLst>
                </a:gridCol>
              </a:tblGrid>
              <a:tr h="428893">
                <a:tc>
                  <a:txBody>
                    <a:bodyPr/>
                    <a:lstStyle/>
                    <a:p>
                      <a:pPr algn="ctr"/>
                      <a:r>
                        <a:rPr lang="en-CA" sz="1200" b="0" dirty="0">
                          <a:solidFill>
                            <a:schemeClr val="tx1"/>
                          </a:solidFill>
                          <a:effectLst/>
                          <a:latin typeface="Arial" panose="020B0604020202020204" pitchFamily="34" charset="0"/>
                          <a:cs typeface="Arial" panose="020B0604020202020204" pitchFamily="34" charset="0"/>
                        </a:rPr>
                        <a:t>If presented with…</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sz="1200" b="0" dirty="0">
                          <a:solidFill>
                            <a:schemeClr val="tx1"/>
                          </a:solidFill>
                          <a:effectLst/>
                          <a:latin typeface="Arial" panose="020B0604020202020204" pitchFamily="34" charset="0"/>
                          <a:cs typeface="Arial" panose="020B0604020202020204" pitchFamily="34" charset="0"/>
                        </a:rPr>
                        <a:t>…which bring with it a risk of…</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sz="1200" b="0" dirty="0">
                          <a:solidFill>
                            <a:schemeClr val="tx1"/>
                          </a:solidFill>
                          <a:effectLst/>
                          <a:latin typeface="Arial" panose="020B0604020202020204" pitchFamily="34" charset="0"/>
                          <a:cs typeface="Arial" panose="020B0604020202020204" pitchFamily="34" charset="0"/>
                        </a:rPr>
                        <a:t>…then…</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CA" sz="1200" b="0" dirty="0">
                          <a:solidFill>
                            <a:schemeClr val="tx1"/>
                          </a:solidFill>
                          <a:effectLst/>
                          <a:latin typeface="Arial" panose="020B0604020202020204" pitchFamily="34" charset="0"/>
                          <a:cs typeface="Arial" panose="020B0604020202020204" pitchFamily="34" charset="0"/>
                        </a:rPr>
                        <a:t>…or better yet…</a:t>
                      </a: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802129248"/>
                  </a:ext>
                </a:extLst>
              </a:tr>
              <a:tr h="1138784">
                <a:tc>
                  <a:txBody>
                    <a:bodyPr/>
                    <a:lstStyle/>
                    <a:p>
                      <a:pPr algn="ctr"/>
                      <a:r>
                        <a:rPr lang="en-CA" sz="1050" b="0" dirty="0">
                          <a:solidFill>
                            <a:schemeClr val="tx1"/>
                          </a:solidFill>
                          <a:effectLst/>
                          <a:latin typeface="Arial" panose="020B0604020202020204" pitchFamily="34" charset="0"/>
                          <a:cs typeface="Arial" panose="020B0604020202020204" pitchFamily="34" charset="0"/>
                        </a:rPr>
                        <a:t>Single study </a:t>
                      </a:r>
                    </a:p>
                    <a:p>
                      <a:pPr algn="ctr"/>
                      <a:r>
                        <a:rPr lang="en-CA" sz="1050" b="0" i="1" dirty="0">
                          <a:solidFill>
                            <a:schemeClr val="tx1"/>
                          </a:solidFill>
                          <a:effectLst/>
                          <a:latin typeface="Arial" panose="020B0604020202020204" pitchFamily="34" charset="0"/>
                          <a:cs typeface="Arial" panose="020B0604020202020204" pitchFamily="34" charset="0"/>
                        </a:rPr>
                        <a:t>(including preprint)</a:t>
                      </a: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‘Hubcap chasing,’* or giving attention to each study that is actively promoted by the authors, their media-relations office or others (as happened with the high-risk-of-bias study about hydroxychloroquine discussed in </a:t>
                      </a:r>
                      <a:r>
                        <a:rPr lang="en-CA" sz="1100" b="1" dirty="0">
                          <a:solidFill>
                            <a:schemeClr val="tx1"/>
                          </a:solidFill>
                          <a:effectLst/>
                          <a:latin typeface="Arial" panose="020B0604020202020204" pitchFamily="34" charset="0"/>
                          <a:cs typeface="Arial" panose="020B0604020202020204" pitchFamily="34" charset="0"/>
                        </a:rPr>
                        <a:t>section 3.7 </a:t>
                      </a:r>
                      <a:r>
                        <a:rPr lang="en-CA" sz="1100" dirty="0">
                          <a:solidFill>
                            <a:schemeClr val="tx1"/>
                          </a:solidFill>
                          <a:effectLst/>
                          <a:latin typeface="Arial" panose="020B0604020202020204" pitchFamily="34" charset="0"/>
                          <a:cs typeface="Arial" panose="020B0604020202020204" pitchFamily="34" charset="0"/>
                        </a:rPr>
                        <a:t>and the now retracted study** about a link between vaccines and autism)</a:t>
                      </a:r>
                    </a:p>
                  </a:txBody>
                  <a:tcPr marL="38100" marR="38100" marT="38100" marB="38100">
                    <a:lnL w="19050" cap="flat" cmpd="sng" algn="ctr">
                      <a:solidFill>
                        <a:srgbClr val="8DD2E5"/>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Ask for a critical appraisal of the study using widely accepted quality criteria (to understand the risk of bias) and recognize that a statistically significant finding (at the 0.05 level) may be found by chance in 1 in 20 studies</a:t>
                      </a:r>
                    </a:p>
                  </a:txBody>
                  <a:tcPr marL="38100" marR="38100" marT="38100" marB="381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Add the study to a ‘living’ evidence synthesis where it can be understood alongside other studies addressing the same question (or consider it as one of many types of national or sub-national evidence to be put alongside the best global evidence)</a:t>
                      </a:r>
                    </a:p>
                  </a:txBody>
                  <a:tcPr marL="38100" marR="38100" marT="38100" marB="38100">
                    <a:lnL w="19050" cap="flat" cmpd="sng" algn="ctr">
                      <a:solidFill>
                        <a:schemeClr val="bg1"/>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59413739"/>
                  </a:ext>
                </a:extLst>
              </a:tr>
              <a:tr h="1493729">
                <a:tc>
                  <a:txBody>
                    <a:bodyPr/>
                    <a:lstStyle/>
                    <a:p>
                      <a:pPr algn="ctr"/>
                      <a:r>
                        <a:rPr lang="en-CA" sz="1050" b="0" dirty="0">
                          <a:solidFill>
                            <a:schemeClr val="tx1"/>
                          </a:solidFill>
                          <a:effectLst/>
                          <a:latin typeface="Arial" panose="020B0604020202020204" pitchFamily="34" charset="0"/>
                          <a:cs typeface="Arial" panose="020B0604020202020204" pitchFamily="34" charset="0"/>
                        </a:rPr>
                        <a:t>Expert opinion</a:t>
                      </a: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‘Squeaky wheel getting the grease’ / ‘eminence-based’ (rather than evidence-informed) decision-making, or giving attention to those who command the greatest attention by virtue of persistence, reputation or other factors (as happened with widely viewed television shows about the Scared Straight crime-prevention program even after systematic reviews had found evidence of harm and no evidence of benefit)</a:t>
                      </a:r>
                    </a:p>
                  </a:txBody>
                  <a:tcPr marL="38100" marR="38100" marT="38100" marB="38100">
                    <a:lnL w="19050" cap="flat" cmpd="sng" algn="ctr">
                      <a:solidFill>
                        <a:srgbClr val="8DD2E5"/>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DFE2">
                        <a:alpha val="40000"/>
                      </a:srgbClr>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Ask the expert to share the evidence (ideally evidence syntheses) on which the opinion is based, as well as the methods used to identify, assess, select and synthesize it</a:t>
                      </a:r>
                    </a:p>
                  </a:txBody>
                  <a:tcPr marL="38100" marR="38100" marT="38100" marB="381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DFE2">
                        <a:alpha val="40000"/>
                      </a:srgbClr>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Engage the expert in working through what specific evidence syntheses mean for a specific jurisdiction (or ask the expert what evidence would convince them they were wrong)</a:t>
                      </a:r>
                    </a:p>
                  </a:txBody>
                  <a:tcPr marL="38100" marR="38100" marT="38100" marB="38100">
                    <a:lnL w="19050" cap="flat" cmpd="sng" algn="ctr">
                      <a:solidFill>
                        <a:schemeClr val="bg1"/>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ADFE2">
                        <a:alpha val="40000"/>
                      </a:srgbClr>
                    </a:solidFill>
                  </a:tcPr>
                </a:tc>
                <a:extLst>
                  <a:ext uri="{0D108BD9-81ED-4DB2-BD59-A6C34878D82A}">
                    <a16:rowId xmlns:a16="http://schemas.microsoft.com/office/drawing/2014/main" val="1747635577"/>
                  </a:ext>
                </a:extLst>
              </a:tr>
              <a:tr h="867743">
                <a:tc>
                  <a:txBody>
                    <a:bodyPr/>
                    <a:lstStyle/>
                    <a:p>
                      <a:pPr algn="ctr"/>
                      <a:r>
                        <a:rPr lang="en-CA" sz="1050" b="0" dirty="0">
                          <a:solidFill>
                            <a:schemeClr val="tx1"/>
                          </a:solidFill>
                          <a:effectLst/>
                          <a:latin typeface="Arial" panose="020B0604020202020204" pitchFamily="34" charset="0"/>
                          <a:cs typeface="Arial" panose="020B0604020202020204" pitchFamily="34" charset="0"/>
                        </a:rPr>
                        <a:t>Expert panel</a:t>
                      </a: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GOBSATT, or ‘good old boys sitting around the table’ offering their personal opinion</a:t>
                      </a:r>
                    </a:p>
                  </a:txBody>
                  <a:tcPr marL="38100" marR="38100" marT="38100" marB="38100">
                    <a:lnL w="19050" cap="flat" cmpd="sng" algn="ctr">
                      <a:solidFill>
                        <a:srgbClr val="8DD2E5"/>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Ask the panel members to share the evidence (ideally evidence syntheses) on which their input and recommendations are based, as well as the methods used to identify, assess, select and synthesize it</a:t>
                      </a:r>
                    </a:p>
                  </a:txBody>
                  <a:tcPr marL="38100" marR="38100" marT="38100" marB="381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Add methods experts to the panel (or secretariat), pre-circulate the best local (national or sub-national) and global evidence, support robust deliberation, and make explicit which recommendations are based on what</a:t>
                      </a:r>
                    </a:p>
                    <a:p>
                      <a:pPr algn="l"/>
                      <a:r>
                        <a:rPr lang="en-CA" sz="1100" dirty="0">
                          <a:solidFill>
                            <a:schemeClr val="tx1"/>
                          </a:solidFill>
                          <a:effectLst/>
                          <a:latin typeface="Arial" panose="020B0604020202020204" pitchFamily="34" charset="0"/>
                          <a:cs typeface="Arial" panose="020B0604020202020204" pitchFamily="34" charset="0"/>
                        </a:rPr>
                        <a:t>strength of evidence</a:t>
                      </a:r>
                    </a:p>
                  </a:txBody>
                  <a:tcPr marL="38100" marR="38100" marT="38100" marB="38100">
                    <a:lnL w="19050" cap="flat" cmpd="sng" algn="ctr">
                      <a:solidFill>
                        <a:schemeClr val="bg1"/>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6252501"/>
                  </a:ext>
                </a:extLst>
              </a:tr>
              <a:tr h="850390">
                <a:tc>
                  <a:txBody>
                    <a:bodyPr/>
                    <a:lstStyle/>
                    <a:p>
                      <a:pPr algn="ctr"/>
                      <a:r>
                        <a:rPr lang="en-CA" sz="1050" b="0" dirty="0">
                          <a:solidFill>
                            <a:schemeClr val="tx1"/>
                          </a:solidFill>
                          <a:effectLst/>
                          <a:latin typeface="Arial" panose="020B0604020202020204" pitchFamily="34" charset="0"/>
                          <a:cs typeface="Arial" panose="020B0604020202020204" pitchFamily="34" charset="0"/>
                        </a:rPr>
                        <a:t>Jurisdictional scan</a:t>
                      </a: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p>
                      <a:pPr algn="ctr"/>
                      <a:endParaRPr lang="en-CA" sz="1050" b="0" dirty="0">
                        <a:solidFill>
                          <a:schemeClr val="tx1"/>
                        </a:solidFill>
                        <a:effectLst/>
                        <a:latin typeface="Arial" panose="020B0604020202020204" pitchFamily="34" charset="0"/>
                        <a:cs typeface="Arial" panose="020B0604020202020204" pitchFamily="34" charset="0"/>
                      </a:endParaRPr>
                    </a:p>
                  </a:txBody>
                  <a:tcPr marL="38100" marR="38100" marT="38100" marB="38100" anchor="ctr">
                    <a:lnL w="19050" cap="flat" cmpd="sng" algn="ctr">
                      <a:solidFill>
                        <a:schemeClr val="accent2"/>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‘Group think,’ or people in many jurisdictions relying on people in one jurisdiction who are willing to share their experiences and innovations but haven’t yet evaluated them</a:t>
                      </a:r>
                    </a:p>
                  </a:txBody>
                  <a:tcPr marL="38100" marR="38100" marT="38100" marB="38100">
                    <a:lnL w="19050" cap="flat" cmpd="sng" algn="ctr">
                      <a:solidFill>
                        <a:srgbClr val="8DD2E5"/>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algn="l"/>
                      <a:r>
                        <a:rPr lang="en-CA" sz="1100" dirty="0">
                          <a:solidFill>
                            <a:schemeClr val="tx1"/>
                          </a:solidFill>
                          <a:effectLst/>
                          <a:latin typeface="Arial" panose="020B0604020202020204" pitchFamily="34" charset="0"/>
                          <a:cs typeface="Arial" panose="020B0604020202020204" pitchFamily="34" charset="0"/>
                        </a:rPr>
                        <a:t>Ask or look for any available supporting evidence or plans for generating it</a:t>
                      </a:r>
                    </a:p>
                  </a:txBody>
                  <a:tcPr marL="38100" marR="38100" marT="38100" marB="3810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tc>
                  <a:txBody>
                    <a:bodyPr/>
                    <a:lstStyle/>
                    <a:p>
                      <a:pPr algn="l"/>
                      <a:endParaRPr lang="en-CA" sz="1100" dirty="0">
                        <a:solidFill>
                          <a:schemeClr val="tx1"/>
                        </a:solidFill>
                        <a:effectLst/>
                        <a:latin typeface="Arial" panose="020B0604020202020204" pitchFamily="34" charset="0"/>
                        <a:cs typeface="Arial" panose="020B0604020202020204" pitchFamily="34" charset="0"/>
                      </a:endParaRPr>
                    </a:p>
                  </a:txBody>
                  <a:tcPr marL="38100" marR="38100" marT="38100" marB="38100">
                    <a:lnL w="19050" cap="flat" cmpd="sng" algn="ctr">
                      <a:solidFill>
                        <a:schemeClr val="bg1"/>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rgbClr val="DADFE2">
                        <a:alpha val="45098"/>
                      </a:srgbClr>
                    </a:solidFill>
                  </a:tcPr>
                </a:tc>
                <a:extLst>
                  <a:ext uri="{0D108BD9-81ED-4DB2-BD59-A6C34878D82A}">
                    <a16:rowId xmlns:a16="http://schemas.microsoft.com/office/drawing/2014/main" val="2882221480"/>
                  </a:ext>
                </a:extLst>
              </a:tr>
            </a:tbl>
          </a:graphicData>
        </a:graphic>
      </p:graphicFrame>
      <p:pic>
        <p:nvPicPr>
          <p:cNvPr id="4" name="Picture 3">
            <a:extLst>
              <a:ext uri="{FF2B5EF4-FFF2-40B4-BE49-F238E27FC236}">
                <a16:creationId xmlns:a16="http://schemas.microsoft.com/office/drawing/2014/main" id="{186BA957-E9DB-1A49-9F8D-ABF5A3BDD8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690" y="3162504"/>
            <a:ext cx="618565" cy="618565"/>
          </a:xfrm>
          <a:prstGeom prst="rect">
            <a:avLst/>
          </a:prstGeom>
        </p:spPr>
      </p:pic>
      <p:pic>
        <p:nvPicPr>
          <p:cNvPr id="15" name="Picture 14">
            <a:extLst>
              <a:ext uri="{FF2B5EF4-FFF2-40B4-BE49-F238E27FC236}">
                <a16:creationId xmlns:a16="http://schemas.microsoft.com/office/drawing/2014/main" id="{366B3E3C-62FE-2940-9D20-C5F8B2D4BFE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06691" y="2189754"/>
            <a:ext cx="618565" cy="618565"/>
          </a:xfrm>
          <a:prstGeom prst="rect">
            <a:avLst/>
          </a:prstGeom>
        </p:spPr>
      </p:pic>
      <p:pic>
        <p:nvPicPr>
          <p:cNvPr id="16" name="Picture 15">
            <a:extLst>
              <a:ext uri="{FF2B5EF4-FFF2-40B4-BE49-F238E27FC236}">
                <a16:creationId xmlns:a16="http://schemas.microsoft.com/office/drawing/2014/main" id="{92A24692-F075-9342-B2F9-D6A668C5C2E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8145" y="4570108"/>
            <a:ext cx="618565" cy="618565"/>
          </a:xfrm>
          <a:prstGeom prst="rect">
            <a:avLst/>
          </a:prstGeom>
        </p:spPr>
      </p:pic>
      <p:pic>
        <p:nvPicPr>
          <p:cNvPr id="17" name="Picture 16">
            <a:extLst>
              <a:ext uri="{FF2B5EF4-FFF2-40B4-BE49-F238E27FC236}">
                <a16:creationId xmlns:a16="http://schemas.microsoft.com/office/drawing/2014/main" id="{FD52BD4A-5B3E-D04D-8863-C87775ABF34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98144" y="5501791"/>
            <a:ext cx="618565" cy="618565"/>
          </a:xfrm>
          <a:prstGeom prst="rect">
            <a:avLst/>
          </a:prstGeom>
        </p:spPr>
      </p:pic>
      <p:sp>
        <p:nvSpPr>
          <p:cNvPr id="14" name="Slide Number">
            <a:extLst>
              <a:ext uri="{FF2B5EF4-FFF2-40B4-BE49-F238E27FC236}">
                <a16:creationId xmlns:a16="http://schemas.microsoft.com/office/drawing/2014/main" id="{3012B066-F9F6-204B-A0A3-1283AD12979E}"/>
              </a:ext>
            </a:extLst>
          </p:cNvPr>
          <p:cNvSpPr txBox="1">
            <a:spLocks/>
          </p:cNvSpPr>
          <p:nvPr/>
        </p:nvSpPr>
        <p:spPr>
          <a:xfrm>
            <a:off x="115659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18" name="Rectangle 17">
            <a:extLst>
              <a:ext uri="{FF2B5EF4-FFF2-40B4-BE49-F238E27FC236}">
                <a16:creationId xmlns:a16="http://schemas.microsoft.com/office/drawing/2014/main" id="{1C4EDF29-1EAA-9245-8665-B988E9B10811}"/>
              </a:ext>
            </a:extLst>
          </p:cNvPr>
          <p:cNvSpPr/>
          <p:nvPr/>
        </p:nvSpPr>
        <p:spPr>
          <a:xfrm>
            <a:off x="322682" y="348214"/>
            <a:ext cx="9052965" cy="707886"/>
          </a:xfrm>
          <a:prstGeom prst="rect">
            <a:avLst/>
          </a:prstGeom>
        </p:spPr>
        <p:txBody>
          <a:bodyPr wrap="square">
            <a:spAutoFit/>
          </a:bodyPr>
          <a:lstStyle/>
          <a:p>
            <a:r>
              <a:rPr lang="en-CA" sz="2000" b="1" dirty="0">
                <a:solidFill>
                  <a:schemeClr val="tx1"/>
                </a:solidFill>
                <a:cs typeface="Arial" panose="020B0604020202020204" pitchFamily="34" charset="0"/>
              </a:rPr>
              <a:t>4.8 </a:t>
            </a:r>
            <a:r>
              <a:rPr lang="en-CA" sz="2000" dirty="0">
                <a:solidFill>
                  <a:schemeClr val="tx1"/>
                </a:solidFill>
                <a:latin typeface="Helvetica" pitchFamily="2" charset="0"/>
              </a:rPr>
              <a:t>Best evidence versus other things (and how to get the most</a:t>
            </a:r>
          </a:p>
          <a:p>
            <a:r>
              <a:rPr lang="en-CA" sz="2000" dirty="0">
                <a:solidFill>
                  <a:schemeClr val="tx1"/>
                </a:solidFill>
                <a:latin typeface="Helvetica" pitchFamily="2" charset="0"/>
              </a:rPr>
              <a:t>      from other things)</a:t>
            </a:r>
          </a:p>
        </p:txBody>
      </p:sp>
    </p:spTree>
    <p:extLst>
      <p:ext uri="{BB962C8B-B14F-4D97-AF65-F5344CB8AC3E}">
        <p14:creationId xmlns:p14="http://schemas.microsoft.com/office/powerpoint/2010/main" val="1606757392"/>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454</Words>
  <Application>Microsoft Macintosh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2021-12-14T16:56:52Z</dcterms:modified>
</cp:coreProperties>
</file>