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734" r:id="rId2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3908" userDrawn="1">
          <p15:clr>
            <a:srgbClr val="A4A3A4"/>
          </p15:clr>
        </p15:guide>
        <p15:guide id="2" orient="horz" pos="21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erma, Jennifer" initials="VJ" lastIdx="2" clrIdx="0">
    <p:extLst>
      <p:ext uri="{19B8F6BF-5375-455C-9EA6-DF929625EA0E}">
        <p15:presenceInfo xmlns:p15="http://schemas.microsoft.com/office/powerpoint/2012/main" userId="S::vermaj5@mcmaster.ca::78ab9c5b-20fe-416a-ba3c-d7dfe6316fd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AD1"/>
    <a:srgbClr val="99CC66"/>
    <a:srgbClr val="FFC057"/>
    <a:srgbClr val="1E252B"/>
    <a:srgbClr val="CCE5B2"/>
    <a:srgbClr val="CC76A6"/>
    <a:srgbClr val="FFDEAB"/>
    <a:srgbClr val="B2CCE5"/>
    <a:srgbClr val="6699CC"/>
    <a:srgbClr val="DADF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CCCD9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63"/>
    <p:restoredTop sz="91431"/>
  </p:normalViewPr>
  <p:slideViewPr>
    <p:cSldViewPr snapToGrid="0" snapToObjects="1">
      <p:cViewPr varScale="1">
        <p:scale>
          <a:sx n="100" d="100"/>
          <a:sy n="100" d="100"/>
        </p:scale>
        <p:origin x="664" y="176"/>
      </p:cViewPr>
      <p:guideLst>
        <p:guide pos="3908"/>
        <p:guide orient="horz" pos="2137"/>
      </p:guideLst>
    </p:cSldViewPr>
  </p:slideViewPr>
  <p:notesTextViewPr>
    <p:cViewPr>
      <p:scale>
        <a:sx n="20" d="100"/>
        <a:sy n="20" d="100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360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2667326-FF4E-6E4F-8A68-0D5EE00352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F6B07B-574C-0849-AF6D-2AA34A277B8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807BE9-0539-434B-A0C4-0E9F489EE244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06C95E-7039-544B-A13A-D695C550F9B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9BDF77-90E7-F944-848D-B2E1B164C6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3207D-66C1-A64A-90BC-6A7334802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725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8" name="Shape 11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Arial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965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itle Text"/>
          <p:cNvSpPr txBox="1">
            <a:spLocks noGrp="1"/>
          </p:cNvSpPr>
          <p:nvPr>
            <p:ph type="title"/>
          </p:nvPr>
        </p:nvSpPr>
        <p:spPr>
          <a:xfrm>
            <a:off x="609600" y="1143000"/>
            <a:ext cx="4011085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89" name="Body Level One…"/>
          <p:cNvSpPr txBox="1">
            <a:spLocks noGrp="1"/>
          </p:cNvSpPr>
          <p:nvPr>
            <p:ph type="body" idx="1"/>
          </p:nvPr>
        </p:nvSpPr>
        <p:spPr>
          <a:xfrm>
            <a:off x="4766733" y="1143003"/>
            <a:ext cx="6815667" cy="49831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Bef>
                <a:spcPts val="700"/>
              </a:spcBef>
              <a:defRPr sz="3200"/>
            </a:lvl1pPr>
            <a:lvl2pPr marL="783771" indent="-326571">
              <a:spcBef>
                <a:spcPts val="700"/>
              </a:spcBef>
              <a:defRPr sz="3200"/>
            </a:lvl2pPr>
            <a:lvl3pPr marL="1219200" indent="-304800">
              <a:spcBef>
                <a:spcPts val="700"/>
              </a:spcBef>
              <a:defRPr sz="3200"/>
            </a:lvl3pPr>
            <a:lvl4pPr marL="1737360" indent="-365760">
              <a:spcBef>
                <a:spcPts val="700"/>
              </a:spcBef>
              <a:defRPr sz="3200"/>
            </a:lvl4pPr>
            <a:lvl5pPr marL="2194560" indent="-365760">
              <a:spcBef>
                <a:spcPts val="700"/>
              </a:spcBef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0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609601" y="2305053"/>
            <a:ext cx="4011087" cy="38211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SzTx/>
              <a:buNone/>
              <a:defRPr sz="1400"/>
            </a:lvl1pPr>
          </a:lstStyle>
          <a:p>
            <a:pPr marL="0" indent="0">
              <a:spcBef>
                <a:spcPts val="300"/>
              </a:spcBef>
              <a:buSzTx/>
              <a:buNone/>
              <a:defRPr sz="1400"/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1" y="5304698"/>
            <a:ext cx="10985503" cy="238868"/>
          </a:xfrm>
          <a:prstGeom prst="rect">
            <a:avLst/>
          </a:prstGeom>
          <a:ln w="3175"/>
        </p:spPr>
        <p:txBody>
          <a:bodyPr lIns="17144" tIns="17144" rIns="17144" bIns="17144">
            <a:normAutofit/>
          </a:bodyPr>
          <a:lstStyle>
            <a:lvl1pPr marL="0" indent="0" defTabSz="338454">
              <a:spcBef>
                <a:spcPts val="0"/>
              </a:spcBef>
              <a:buSzTx/>
              <a:buNone/>
              <a:defRPr sz="1476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Author and Date</a:t>
            </a:r>
          </a:p>
        </p:txBody>
      </p:sp>
      <p:sp>
        <p:nvSpPr>
          <p:cNvPr id="109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1822871"/>
            <a:ext cx="10985503" cy="1743076"/>
          </a:xfrm>
          <a:prstGeom prst="rect">
            <a:avLst/>
          </a:prstGeom>
        </p:spPr>
        <p:txBody>
          <a:bodyPr lIns="19050" tIns="19050" rIns="19050" bIns="19050" anchor="b"/>
          <a:lstStyle>
            <a:lvl1pPr algn="l" defTabSz="1219169">
              <a:lnSpc>
                <a:spcPct val="80000"/>
              </a:lnSpc>
              <a:defRPr sz="5800" b="1" spc="-116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110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2" y="3565946"/>
            <a:ext cx="10985501" cy="714376"/>
          </a:xfrm>
          <a:prstGeom prst="rect">
            <a:avLst/>
          </a:prstGeom>
        </p:spPr>
        <p:txBody>
          <a:bodyPr lIns="19050" tIns="19050" rIns="19050" bIns="19050">
            <a:normAutofit/>
          </a:bodyPr>
          <a:lstStyle>
            <a:lvl1pPr marL="0" indent="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4572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9144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13716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18288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11123" y="5726129"/>
            <a:ext cx="163506" cy="176972"/>
          </a:xfrm>
          <a:prstGeom prst="rect">
            <a:avLst/>
          </a:prstGeom>
        </p:spPr>
        <p:txBody>
          <a:bodyPr lIns="19050" tIns="19050" rIns="19050" bIns="19050" anchor="b"/>
          <a:lstStyle>
            <a:lvl1pPr algn="ctr" defTabSz="292100">
              <a:defRPr sz="9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Off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rectangle&#10;&#10;Description automatically generated">
            <a:extLst>
              <a:ext uri="{FF2B5EF4-FFF2-40B4-BE49-F238E27FC236}">
                <a16:creationId xmlns:a16="http://schemas.microsoft.com/office/drawing/2014/main" id="{BC4DDD9E-E6D4-7142-B791-885B63EBD7B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168" b="34122"/>
          <a:stretch/>
        </p:blipFill>
        <p:spPr>
          <a:xfrm flipH="1">
            <a:off x="-7495" y="-178877"/>
            <a:ext cx="12206990" cy="1397436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B078C5CC-A4A5-C84A-BFA7-4D55E47AA42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7158" y="72800"/>
            <a:ext cx="2671581" cy="872213"/>
          </a:xfrm>
          <a:prstGeom prst="rect">
            <a:avLst/>
          </a:prstGeom>
        </p:spPr>
      </p:pic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406400" y="2149501"/>
            <a:ext cx="11379200" cy="83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5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3429000"/>
            <a:ext cx="10972800" cy="26971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/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F496BB2-7866-BD46-98FC-5B168926896D}"/>
              </a:ext>
            </a:extLst>
          </p:cNvPr>
          <p:cNvSpPr/>
          <p:nvPr userDrawn="1"/>
        </p:nvSpPr>
        <p:spPr>
          <a:xfrm>
            <a:off x="0" y="6255214"/>
            <a:ext cx="12192000" cy="600162"/>
          </a:xfrm>
          <a:prstGeom prst="rect">
            <a:avLst/>
          </a:prstGeom>
          <a:solidFill>
            <a:srgbClr val="8BD2E5">
              <a:alpha val="50000"/>
            </a:srgb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3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A903B4-86AF-5344-B3AD-F60BEABFBE21}"/>
              </a:ext>
            </a:extLst>
          </p:cNvPr>
          <p:cNvSpPr/>
          <p:nvPr userDrawn="1"/>
        </p:nvSpPr>
        <p:spPr>
          <a:xfrm>
            <a:off x="9333899" y="884378"/>
            <a:ext cx="2765501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b="1" i="1" dirty="0">
                <a:solidFill>
                  <a:schemeClr val="tx1"/>
                </a:solidFill>
              </a:rPr>
              <a:t>Note: </a:t>
            </a:r>
            <a:r>
              <a:rPr lang="en-US" sz="1300" i="1" dirty="0">
                <a:solidFill>
                  <a:schemeClr val="tx1"/>
                </a:solidFill>
              </a:rPr>
              <a:t>full version available as PDF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7E7C17-F782-9E40-BC5D-BFA8C9D9703B}"/>
              </a:ext>
            </a:extLst>
          </p:cNvPr>
          <p:cNvSpPr txBox="1"/>
          <p:nvPr userDrawn="1"/>
        </p:nvSpPr>
        <p:spPr>
          <a:xfrm>
            <a:off x="8528858" y="6300125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EEDF93-F1B3-FF4E-9DAA-D077512D0159}"/>
              </a:ext>
            </a:extLst>
          </p:cNvPr>
          <p:cNvSpPr txBox="1"/>
          <p:nvPr userDrawn="1"/>
        </p:nvSpPr>
        <p:spPr>
          <a:xfrm>
            <a:off x="173770" y="6301802"/>
            <a:ext cx="1979271" cy="51296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u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u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BF53448-7019-D240-A8FC-227352A375B1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29" y="6353242"/>
            <a:ext cx="122703" cy="12270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9A36BA6-856E-1E47-B0BC-302F298A50D3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30" y="6656188"/>
            <a:ext cx="126293" cy="12629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1B17162-39D4-A042-9828-13C8F62DBD4D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11" y="6497614"/>
            <a:ext cx="126293" cy="12629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9" r:id="rId3"/>
  </p:sldLayoutIdLst>
  <p:transition spd="med"/>
  <p:hf hdr="0" ftr="0" dt="0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20000"/>
        <a:buFontTx/>
        <a:buChar char="▪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742950" marR="0" indent="-28575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6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11430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1600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▪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20574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25146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29718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34290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3886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bit.ly/3DeaSlc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bit.ly/3wKQy8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CB6D1E27-C033-7241-A081-A82A5F95FBA6}"/>
              </a:ext>
            </a:extLst>
          </p:cNvPr>
          <p:cNvGrpSpPr/>
          <p:nvPr/>
        </p:nvGrpSpPr>
        <p:grpSpPr>
          <a:xfrm>
            <a:off x="279491" y="1769835"/>
            <a:ext cx="1059756" cy="1035048"/>
            <a:chOff x="285730" y="2076994"/>
            <a:chExt cx="854021" cy="834109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03663879-738E-D540-BAE7-63AE310EC5FE}"/>
                </a:ext>
              </a:extLst>
            </p:cNvPr>
            <p:cNvSpPr/>
            <p:nvPr/>
          </p:nvSpPr>
          <p:spPr>
            <a:xfrm>
              <a:off x="285730" y="2076996"/>
              <a:ext cx="834107" cy="834107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endParaRP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156AAD87-14A9-BE49-B65D-7F1B06E180F1}"/>
                </a:ext>
              </a:extLst>
            </p:cNvPr>
            <p:cNvSpPr/>
            <p:nvPr/>
          </p:nvSpPr>
          <p:spPr>
            <a:xfrm>
              <a:off x="305645" y="2076994"/>
              <a:ext cx="834106" cy="834105"/>
            </a:xfrm>
            <a:prstGeom prst="ellipse">
              <a:avLst/>
            </a:prstGeom>
            <a:solidFill>
              <a:srgbClr val="C9EBF5">
                <a:alpha val="55000"/>
              </a:srgbClr>
            </a:solidFill>
            <a:ln w="25400" cap="flat">
              <a:solidFill>
                <a:schemeClr val="accent2"/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2ABAD490-4FD5-4646-9508-83B902787E77}"/>
              </a:ext>
            </a:extLst>
          </p:cNvPr>
          <p:cNvGrpSpPr/>
          <p:nvPr/>
        </p:nvGrpSpPr>
        <p:grpSpPr>
          <a:xfrm>
            <a:off x="291847" y="2882682"/>
            <a:ext cx="1035044" cy="1044524"/>
            <a:chOff x="290384" y="2992137"/>
            <a:chExt cx="834107" cy="841747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CE991DD6-FAD2-B64F-87DF-306493437398}"/>
                </a:ext>
              </a:extLst>
            </p:cNvPr>
            <p:cNvSpPr/>
            <p:nvPr/>
          </p:nvSpPr>
          <p:spPr>
            <a:xfrm>
              <a:off x="290384" y="2992137"/>
              <a:ext cx="834107" cy="834107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endParaRP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DDC8FF5C-C376-FD49-B934-D6761357346D}"/>
                </a:ext>
              </a:extLst>
            </p:cNvPr>
            <p:cNvSpPr/>
            <p:nvPr/>
          </p:nvSpPr>
          <p:spPr>
            <a:xfrm>
              <a:off x="290384" y="2999777"/>
              <a:ext cx="834107" cy="834107"/>
            </a:xfrm>
            <a:prstGeom prst="ellipse">
              <a:avLst/>
            </a:prstGeom>
            <a:solidFill>
              <a:srgbClr val="FFDEAB">
                <a:alpha val="55000"/>
              </a:srgbClr>
            </a:solidFill>
            <a:ln w="25400" cap="flat">
              <a:solidFill>
                <a:srgbClr val="FEC057"/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b="0" i="0" u="none" strike="noStrike" cap="none" spc="0" normalizeH="0" baseline="0" dirty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  <a:sym typeface="Arial"/>
              </a:endParaRP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430A39F8-676E-874B-9881-948C06A322C1}"/>
              </a:ext>
            </a:extLst>
          </p:cNvPr>
          <p:cNvGrpSpPr/>
          <p:nvPr/>
        </p:nvGrpSpPr>
        <p:grpSpPr>
          <a:xfrm>
            <a:off x="291847" y="4005005"/>
            <a:ext cx="1035044" cy="1035461"/>
            <a:chOff x="290384" y="3926762"/>
            <a:chExt cx="834107" cy="834443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C34BC3FE-D58D-7745-BA60-8F18D30420D2}"/>
                </a:ext>
              </a:extLst>
            </p:cNvPr>
            <p:cNvSpPr/>
            <p:nvPr/>
          </p:nvSpPr>
          <p:spPr>
            <a:xfrm>
              <a:off x="290384" y="3927098"/>
              <a:ext cx="834107" cy="834107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endParaRP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68DB15D5-01F3-2B4A-8471-2256865CB792}"/>
                </a:ext>
              </a:extLst>
            </p:cNvPr>
            <p:cNvSpPr/>
            <p:nvPr/>
          </p:nvSpPr>
          <p:spPr>
            <a:xfrm>
              <a:off x="290384" y="3926762"/>
              <a:ext cx="834107" cy="834107"/>
            </a:xfrm>
            <a:prstGeom prst="ellipse">
              <a:avLst/>
            </a:prstGeom>
            <a:solidFill>
              <a:srgbClr val="E5BAD1">
                <a:alpha val="55000"/>
              </a:srgbClr>
            </a:solidFill>
            <a:ln w="25400" cap="flat">
              <a:solidFill>
                <a:srgbClr val="CC76A6"/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b="0" i="0" u="none" strike="noStrike" cap="none" spc="0" normalizeH="0" baseline="0" dirty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  <a:sym typeface="Arial"/>
              </a:endParaRP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570649C3-A202-B24D-BB3B-E29110271DCE}"/>
              </a:ext>
            </a:extLst>
          </p:cNvPr>
          <p:cNvGrpSpPr/>
          <p:nvPr/>
        </p:nvGrpSpPr>
        <p:grpSpPr>
          <a:xfrm>
            <a:off x="291847" y="5118265"/>
            <a:ext cx="1035044" cy="1036063"/>
            <a:chOff x="297031" y="4887666"/>
            <a:chExt cx="834107" cy="834928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430770FE-2C3A-4D40-BF72-CED5437DEC14}"/>
                </a:ext>
              </a:extLst>
            </p:cNvPr>
            <p:cNvSpPr/>
            <p:nvPr/>
          </p:nvSpPr>
          <p:spPr>
            <a:xfrm>
              <a:off x="297031" y="4887666"/>
              <a:ext cx="834107" cy="834107"/>
            </a:xfrm>
            <a:prstGeom prst="ellipse">
              <a:avLst/>
            </a:prstGeom>
            <a:solidFill>
              <a:schemeClr val="accent3">
                <a:lumOff val="44000"/>
              </a:schemeClr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endParaRP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E39FAF47-D4F9-0D42-ACF1-DA661583C42B}"/>
                </a:ext>
              </a:extLst>
            </p:cNvPr>
            <p:cNvSpPr/>
            <p:nvPr/>
          </p:nvSpPr>
          <p:spPr>
            <a:xfrm>
              <a:off x="297031" y="4888487"/>
              <a:ext cx="834107" cy="834107"/>
            </a:xfrm>
            <a:prstGeom prst="ellipse">
              <a:avLst/>
            </a:prstGeom>
            <a:solidFill>
              <a:srgbClr val="CCE5B2">
                <a:alpha val="55000"/>
              </a:srgbClr>
            </a:solidFill>
            <a:ln w="25400" cap="flat">
              <a:solidFill>
                <a:srgbClr val="99CC66"/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b="0" i="0" u="none" strike="noStrike" cap="none" spc="0" normalizeH="0" baseline="0" dirty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  <a:sym typeface="Arial"/>
              </a:endParaRPr>
            </a:p>
          </p:txBody>
        </p:sp>
      </p:grp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F86059F-CFA7-B449-8B8C-A0EF8AD507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9533872"/>
              </p:ext>
            </p:extLst>
          </p:nvPr>
        </p:nvGraphicFramePr>
        <p:xfrm>
          <a:off x="134623" y="1790984"/>
          <a:ext cx="11904975" cy="442504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0187">
                  <a:extLst>
                    <a:ext uri="{9D8B030D-6E8A-4147-A177-3AD203B41FA5}">
                      <a16:colId xmlns:a16="http://schemas.microsoft.com/office/drawing/2014/main" val="295667508"/>
                    </a:ext>
                  </a:extLst>
                </a:gridCol>
                <a:gridCol w="10554788">
                  <a:extLst>
                    <a:ext uri="{9D8B030D-6E8A-4147-A177-3AD203B41FA5}">
                      <a16:colId xmlns:a16="http://schemas.microsoft.com/office/drawing/2014/main" val="1156890117"/>
                    </a:ext>
                  </a:extLst>
                </a:gridCol>
              </a:tblGrid>
              <a:tr h="109935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Data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analytics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CA" sz="12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+mj-lt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7480" marR="574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E252B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CA" sz="1050" dirty="0">
                        <a:solidFill>
                          <a:srgbClr val="242C3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E252B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050" dirty="0">
                          <a:solidFill>
                            <a:srgbClr val="242C3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The WHO COVID-19 Dashboard provides a set of data analytics about the stringency of public-health measures being taken to address COVID-19, the UK Health Security Agency surveillance reports (</a:t>
                      </a:r>
                      <a:r>
                        <a:rPr lang="en-CA" sz="1050" u="sng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bit.ly/3DeaSlc</a:t>
                      </a:r>
                      <a:r>
                        <a:rPr lang="en-CA" sz="1050" dirty="0">
                          <a:solidFill>
                            <a:srgbClr val="242C3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) provide a set of data analytics about COVID-19 in the UK, and Opportunity Insights’ Economic Tracker provides a set of data analytics about COVID-19 impacts on the economic prospects of people, businesses and communities in the US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E252B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050" dirty="0">
                          <a:solidFill>
                            <a:srgbClr val="242C3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The Organisation for Economic Co-operation and Development (OECD) Weekly Tracker of Economic Activity provides a set of data analytics about economic activity for most OECD and G20 countries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E252B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CA" sz="1050" dirty="0">
                        <a:solidFill>
                          <a:srgbClr val="242C3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7480" marR="574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0062281"/>
                  </a:ext>
                </a:extLst>
              </a:tr>
              <a:tr h="86698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4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4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4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4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Modeling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2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+mj-lt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CA" sz="12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+mj-lt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7480" marR="574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Clr>
                          <a:srgbClr val="1E252B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CA" sz="1050" b="0" u="none" dirty="0">
                          <a:solidFill>
                            <a:srgbClr val="242C31"/>
                          </a:solidFill>
                          <a:effectLst/>
                        </a:rPr>
                        <a:t>The European COVID-19 Forecast Hub presents every week a forecast of cases and deaths per week per 100,000 people – both overall and by country – based on an ensemble of models, while the Institute for Health Metrics and Evaluation COVID-19 Projections updates every two weeks a model of projected deaths from COVID-19, both those reported as COVID-19 and those attributed to COVID-19, that could be used to explore a range of scenarios (e.g., about mask use and vaccine uptake) in specific countries</a:t>
                      </a:r>
                    </a:p>
                    <a:p>
                      <a:pPr marL="171450" lvl="0" indent="-171450" algn="l">
                        <a:buClr>
                          <a:srgbClr val="1E252B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CA" sz="1050" b="0" u="none" dirty="0">
                          <a:solidFill>
                            <a:srgbClr val="242C31"/>
                          </a:solidFill>
                          <a:effectLst/>
                        </a:rPr>
                        <a:t>The Intergovernmental Panel on Climate Change presents every five-to-seven years an assessment report that draws on modeling of human-induced climate change, its impacts, and possible response options, although strictly speaking this is a synthesis of findings from models (which may or may not be living) informed by a robust process of inter-model comparisons (which is undertaken by different scientists for each assessment report – see </a:t>
                      </a:r>
                      <a:r>
                        <a:rPr lang="en-CA" sz="1050" b="0" u="non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bit.ly/3wKQy8D</a:t>
                      </a:r>
                      <a:r>
                        <a:rPr lang="en-CA" sz="1050" b="0" u="none" dirty="0">
                          <a:solidFill>
                            <a:srgbClr val="242C31"/>
                          </a:solidFill>
                          <a:effectLst/>
                        </a:rPr>
                        <a:t> for an example)</a:t>
                      </a:r>
                    </a:p>
                  </a:txBody>
                  <a:tcPr marL="57480" marR="574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7635577"/>
                  </a:ext>
                </a:extLst>
              </a:tr>
              <a:tr h="111034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4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Evidence syntheses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2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+mj-lt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CA" sz="12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+mj-lt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7480" marR="574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Clr>
                          <a:srgbClr val="1E252B"/>
                        </a:buClr>
                        <a:buFont typeface="Arial" panose="020B0604020202020204" pitchFamily="34" charset="0"/>
                        <a:buChar char="•"/>
                      </a:pPr>
                      <a:endParaRPr lang="en-CA" sz="700" b="0" dirty="0">
                        <a:solidFill>
                          <a:srgbClr val="242C3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lvl="0" indent="-171450" algn="l">
                        <a:buClr>
                          <a:srgbClr val="1E252B"/>
                        </a:buClr>
                        <a:buFont typeface="Arial" panose="020B0604020202020204" pitchFamily="34" charset="0"/>
                        <a:buChar char="•"/>
                      </a:pPr>
                      <a:endParaRPr lang="en-CA" sz="600" b="0" dirty="0">
                        <a:solidFill>
                          <a:srgbClr val="242C3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lvl="0" indent="-171450" algn="l">
                        <a:buClr>
                          <a:srgbClr val="1E252B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CA" sz="1050" b="0" dirty="0">
                          <a:solidFill>
                            <a:srgbClr val="242C3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COVID-END living evidence synthesis #6 provides updates every two weeks about COVID-19 vaccine effectiveness against variants, and COVID-NMA updates weekly evidence syntheses about all drug treatments for COVID-19 (and later added preventive therapies and vaccines)</a:t>
                      </a:r>
                    </a:p>
                    <a:p>
                      <a:pPr marL="171450" lvl="0" indent="-171450" algn="l">
                        <a:buClr>
                          <a:srgbClr val="1E252B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CA" sz="1050" b="0" dirty="0">
                          <a:solidFill>
                            <a:srgbClr val="242C3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 Global Carbon Project updates annually, based on modeling and empirical studies, estimates of the five major components of the global carbon budget (anthropogenic carbon-dioxide emissions and their redistribution among the atmosphere, ocean and terrestrial biosphere in a changing climate) and their associated uncertainties</a:t>
                      </a:r>
                    </a:p>
                  </a:txBody>
                  <a:tcPr marL="57480" marR="574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6252501"/>
                  </a:ext>
                </a:extLst>
              </a:tr>
              <a:tr h="93344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Guidelines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2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+mj-lt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CA" sz="12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+mj-lt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7480" marR="57480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Clr>
                          <a:srgbClr val="1E252B"/>
                        </a:buClr>
                        <a:buFont typeface="Arial" panose="020B0604020202020204" pitchFamily="34" charset="0"/>
                        <a:buChar char="•"/>
                      </a:pPr>
                      <a:endParaRPr lang="en-CA" sz="1800" b="0" u="none" dirty="0">
                        <a:solidFill>
                          <a:srgbClr val="242C31"/>
                        </a:solidFill>
                        <a:effectLst/>
                      </a:endParaRPr>
                    </a:p>
                    <a:p>
                      <a:pPr marL="171450" lvl="0" indent="-171450" algn="l">
                        <a:buClr>
                          <a:srgbClr val="1E252B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CA" sz="1050" b="0" u="none" dirty="0">
                          <a:solidFill>
                            <a:srgbClr val="242C31"/>
                          </a:solidFill>
                          <a:effectLst/>
                        </a:rPr>
                        <a:t>The Living WHO Guideline on Drugs for COVID-19 provides updates every one-to-four months about COVID-19 drug treatments, and the National COVID-19 Clinical Evidence Task Force updates weekly evidence-based COVID-19 guidelines for Australian health professionals</a:t>
                      </a:r>
                    </a:p>
                    <a:p>
                      <a:pPr marL="171450" lvl="0" indent="-171450" algn="l">
                        <a:buClr>
                          <a:srgbClr val="1E252B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CA" sz="1050" b="0" u="none" dirty="0">
                          <a:solidFill>
                            <a:srgbClr val="242C31"/>
                          </a:solidFill>
                          <a:effectLst/>
                        </a:rPr>
                        <a:t>The Education Endowment Foundation maintains living guidance for schools as part of their Teaching and Learning Toolkit, such as the one addressing teaching-assistant interventions </a:t>
                      </a:r>
                    </a:p>
                    <a:p>
                      <a:pPr marL="171450" lvl="0" indent="-171450" algn="l">
                        <a:buClr>
                          <a:srgbClr val="1E252B"/>
                        </a:buClr>
                        <a:buFont typeface="Arial" panose="020B0604020202020204" pitchFamily="34" charset="0"/>
                        <a:buChar char="•"/>
                      </a:pPr>
                      <a:endParaRPr lang="en-CA" sz="1050" b="0" u="none" dirty="0">
                        <a:solidFill>
                          <a:srgbClr val="242C31"/>
                        </a:solidFill>
                        <a:effectLst/>
                      </a:endParaRPr>
                    </a:p>
                  </a:txBody>
                  <a:tcPr marL="57480" marR="57480" marT="0" marB="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388347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94F4723-1673-A343-B2BD-3649B8BCDEA5}"/>
              </a:ext>
            </a:extLst>
          </p:cNvPr>
          <p:cNvGraphicFramePr>
            <a:graphicFrameLocks noGrp="1"/>
          </p:cNvGraphicFramePr>
          <p:nvPr/>
        </p:nvGraphicFramePr>
        <p:xfrm>
          <a:off x="147686" y="1356358"/>
          <a:ext cx="11904975" cy="3035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0187">
                  <a:extLst>
                    <a:ext uri="{9D8B030D-6E8A-4147-A177-3AD203B41FA5}">
                      <a16:colId xmlns:a16="http://schemas.microsoft.com/office/drawing/2014/main" val="4197818181"/>
                    </a:ext>
                  </a:extLst>
                </a:gridCol>
                <a:gridCol w="10554788">
                  <a:extLst>
                    <a:ext uri="{9D8B030D-6E8A-4147-A177-3AD203B41FA5}">
                      <a16:colId xmlns:a16="http://schemas.microsoft.com/office/drawing/2014/main" val="2810394171"/>
                    </a:ext>
                  </a:extLst>
                </a:gridCol>
              </a:tblGrid>
              <a:tr h="303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Forms of evidence</a:t>
                      </a:r>
                      <a:endParaRPr lang="en-CA" sz="1200" b="0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+mn-lt"/>
                        <a:ea typeface="Arial Unicode MS" panose="020B0604020202020204" pitchFamily="34" charset="-128"/>
                        <a:cs typeface="Arial Unicode MS" panose="020B0604020202020204" pitchFamily="34" charset="-128"/>
                        <a:sym typeface="Arial"/>
                      </a:endParaRPr>
                    </a:p>
                  </a:txBody>
                  <a:tcPr marL="38100" marR="38100" marT="38100" marB="38100"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100" b="0" dirty="0">
                          <a:solidFill>
                            <a:schemeClr val="tx1"/>
                          </a:solidFill>
                          <a:effectLst/>
                        </a:rPr>
                        <a:t>Examples of living evidence products</a:t>
                      </a:r>
                      <a:endParaRPr lang="en-CA" sz="110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38100" marR="38100" marT="38100" marB="38100"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2477911"/>
                  </a:ext>
                </a:extLst>
              </a:tr>
            </a:tbl>
          </a:graphicData>
        </a:graphic>
      </p:graphicFrame>
      <p:sp>
        <p:nvSpPr>
          <p:cNvPr id="29" name="Slide Number">
            <a:extLst>
              <a:ext uri="{FF2B5EF4-FFF2-40B4-BE49-F238E27FC236}">
                <a16:creationId xmlns:a16="http://schemas.microsoft.com/office/drawing/2014/main" id="{5AD392CD-A719-0048-AC8F-73B99B339617}"/>
              </a:ext>
            </a:extLst>
          </p:cNvPr>
          <p:cNvSpPr txBox="1">
            <a:spLocks/>
          </p:cNvSpPr>
          <p:nvPr/>
        </p:nvSpPr>
        <p:spPr>
          <a:xfrm>
            <a:off x="11527848" y="5826020"/>
            <a:ext cx="618565" cy="470648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9pPr>
          </a:lstStyle>
          <a:p>
            <a:pPr algn="r"/>
            <a:fld id="{86CB4B4D-7CA3-9044-876B-883B54F8677D}" type="slidenum">
              <a:rPr lang="en-CA" sz="2000" smtClean="0">
                <a:solidFill>
                  <a:srgbClr val="0F447C"/>
                </a:solidFill>
              </a:rPr>
              <a:pPr algn="r"/>
              <a:t>1</a:t>
            </a:fld>
            <a:endParaRPr lang="en-CA" sz="2000" dirty="0">
              <a:solidFill>
                <a:srgbClr val="0F447C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2BDB590-51E9-C44C-A776-6EBEBC6301E6}"/>
              </a:ext>
            </a:extLst>
          </p:cNvPr>
          <p:cNvSpPr/>
          <p:nvPr/>
        </p:nvSpPr>
        <p:spPr>
          <a:xfrm>
            <a:off x="322683" y="512931"/>
            <a:ext cx="835545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000" b="1" dirty="0">
                <a:solidFill>
                  <a:srgbClr val="0F447C"/>
                </a:solidFill>
                <a:cs typeface="Arial" panose="020B0604020202020204" pitchFamily="34" charset="0"/>
              </a:rPr>
              <a:t>4.7 </a:t>
            </a:r>
            <a:r>
              <a:rPr lang="en-CA" sz="2000" dirty="0">
                <a:solidFill>
                  <a:srgbClr val="264878"/>
                </a:solidFill>
                <a:latin typeface="Helvetica" pitchFamily="2" charset="0"/>
              </a:rPr>
              <a:t>Living evidence products</a:t>
            </a:r>
          </a:p>
        </p:txBody>
      </p:sp>
    </p:spTree>
    <p:extLst>
      <p:ext uri="{BB962C8B-B14F-4D97-AF65-F5344CB8AC3E}">
        <p14:creationId xmlns:p14="http://schemas.microsoft.com/office/powerpoint/2010/main" val="3080633444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_Blank Presentation">
  <a:themeElements>
    <a:clrScheme name="Oct 26">
      <a:dk1>
        <a:srgbClr val="234776"/>
      </a:dk1>
      <a:lt1>
        <a:srgbClr val="FEFFFE"/>
      </a:lt1>
      <a:dk2>
        <a:srgbClr val="F0F3F5"/>
      </a:dk2>
      <a:lt2>
        <a:srgbClr val="F0F3F5"/>
      </a:lt2>
      <a:accent1>
        <a:srgbClr val="E8F6FA"/>
      </a:accent1>
      <a:accent2>
        <a:srgbClr val="8BD2E5"/>
      </a:accent2>
      <a:accent3>
        <a:srgbClr val="F0F3F5"/>
      </a:accent3>
      <a:accent4>
        <a:srgbClr val="F0F3F5"/>
      </a:accent4>
      <a:accent5>
        <a:srgbClr val="E8F6FA"/>
      </a:accent5>
      <a:accent6>
        <a:srgbClr val="234776"/>
      </a:accent6>
      <a:hlink>
        <a:srgbClr val="234776"/>
      </a:hlink>
      <a:folHlink>
        <a:srgbClr val="234776"/>
      </a:folHlink>
    </a:clrScheme>
    <a:fontScheme name="2_Blank Presentatio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_Blank Present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_Blank Presentation">
  <a:themeElements>
    <a:clrScheme name="2_Blank Presentatio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2_Blank Presentatio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_Blank Present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27018</TotalTime>
  <Words>444</Words>
  <Application>Microsoft Macintosh PowerPoint</Application>
  <PresentationFormat>Widescreen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 Light</vt:lpstr>
      <vt:lpstr>Helvetica</vt:lpstr>
      <vt:lpstr>Helvetica Neue</vt:lpstr>
      <vt:lpstr>2_Blank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COVID-END Advocating Working Group</dc:title>
  <dc:creator>Lavis, John</dc:creator>
  <cp:lastModifiedBy>Verma, Jennifer</cp:lastModifiedBy>
  <cp:revision>513</cp:revision>
  <cp:lastPrinted>2021-10-15T02:33:08Z</cp:lastPrinted>
  <dcterms:modified xsi:type="dcterms:W3CDTF">2021-12-14T16:56:07Z</dcterms:modified>
</cp:coreProperties>
</file>