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737" r:id="rId2"/>
    <p:sldId id="738" r:id="rId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7311A4-5BC4-446C-9BFC-4E91AB63BF26}" v="20" dt="2021-12-16T19:57:27.07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 Verma" userId="uARWGc/neR8a5jtTlc9BAxP4L4PiFBZpOHNcjhtCbHs=" providerId="None" clId="Web-{427311A4-5BC4-446C-9BFC-4E91AB63BF26}"/>
    <pc:docChg chg="modSld">
      <pc:chgData name="Jenn Verma" userId="uARWGc/neR8a5jtTlc9BAxP4L4PiFBZpOHNcjhtCbHs=" providerId="None" clId="Web-{427311A4-5BC4-446C-9BFC-4E91AB63BF26}" dt="2021-12-16T19:57:22.398" v="16" actId="20577"/>
      <pc:docMkLst>
        <pc:docMk/>
      </pc:docMkLst>
      <pc:sldChg chg="modSp">
        <pc:chgData name="Jenn Verma" userId="uARWGc/neR8a5jtTlc9BAxP4L4PiFBZpOHNcjhtCbHs=" providerId="None" clId="Web-{427311A4-5BC4-446C-9BFC-4E91AB63BF26}" dt="2021-12-16T19:57:14.195" v="10" actId="20577"/>
        <pc:sldMkLst>
          <pc:docMk/>
          <pc:sldMk cId="4055136960" sldId="737"/>
        </pc:sldMkLst>
        <pc:spChg chg="mod">
          <ac:chgData name="Jenn Verma" userId="uARWGc/neR8a5jtTlc9BAxP4L4PiFBZpOHNcjhtCbHs=" providerId="None" clId="Web-{427311A4-5BC4-446C-9BFC-4E91AB63BF26}" dt="2021-12-16T19:57:14.195" v="10" actId="20577"/>
          <ac:spMkLst>
            <pc:docMk/>
            <pc:sldMk cId="4055136960" sldId="737"/>
            <ac:spMk id="25" creationId="{34C29D7E-CC87-AC41-8DF4-7EB2D0E1BE45}"/>
          </ac:spMkLst>
        </pc:spChg>
      </pc:sldChg>
      <pc:sldChg chg="modSp">
        <pc:chgData name="Jenn Verma" userId="uARWGc/neR8a5jtTlc9BAxP4L4PiFBZpOHNcjhtCbHs=" providerId="None" clId="Web-{427311A4-5BC4-446C-9BFC-4E91AB63BF26}" dt="2021-12-16T19:57:22.398" v="16" actId="20577"/>
        <pc:sldMkLst>
          <pc:docMk/>
          <pc:sldMk cId="1835510018" sldId="738"/>
        </pc:sldMkLst>
        <pc:spChg chg="mod">
          <ac:chgData name="Jenn Verma" userId="uARWGc/neR8a5jtTlc9BAxP4L4PiFBZpOHNcjhtCbHs=" providerId="None" clId="Web-{427311A4-5BC4-446C-9BFC-4E91AB63BF26}" dt="2021-12-16T19:57:22.398" v="16" actId="20577"/>
          <ac:spMkLst>
            <pc:docMk/>
            <pc:sldMk cId="1835510018" sldId="738"/>
            <ac:spMk id="26" creationId="{23C0099E-F5BB-BC4E-8AB5-78D28729422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251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230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55F49618-05DF-9641-805C-618D1FD953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18" y="1838387"/>
            <a:ext cx="8790668" cy="4506682"/>
          </a:xfrm>
          <a:prstGeom prst="rect">
            <a:avLst/>
          </a:prstGeom>
        </p:spPr>
      </p:pic>
      <p:pic>
        <p:nvPicPr>
          <p:cNvPr id="26" name="Picture 25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3C1F21AB-6DE7-B440-8753-F1487A8CB0F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14990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34C29D7E-CC87-AC41-8DF4-7EB2D0E1BE45}"/>
              </a:ext>
            </a:extLst>
          </p:cNvPr>
          <p:cNvSpPr txBox="1"/>
          <p:nvPr/>
        </p:nvSpPr>
        <p:spPr>
          <a:xfrm>
            <a:off x="9279471" y="1379041"/>
            <a:ext cx="2457829" cy="52629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 anchor="t">
            <a:spAutoFit/>
          </a:bodyPr>
          <a:lstStyle/>
          <a:p>
            <a:r>
              <a:rPr lang="en-CA" sz="1200" dirty="0">
                <a:solidFill>
                  <a:schemeClr val="tx1"/>
                </a:solidFill>
                <a:effectLst/>
                <a:latin typeface="Helvetica" pitchFamily="2" charset="0"/>
                <a:ea typeface="Times New Roman" panose="02020603050405020304" pitchFamily="18" charset="0"/>
              </a:rPr>
              <a:t>Of the 4,131 SDG-related evidence syntheses included in Social Systems Evidence as of 12 August 2021:</a:t>
            </a:r>
          </a:p>
          <a:p>
            <a:endParaRPr lang="en-CA" sz="1200" dirty="0">
              <a:solidFill>
                <a:schemeClr val="tx1"/>
              </a:solidFill>
              <a:latin typeface="Helvetica"/>
              <a:ea typeface="Times New Roman" panose="02020603050405020304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tx1"/>
                </a:solidFill>
                <a:effectLst/>
                <a:latin typeface="Helvetica" pitchFamily="2" charset="0"/>
                <a:ea typeface="Times New Roman" panose="02020603050405020304" pitchFamily="18" charset="0"/>
              </a:rPr>
              <a:t>coverage was uneven, with seven SDGs addressed by only 263 syntheses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solidFill>
                <a:schemeClr val="tx1"/>
              </a:solidFill>
              <a:latin typeface="Helvetica"/>
              <a:ea typeface="Times New Roman" panose="02020603050405020304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tx1"/>
                </a:solidFill>
                <a:effectLst/>
                <a:latin typeface="Helvetica" pitchFamily="2" charset="0"/>
                <a:ea typeface="Times New Roman" panose="02020603050405020304" pitchFamily="18" charset="0"/>
              </a:rPr>
              <a:t>quality was uneven, with seven SDGs addressed by a stock of evidence synthesis in which at least half are of low quality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solidFill>
                <a:schemeClr val="tx1"/>
              </a:solidFill>
              <a:latin typeface="Helvetica"/>
              <a:ea typeface="Times New Roman" panose="02020603050405020304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tx1"/>
                </a:solidFill>
                <a:effectLst/>
                <a:latin typeface="Helvetica" pitchFamily="2" charset="0"/>
                <a:ea typeface="Times New Roman" panose="02020603050405020304" pitchFamily="18" charset="0"/>
              </a:rPr>
              <a:t>all SDGs have a median year of last search that is five or six years ago (2016 or 2017)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solidFill>
                <a:schemeClr val="tx1"/>
              </a:solidFill>
              <a:latin typeface="Helvetica"/>
              <a:ea typeface="Times New Roman" panose="02020603050405020304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tx1"/>
                </a:solidFill>
                <a:effectLst/>
                <a:latin typeface="Helvetica" pitchFamily="2" charset="0"/>
                <a:ea typeface="Times New Roman" panose="02020603050405020304" pitchFamily="18" charset="0"/>
              </a:rPr>
              <a:t>only between one in 10 and one in 20 evidence synthesis about most SDGs included at least one study from a low- and middle-income country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solidFill>
                <a:schemeClr val="tx1"/>
              </a:solidFill>
              <a:latin typeface="Helvetica"/>
              <a:ea typeface="Times New Roman" panose="02020603050405020304" pitchFamily="18" charset="0"/>
            </a:endParaRPr>
          </a:p>
          <a:p>
            <a:r>
              <a:rPr lang="en-CA" sz="1200" dirty="0">
                <a:solidFill>
                  <a:schemeClr val="tx1"/>
                </a:solidFill>
                <a:effectLst/>
                <a:latin typeface="Helvetica" pitchFamily="2" charset="0"/>
                <a:ea typeface="Times New Roman" panose="02020603050405020304" pitchFamily="18" charset="0"/>
              </a:rPr>
              <a:t>Note that the count for SDG 17 is likely an overcount and the count for SDG 3 is a significant undercount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72CE67E-C8B9-E843-BE59-5B4A6F07C848}"/>
              </a:ext>
            </a:extLst>
          </p:cNvPr>
          <p:cNvSpPr txBox="1"/>
          <p:nvPr/>
        </p:nvSpPr>
        <p:spPr>
          <a:xfrm>
            <a:off x="9396006" y="116400"/>
            <a:ext cx="2689052" cy="993285"/>
          </a:xfrm>
          <a:prstGeom prst="rect">
            <a:avLst/>
          </a:prstGeom>
          <a:noFill/>
          <a:ln>
            <a:solidFill>
              <a:srgbClr val="8BD3E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A" sz="1000" b="1" u="sng" dirty="0">
                <a:solidFill>
                  <a:srgbClr val="0F447C"/>
                </a:solidFill>
              </a:rPr>
              <a:t>LEGEND</a:t>
            </a:r>
          </a:p>
          <a:p>
            <a:pPr>
              <a:lnSpc>
                <a:spcPct val="150000"/>
              </a:lnSpc>
            </a:pPr>
            <a:r>
              <a:rPr lang="en-CA" sz="1000" b="1" dirty="0">
                <a:solidFill>
                  <a:srgbClr val="0F447C"/>
                </a:solidFill>
              </a:rPr>
              <a:t>         % low quality</a:t>
            </a:r>
          </a:p>
          <a:p>
            <a:pPr>
              <a:lnSpc>
                <a:spcPct val="150000"/>
              </a:lnSpc>
            </a:pPr>
            <a:r>
              <a:rPr lang="en-CA" sz="1000" b="1" dirty="0">
                <a:solidFill>
                  <a:srgbClr val="0F447C"/>
                </a:solidFill>
              </a:rPr>
              <a:t>         % medium quality</a:t>
            </a:r>
          </a:p>
          <a:p>
            <a:pPr>
              <a:lnSpc>
                <a:spcPct val="150000"/>
              </a:lnSpc>
            </a:pPr>
            <a:r>
              <a:rPr lang="en-CA" sz="1000" b="1" dirty="0">
                <a:solidFill>
                  <a:srgbClr val="0F447C"/>
                </a:solidFill>
              </a:rPr>
              <a:t>         % high quality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ABAA0C67-0345-784A-A42A-D987232E18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5066" y="160543"/>
            <a:ext cx="470242" cy="111682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4E0D25E-C624-B148-9BCA-2B47874A92A8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4.6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Coverage, quality and recency of evidence syntheses (1 of 2)</a:t>
            </a:r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8914A606-FAB5-BD40-B48B-12829A05081C}"/>
              </a:ext>
            </a:extLst>
          </p:cNvPr>
          <p:cNvSpPr txBox="1">
            <a:spLocks/>
          </p:cNvSpPr>
          <p:nvPr/>
        </p:nvSpPr>
        <p:spPr>
          <a:xfrm>
            <a:off x="11522408" y="6326578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D10FEA-B845-B546-BBEE-5F1143B63433}"/>
              </a:ext>
            </a:extLst>
          </p:cNvPr>
          <p:cNvSpPr txBox="1"/>
          <p:nvPr/>
        </p:nvSpPr>
        <p:spPr>
          <a:xfrm>
            <a:off x="193637" y="1827276"/>
            <a:ext cx="2776449" cy="42473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7. Affordable and clean energy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13. Climate action </a:t>
            </a:r>
            <a:endParaRPr lang="en-US" sz="1000" dirty="0">
              <a:solidFill>
                <a:schemeClr val="tx1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2. Zero hunger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6. Clean water and sanitation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5. Gender equality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14. Life below water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15. Life on land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12. Responsible consumption and production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1. No poverty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9. Industry, innovation and infrastructure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16. Peace, justice and strong institutions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8. Decent work and economic growth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10. Reduced inequalities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11. Sustainable cities and communities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4. Quality education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3. Good health and well-being*</a:t>
            </a:r>
          </a:p>
          <a:p>
            <a:pPr algn="r">
              <a:lnSpc>
                <a:spcPct val="150000"/>
              </a:lnSpc>
            </a:pPr>
            <a:r>
              <a:rPr lang="en-CA" sz="1000" dirty="0">
                <a:solidFill>
                  <a:schemeClr val="tx1"/>
                </a:solidFill>
              </a:rPr>
              <a:t>17. Partnerships for the goals</a:t>
            </a:r>
          </a:p>
          <a:p>
            <a:pPr algn="r">
              <a:lnSpc>
                <a:spcPct val="150000"/>
              </a:lnSpc>
            </a:pPr>
            <a:endParaRPr lang="en-CA" sz="10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BFEBAF-E6AC-3148-B699-A44BF0423D0F}"/>
              </a:ext>
            </a:extLst>
          </p:cNvPr>
          <p:cNvSpPr/>
          <p:nvPr/>
        </p:nvSpPr>
        <p:spPr>
          <a:xfrm>
            <a:off x="2970085" y="6283198"/>
            <a:ext cx="6011869" cy="279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200" b="1" dirty="0">
                <a:solidFill>
                  <a:srgbClr val="0F447C"/>
                </a:solidFill>
                <a:cs typeface="Arial" panose="020B0604020202020204" pitchFamily="34" charset="0"/>
              </a:rPr>
              <a:t>Number of syntheses</a:t>
            </a:r>
            <a:endParaRPr lang="en-CA" sz="1200" dirty="0">
              <a:solidFill>
                <a:srgbClr val="264878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13696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5C9A7B53-7627-3C40-8B4E-C7DF7224AE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739" y="2136791"/>
            <a:ext cx="8705268" cy="3363105"/>
          </a:xfrm>
          <a:prstGeom prst="rect">
            <a:avLst/>
          </a:prstGeom>
        </p:spPr>
      </p:pic>
      <p:pic>
        <p:nvPicPr>
          <p:cNvPr id="5" name="Picture 4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6F443847-82A8-D547-9989-079D9E00D87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14990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23C0099E-F5BB-BC4E-8AB5-78D287294226}"/>
              </a:ext>
            </a:extLst>
          </p:cNvPr>
          <p:cNvSpPr txBox="1"/>
          <p:nvPr/>
        </p:nvSpPr>
        <p:spPr>
          <a:xfrm>
            <a:off x="8623230" y="1367546"/>
            <a:ext cx="3342798" cy="48936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 anchor="t">
            <a:spAutoFit/>
          </a:bodyPr>
          <a:lstStyle/>
          <a:p>
            <a:r>
              <a:rPr lang="en-CA" sz="1200" dirty="0">
                <a:solidFill>
                  <a:srgbClr val="22497A"/>
                </a:solidFill>
                <a:latin typeface="Helvetica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Of the 4,256 and 562 COVID-19-related evidence syntheses included in the full COVID-19 database and the COVID-END inventory of best evidence syntheses, respectively, as of 1 August 2021:</a:t>
            </a:r>
          </a:p>
          <a:p>
            <a:endParaRPr lang="en-CA" sz="1200" dirty="0">
              <a:solidFill>
                <a:srgbClr val="22497A"/>
              </a:solidFill>
              <a:latin typeface="Helvetica"/>
              <a:ea typeface="Times New Roman" panose="02020603050405020304" pitchFamily="18" charset="0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rgbClr val="22497A"/>
                </a:solidFill>
                <a:latin typeface="Helvetica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coverage was uneven, with only 237 evidence syntheses addressing economic and social responses to COVID-19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solidFill>
                <a:srgbClr val="22497A"/>
              </a:solidFill>
              <a:latin typeface="Helvetica"/>
              <a:ea typeface="Times New Roman" panose="02020603050405020304" pitchFamily="18" charset="0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rgbClr val="22497A"/>
                </a:solidFill>
                <a:latin typeface="Helvetica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quality was uneven, with roughly one quarter of COVID-19 evidence synthesis being low quality and over half medium quality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solidFill>
                <a:srgbClr val="22497A"/>
              </a:solidFill>
              <a:latin typeface="Helvetica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rgbClr val="22497A"/>
                </a:solidFill>
                <a:latin typeface="Helvetica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three of the four COVID-19 response categories have a median date of last search that is within 4.5 months of WHO declaring a pandemic</a:t>
            </a:r>
          </a:p>
          <a:p>
            <a:endParaRPr lang="en-CA" sz="1200" dirty="0">
              <a:solidFill>
                <a:srgbClr val="22497A"/>
              </a:solidFill>
              <a:latin typeface="Helvetica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CA" sz="1200" dirty="0">
                <a:solidFill>
                  <a:srgbClr val="22497A"/>
                </a:solidFill>
                <a:latin typeface="Helvetica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Note that the much more recent median search date for clinical management – 12 months after the pandemic declaration and 4.5 months before the analysis was completed – was driven by the large number of drug-treatment comparisons from a single source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13C3310-A968-2A43-A585-3EBC2D81D83B}"/>
              </a:ext>
            </a:extLst>
          </p:cNvPr>
          <p:cNvSpPr txBox="1"/>
          <p:nvPr/>
        </p:nvSpPr>
        <p:spPr>
          <a:xfrm>
            <a:off x="9396006" y="116400"/>
            <a:ext cx="2689052" cy="993285"/>
          </a:xfrm>
          <a:prstGeom prst="rect">
            <a:avLst/>
          </a:prstGeom>
          <a:noFill/>
          <a:ln>
            <a:solidFill>
              <a:srgbClr val="8BD3E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A" sz="1000" b="1" u="sng" dirty="0">
                <a:solidFill>
                  <a:srgbClr val="0F447C"/>
                </a:solidFill>
              </a:rPr>
              <a:t>LEGEND</a:t>
            </a:r>
          </a:p>
          <a:p>
            <a:pPr>
              <a:lnSpc>
                <a:spcPct val="150000"/>
              </a:lnSpc>
            </a:pPr>
            <a:r>
              <a:rPr lang="en-CA" sz="1000" b="1" dirty="0">
                <a:solidFill>
                  <a:srgbClr val="0F447C"/>
                </a:solidFill>
              </a:rPr>
              <a:t>         % low quality</a:t>
            </a:r>
          </a:p>
          <a:p>
            <a:pPr>
              <a:lnSpc>
                <a:spcPct val="150000"/>
              </a:lnSpc>
            </a:pPr>
            <a:r>
              <a:rPr lang="en-CA" sz="1000" b="1" dirty="0">
                <a:solidFill>
                  <a:srgbClr val="0F447C"/>
                </a:solidFill>
              </a:rPr>
              <a:t>         % medium quality</a:t>
            </a:r>
          </a:p>
          <a:p>
            <a:pPr>
              <a:lnSpc>
                <a:spcPct val="150000"/>
              </a:lnSpc>
            </a:pPr>
            <a:r>
              <a:rPr lang="en-CA" sz="1000" b="1" dirty="0">
                <a:solidFill>
                  <a:srgbClr val="0F447C"/>
                </a:solidFill>
              </a:rPr>
              <a:t>         % high quality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48E34082-E99C-AD46-A1CF-4A2855C709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5066" y="160543"/>
            <a:ext cx="470242" cy="1116825"/>
          </a:xfrm>
          <a:prstGeom prst="rect">
            <a:avLst/>
          </a:prstGeom>
        </p:spPr>
      </p:pic>
      <p:sp>
        <p:nvSpPr>
          <p:cNvPr id="29" name="Slide Number">
            <a:extLst>
              <a:ext uri="{FF2B5EF4-FFF2-40B4-BE49-F238E27FC236}">
                <a16:creationId xmlns:a16="http://schemas.microsoft.com/office/drawing/2014/main" id="{ACBDE0EF-C131-A644-A328-6D29162550E4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2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A64F313-DBB4-A548-854E-E044863EDF18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4.6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Coverage, quality and recency of evidence syntheses (2 of 2)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2C41EF-4CF4-9547-B960-B07E93C16422}"/>
              </a:ext>
            </a:extLst>
          </p:cNvPr>
          <p:cNvSpPr txBox="1"/>
          <p:nvPr/>
        </p:nvSpPr>
        <p:spPr>
          <a:xfrm>
            <a:off x="236674" y="2296876"/>
            <a:ext cx="900952" cy="5078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900" dirty="0">
                <a:solidFill>
                  <a:schemeClr val="tx1"/>
                </a:solidFill>
              </a:rPr>
              <a:t>Economic</a:t>
            </a:r>
          </a:p>
          <a:p>
            <a:pPr algn="r"/>
            <a:r>
              <a:rPr lang="en-US" sz="900" dirty="0">
                <a:solidFill>
                  <a:schemeClr val="tx1"/>
                </a:solidFill>
              </a:rPr>
              <a:t>and social responses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818E86-7EC8-2B4D-9326-10AC26F9B59D}"/>
              </a:ext>
            </a:extLst>
          </p:cNvPr>
          <p:cNvSpPr txBox="1"/>
          <p:nvPr/>
        </p:nvSpPr>
        <p:spPr>
          <a:xfrm>
            <a:off x="236674" y="3032279"/>
            <a:ext cx="900952" cy="5078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900" dirty="0">
                <a:solidFill>
                  <a:schemeClr val="tx1"/>
                </a:solidFill>
              </a:rPr>
              <a:t>Health-</a:t>
            </a:r>
          </a:p>
          <a:p>
            <a:pPr algn="r"/>
            <a:r>
              <a:rPr lang="en-US" sz="900" dirty="0">
                <a:solidFill>
                  <a:schemeClr val="tx1"/>
                </a:solidFill>
              </a:rPr>
              <a:t>system arrangements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403D1B-0F1D-F340-A6C6-7CA45685AFA1}"/>
              </a:ext>
            </a:extLst>
          </p:cNvPr>
          <p:cNvSpPr txBox="1"/>
          <p:nvPr/>
        </p:nvSpPr>
        <p:spPr>
          <a:xfrm>
            <a:off x="236674" y="3791701"/>
            <a:ext cx="900952" cy="5078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900" dirty="0">
                <a:solidFill>
                  <a:schemeClr val="tx1"/>
                </a:solidFill>
              </a:rPr>
              <a:t>Public-</a:t>
            </a:r>
          </a:p>
          <a:p>
            <a:pPr algn="r"/>
            <a:r>
              <a:rPr lang="en-US" sz="900" dirty="0">
                <a:solidFill>
                  <a:schemeClr val="tx1"/>
                </a:solidFill>
              </a:rPr>
              <a:t>health measures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377ECB-0EBA-3042-A178-0A7AAEDF92F1}"/>
              </a:ext>
            </a:extLst>
          </p:cNvPr>
          <p:cNvSpPr txBox="1"/>
          <p:nvPr/>
        </p:nvSpPr>
        <p:spPr>
          <a:xfrm>
            <a:off x="236674" y="4583397"/>
            <a:ext cx="900952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900" dirty="0">
                <a:solidFill>
                  <a:schemeClr val="tx1"/>
                </a:solidFill>
              </a:rPr>
              <a:t>Clinical management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96FB356-1654-F344-AC9B-1F7ECD9F71D9}"/>
              </a:ext>
            </a:extLst>
          </p:cNvPr>
          <p:cNvSpPr txBox="1"/>
          <p:nvPr/>
        </p:nvSpPr>
        <p:spPr>
          <a:xfrm>
            <a:off x="841786" y="2250891"/>
            <a:ext cx="90095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3253F3-EB6E-E944-BDBD-264EC9FD240F}"/>
              </a:ext>
            </a:extLst>
          </p:cNvPr>
          <p:cNvSpPr txBox="1"/>
          <p:nvPr/>
        </p:nvSpPr>
        <p:spPr>
          <a:xfrm>
            <a:off x="841786" y="2604313"/>
            <a:ext cx="90095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tx1"/>
                </a:solidFill>
              </a:rPr>
              <a:t>Inventory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A33252-CF67-154C-8260-F393C4C0D302}"/>
              </a:ext>
            </a:extLst>
          </p:cNvPr>
          <p:cNvSpPr txBox="1"/>
          <p:nvPr/>
        </p:nvSpPr>
        <p:spPr>
          <a:xfrm>
            <a:off x="841786" y="2992902"/>
            <a:ext cx="90095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61D90C-8DB6-DB45-A9BD-FC4A48D0CD0B}"/>
              </a:ext>
            </a:extLst>
          </p:cNvPr>
          <p:cNvSpPr txBox="1"/>
          <p:nvPr/>
        </p:nvSpPr>
        <p:spPr>
          <a:xfrm>
            <a:off x="841786" y="3346324"/>
            <a:ext cx="90095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tx1"/>
                </a:solidFill>
              </a:rPr>
              <a:t>Inventory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62D4B67-257D-2541-BDDD-57F773E0E221}"/>
              </a:ext>
            </a:extLst>
          </p:cNvPr>
          <p:cNvSpPr txBox="1"/>
          <p:nvPr/>
        </p:nvSpPr>
        <p:spPr>
          <a:xfrm>
            <a:off x="841786" y="3735332"/>
            <a:ext cx="90095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5A2568C-3C9D-7A4B-BF63-6E3A80C0D15D}"/>
              </a:ext>
            </a:extLst>
          </p:cNvPr>
          <p:cNvSpPr txBox="1"/>
          <p:nvPr/>
        </p:nvSpPr>
        <p:spPr>
          <a:xfrm>
            <a:off x="841786" y="4088754"/>
            <a:ext cx="90095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tx1"/>
                </a:solidFill>
              </a:rPr>
              <a:t>Inventory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546C36B-7C3F-C840-A9E3-44008562E460}"/>
              </a:ext>
            </a:extLst>
          </p:cNvPr>
          <p:cNvSpPr txBox="1"/>
          <p:nvPr/>
        </p:nvSpPr>
        <p:spPr>
          <a:xfrm>
            <a:off x="841786" y="4480827"/>
            <a:ext cx="90095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6D4A11F-3B3D-A743-9D36-412D5F4D06C2}"/>
              </a:ext>
            </a:extLst>
          </p:cNvPr>
          <p:cNvSpPr txBox="1"/>
          <p:nvPr/>
        </p:nvSpPr>
        <p:spPr>
          <a:xfrm>
            <a:off x="841786" y="4834249"/>
            <a:ext cx="90095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tx1"/>
                </a:solidFill>
              </a:rPr>
              <a:t>Inventory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5680565-62E0-4A45-8191-8B3E628C9600}"/>
              </a:ext>
            </a:extLst>
          </p:cNvPr>
          <p:cNvSpPr/>
          <p:nvPr/>
        </p:nvSpPr>
        <p:spPr>
          <a:xfrm>
            <a:off x="2124703" y="5641322"/>
            <a:ext cx="6011869" cy="279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200" b="1" dirty="0">
                <a:solidFill>
                  <a:srgbClr val="0F447C"/>
                </a:solidFill>
                <a:cs typeface="Arial" panose="020B0604020202020204" pitchFamily="34" charset="0"/>
              </a:rPr>
              <a:t>Number of syntheses</a:t>
            </a:r>
            <a:endParaRPr lang="en-CA" sz="1200" dirty="0">
              <a:solidFill>
                <a:srgbClr val="264878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51001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426</Words>
  <Application>Microsoft Office PowerPoint</Application>
  <PresentationFormat>Widescreen</PresentationFormat>
  <Paragraphs>58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2_Blank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518</cp:revision>
  <cp:lastPrinted>2021-10-15T02:33:08Z</cp:lastPrinted>
  <dcterms:modified xsi:type="dcterms:W3CDTF">2021-12-16T19:57:30Z</dcterms:modified>
</cp:coreProperties>
</file>