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11"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6914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506A1A3-2EA8-2A4F-A53D-C81717AD89A4}"/>
              </a:ext>
            </a:extLst>
          </p:cNvPr>
          <p:cNvGrpSpPr/>
          <p:nvPr/>
        </p:nvGrpSpPr>
        <p:grpSpPr>
          <a:xfrm>
            <a:off x="280150" y="1736815"/>
            <a:ext cx="1107218" cy="1081403"/>
            <a:chOff x="285730" y="2076993"/>
            <a:chExt cx="854021" cy="834110"/>
          </a:xfrm>
        </p:grpSpPr>
        <p:sp>
          <p:nvSpPr>
            <p:cNvPr id="12" name="Oval 11">
              <a:extLst>
                <a:ext uri="{FF2B5EF4-FFF2-40B4-BE49-F238E27FC236}">
                  <a16:creationId xmlns:a16="http://schemas.microsoft.com/office/drawing/2014/main" id="{A7D29390-44E6-4D4A-B968-24FFEADEBAFE}"/>
                </a:ext>
              </a:extLst>
            </p:cNvPr>
            <p:cNvSpPr/>
            <p:nvPr/>
          </p:nvSpPr>
          <p:spPr>
            <a:xfrm>
              <a:off x="285730" y="2076996"/>
              <a:ext cx="834107" cy="834107"/>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a:ln>
                  <a:noFill/>
                </a:ln>
                <a:solidFill>
                  <a:srgbClr val="000000"/>
                </a:solidFill>
                <a:effectLst/>
                <a:uFillTx/>
                <a:latin typeface="+mj-lt"/>
                <a:ea typeface="+mj-ea"/>
                <a:cs typeface="+mj-cs"/>
                <a:sym typeface="Arial"/>
              </a:endParaRPr>
            </a:p>
          </p:txBody>
        </p:sp>
        <p:sp>
          <p:nvSpPr>
            <p:cNvPr id="13" name="Oval 12">
              <a:extLst>
                <a:ext uri="{FF2B5EF4-FFF2-40B4-BE49-F238E27FC236}">
                  <a16:creationId xmlns:a16="http://schemas.microsoft.com/office/drawing/2014/main" id="{30E9FBC4-3379-D74C-9C5E-30BB6423720C}"/>
                </a:ext>
              </a:extLst>
            </p:cNvPr>
            <p:cNvSpPr/>
            <p:nvPr/>
          </p:nvSpPr>
          <p:spPr>
            <a:xfrm>
              <a:off x="305645" y="2076993"/>
              <a:ext cx="834106" cy="834105"/>
            </a:xfrm>
            <a:prstGeom prst="ellipse">
              <a:avLst/>
            </a:prstGeom>
            <a:solidFill>
              <a:srgbClr val="C9EBF5">
                <a:alpha val="55000"/>
              </a:srgbClr>
            </a:solidFill>
            <a:ln w="25400" cap="flat">
              <a:solidFill>
                <a:schemeClr val="accent2"/>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solidFill>
                  <a:srgbClr val="000000"/>
                </a:solidFill>
                <a:effectLst/>
                <a:uFillTx/>
                <a:latin typeface="+mj-lt"/>
                <a:ea typeface="+mj-ea"/>
                <a:cs typeface="+mj-cs"/>
                <a:sym typeface="Arial"/>
              </a:endParaRPr>
            </a:p>
          </p:txBody>
        </p:sp>
      </p:grpSp>
      <p:grpSp>
        <p:nvGrpSpPr>
          <p:cNvPr id="14" name="Group 13">
            <a:extLst>
              <a:ext uri="{FF2B5EF4-FFF2-40B4-BE49-F238E27FC236}">
                <a16:creationId xmlns:a16="http://schemas.microsoft.com/office/drawing/2014/main" id="{810E70CB-CE19-0F46-8613-D19148408C01}"/>
              </a:ext>
            </a:extLst>
          </p:cNvPr>
          <p:cNvGrpSpPr/>
          <p:nvPr/>
        </p:nvGrpSpPr>
        <p:grpSpPr>
          <a:xfrm>
            <a:off x="294556" y="2839954"/>
            <a:ext cx="1081398" cy="1091304"/>
            <a:chOff x="290384" y="2992137"/>
            <a:chExt cx="834107" cy="841747"/>
          </a:xfrm>
        </p:grpSpPr>
        <p:sp>
          <p:nvSpPr>
            <p:cNvPr id="15" name="Oval 14">
              <a:extLst>
                <a:ext uri="{FF2B5EF4-FFF2-40B4-BE49-F238E27FC236}">
                  <a16:creationId xmlns:a16="http://schemas.microsoft.com/office/drawing/2014/main" id="{63021F09-3797-DD40-BC15-8921BE7EC466}"/>
                </a:ext>
              </a:extLst>
            </p:cNvPr>
            <p:cNvSpPr/>
            <p:nvPr/>
          </p:nvSpPr>
          <p:spPr>
            <a:xfrm>
              <a:off x="290384" y="2992137"/>
              <a:ext cx="834107" cy="834107"/>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a:ln>
                  <a:noFill/>
                </a:ln>
                <a:solidFill>
                  <a:srgbClr val="000000"/>
                </a:solidFill>
                <a:effectLst/>
                <a:uFillTx/>
                <a:latin typeface="+mj-lt"/>
                <a:ea typeface="+mj-ea"/>
                <a:cs typeface="+mj-cs"/>
                <a:sym typeface="Arial"/>
              </a:endParaRPr>
            </a:p>
          </p:txBody>
        </p:sp>
        <p:sp>
          <p:nvSpPr>
            <p:cNvPr id="16" name="Oval 15">
              <a:extLst>
                <a:ext uri="{FF2B5EF4-FFF2-40B4-BE49-F238E27FC236}">
                  <a16:creationId xmlns:a16="http://schemas.microsoft.com/office/drawing/2014/main" id="{98D10C9C-3463-674B-B8B9-F45014949F5D}"/>
                </a:ext>
              </a:extLst>
            </p:cNvPr>
            <p:cNvSpPr/>
            <p:nvPr/>
          </p:nvSpPr>
          <p:spPr>
            <a:xfrm>
              <a:off x="290384" y="2999777"/>
              <a:ext cx="834107" cy="834107"/>
            </a:xfrm>
            <a:prstGeom prst="ellipse">
              <a:avLst/>
            </a:prstGeom>
            <a:solidFill>
              <a:srgbClr val="FFDEAB">
                <a:alpha val="55000"/>
              </a:srgbClr>
            </a:solidFill>
            <a:ln w="25400" cap="flat">
              <a:solidFill>
                <a:srgbClr val="FEC057"/>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effectLst/>
                <a:uFillTx/>
                <a:latin typeface="+mj-lt"/>
                <a:ea typeface="+mj-ea"/>
                <a:cs typeface="+mj-cs"/>
                <a:sym typeface="Arial"/>
              </a:endParaRPr>
            </a:p>
          </p:txBody>
        </p:sp>
      </p:grpSp>
      <p:grpSp>
        <p:nvGrpSpPr>
          <p:cNvPr id="17" name="Group 16">
            <a:extLst>
              <a:ext uri="{FF2B5EF4-FFF2-40B4-BE49-F238E27FC236}">
                <a16:creationId xmlns:a16="http://schemas.microsoft.com/office/drawing/2014/main" id="{227C46E7-E7D7-5A44-9F7A-0C7434D599CD}"/>
              </a:ext>
            </a:extLst>
          </p:cNvPr>
          <p:cNvGrpSpPr/>
          <p:nvPr/>
        </p:nvGrpSpPr>
        <p:grpSpPr>
          <a:xfrm>
            <a:off x="294554" y="3952750"/>
            <a:ext cx="1081399" cy="1081835"/>
            <a:chOff x="290384" y="3926762"/>
            <a:chExt cx="834107" cy="834443"/>
          </a:xfrm>
        </p:grpSpPr>
        <p:sp>
          <p:nvSpPr>
            <p:cNvPr id="18" name="Oval 17">
              <a:extLst>
                <a:ext uri="{FF2B5EF4-FFF2-40B4-BE49-F238E27FC236}">
                  <a16:creationId xmlns:a16="http://schemas.microsoft.com/office/drawing/2014/main" id="{63104203-604D-6B41-811B-EB318D314EED}"/>
                </a:ext>
              </a:extLst>
            </p:cNvPr>
            <p:cNvSpPr/>
            <p:nvPr/>
          </p:nvSpPr>
          <p:spPr>
            <a:xfrm>
              <a:off x="290384" y="3927098"/>
              <a:ext cx="834107" cy="834107"/>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a:ln>
                  <a:noFill/>
                </a:ln>
                <a:solidFill>
                  <a:srgbClr val="000000"/>
                </a:solidFill>
                <a:effectLst/>
                <a:uFillTx/>
                <a:latin typeface="+mj-lt"/>
                <a:ea typeface="+mj-ea"/>
                <a:cs typeface="+mj-cs"/>
                <a:sym typeface="Arial"/>
              </a:endParaRPr>
            </a:p>
          </p:txBody>
        </p:sp>
        <p:sp>
          <p:nvSpPr>
            <p:cNvPr id="19" name="Oval 18">
              <a:extLst>
                <a:ext uri="{FF2B5EF4-FFF2-40B4-BE49-F238E27FC236}">
                  <a16:creationId xmlns:a16="http://schemas.microsoft.com/office/drawing/2014/main" id="{E245D06D-2A80-974A-A8BB-53FAA102B69F}"/>
                </a:ext>
              </a:extLst>
            </p:cNvPr>
            <p:cNvSpPr/>
            <p:nvPr/>
          </p:nvSpPr>
          <p:spPr>
            <a:xfrm>
              <a:off x="290384" y="3926762"/>
              <a:ext cx="834107" cy="834107"/>
            </a:xfrm>
            <a:prstGeom prst="ellipse">
              <a:avLst/>
            </a:prstGeom>
            <a:solidFill>
              <a:srgbClr val="E5BAD1">
                <a:alpha val="55000"/>
              </a:srgbClr>
            </a:solidFill>
            <a:ln w="25400" cap="flat">
              <a:solidFill>
                <a:srgbClr val="CC76A6"/>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effectLst/>
                <a:uFillTx/>
                <a:latin typeface="+mj-lt"/>
                <a:ea typeface="+mj-ea"/>
                <a:cs typeface="+mj-cs"/>
                <a:sym typeface="Arial"/>
              </a:endParaRPr>
            </a:p>
          </p:txBody>
        </p:sp>
      </p:grpSp>
      <p:grpSp>
        <p:nvGrpSpPr>
          <p:cNvPr id="20" name="Group 19">
            <a:extLst>
              <a:ext uri="{FF2B5EF4-FFF2-40B4-BE49-F238E27FC236}">
                <a16:creationId xmlns:a16="http://schemas.microsoft.com/office/drawing/2014/main" id="{55AD986B-7598-CA43-9E92-868254F34753}"/>
              </a:ext>
            </a:extLst>
          </p:cNvPr>
          <p:cNvGrpSpPr/>
          <p:nvPr/>
        </p:nvGrpSpPr>
        <p:grpSpPr>
          <a:xfrm>
            <a:off x="294556" y="5056310"/>
            <a:ext cx="1081398" cy="1082462"/>
            <a:chOff x="297031" y="4887666"/>
            <a:chExt cx="834107" cy="834928"/>
          </a:xfrm>
        </p:grpSpPr>
        <p:sp>
          <p:nvSpPr>
            <p:cNvPr id="21" name="Oval 20">
              <a:extLst>
                <a:ext uri="{FF2B5EF4-FFF2-40B4-BE49-F238E27FC236}">
                  <a16:creationId xmlns:a16="http://schemas.microsoft.com/office/drawing/2014/main" id="{D7845CC1-DFF5-A447-A8AD-01563AD693F7}"/>
                </a:ext>
              </a:extLst>
            </p:cNvPr>
            <p:cNvSpPr/>
            <p:nvPr/>
          </p:nvSpPr>
          <p:spPr>
            <a:xfrm>
              <a:off x="297031" y="4887666"/>
              <a:ext cx="834107" cy="834107"/>
            </a:xfrm>
            <a:prstGeom prst="ellipse">
              <a:avLst/>
            </a:prstGeom>
            <a:solidFill>
              <a:schemeClr val="accent3">
                <a:lumOff val="44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a:ln>
                  <a:noFill/>
                </a:ln>
                <a:solidFill>
                  <a:srgbClr val="000000"/>
                </a:solidFill>
                <a:effectLst/>
                <a:uFillTx/>
                <a:latin typeface="+mj-lt"/>
                <a:ea typeface="+mj-ea"/>
                <a:cs typeface="+mj-cs"/>
                <a:sym typeface="Arial"/>
              </a:endParaRPr>
            </a:p>
          </p:txBody>
        </p:sp>
        <p:sp>
          <p:nvSpPr>
            <p:cNvPr id="22" name="Oval 21">
              <a:extLst>
                <a:ext uri="{FF2B5EF4-FFF2-40B4-BE49-F238E27FC236}">
                  <a16:creationId xmlns:a16="http://schemas.microsoft.com/office/drawing/2014/main" id="{2A91E312-AEB6-2C4E-87B2-8298CD613A66}"/>
                </a:ext>
              </a:extLst>
            </p:cNvPr>
            <p:cNvSpPr/>
            <p:nvPr/>
          </p:nvSpPr>
          <p:spPr>
            <a:xfrm>
              <a:off x="297031" y="4888487"/>
              <a:ext cx="834107" cy="834107"/>
            </a:xfrm>
            <a:prstGeom prst="ellipse">
              <a:avLst/>
            </a:prstGeom>
            <a:solidFill>
              <a:srgbClr val="CCE5B2">
                <a:alpha val="55000"/>
              </a:srgbClr>
            </a:solidFill>
            <a:ln w="25400" cap="flat">
              <a:solidFill>
                <a:srgbClr val="99CC66"/>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effectLst/>
                <a:uFillTx/>
                <a:latin typeface="+mj-lt"/>
                <a:ea typeface="+mj-ea"/>
                <a:cs typeface="+mj-cs"/>
                <a:sym typeface="Arial"/>
              </a:endParaRPr>
            </a:p>
          </p:txBody>
        </p:sp>
      </p:grpSp>
      <p:graphicFrame>
        <p:nvGraphicFramePr>
          <p:cNvPr id="9" name="Table 8">
            <a:extLst>
              <a:ext uri="{FF2B5EF4-FFF2-40B4-BE49-F238E27FC236}">
                <a16:creationId xmlns:a16="http://schemas.microsoft.com/office/drawing/2014/main" id="{E177137B-977D-024A-B03B-33C7B2C820F6}"/>
              </a:ext>
            </a:extLst>
          </p:cNvPr>
          <p:cNvGraphicFramePr>
            <a:graphicFrameLocks noGrp="1"/>
          </p:cNvGraphicFramePr>
          <p:nvPr>
            <p:extLst>
              <p:ext uri="{D42A27DB-BD31-4B8C-83A1-F6EECF244321}">
                <p14:modId xmlns:p14="http://schemas.microsoft.com/office/powerpoint/2010/main" val="1744815931"/>
              </p:ext>
            </p:extLst>
          </p:nvPr>
        </p:nvGraphicFramePr>
        <p:xfrm>
          <a:off x="217216" y="1334082"/>
          <a:ext cx="11740150" cy="4822270"/>
        </p:xfrm>
        <a:graphic>
          <a:graphicData uri="http://schemas.openxmlformats.org/drawingml/2006/table">
            <a:tbl>
              <a:tblPr firstRow="1" firstCol="1" bandRow="1">
                <a:tableStyleId>{4C3C2611-4C71-4FC5-86AE-919BDF0F9419}</a:tableStyleId>
              </a:tblPr>
              <a:tblGrid>
                <a:gridCol w="1245824">
                  <a:extLst>
                    <a:ext uri="{9D8B030D-6E8A-4147-A177-3AD203B41FA5}">
                      <a16:colId xmlns:a16="http://schemas.microsoft.com/office/drawing/2014/main" val="880557565"/>
                    </a:ext>
                  </a:extLst>
                </a:gridCol>
                <a:gridCol w="10494326">
                  <a:extLst>
                    <a:ext uri="{9D8B030D-6E8A-4147-A177-3AD203B41FA5}">
                      <a16:colId xmlns:a16="http://schemas.microsoft.com/office/drawing/2014/main" val="1463558498"/>
                    </a:ext>
                  </a:extLst>
                </a:gridCol>
              </a:tblGrid>
              <a:tr h="335228">
                <a:tc>
                  <a:txBody>
                    <a:bodyPr/>
                    <a:lstStyle/>
                    <a:p>
                      <a:pPr algn="ctr">
                        <a:lnSpc>
                          <a:spcPct val="115000"/>
                        </a:lnSpc>
                        <a:spcAft>
                          <a:spcPts val="1000"/>
                        </a:spcAft>
                      </a:pPr>
                      <a:r>
                        <a:rPr lang="en-CA" sz="1200" b="0" dirty="0">
                          <a:ln>
                            <a:noFill/>
                          </a:ln>
                          <a:solidFill>
                            <a:schemeClr val="tx1"/>
                          </a:solidFill>
                          <a:effectLst/>
                          <a:uFill>
                            <a:solidFill>
                              <a:srgbClr val="000000"/>
                            </a:solidFill>
                          </a:uFill>
                        </a:rPr>
                        <a:t>Issue</a:t>
                      </a:r>
                      <a:endParaRPr lang="en-CA" sz="12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24984" marR="24984" marT="0" marB="0" anchor="ctr">
                    <a:lnL w="19050" cap="flat" cmpd="sng" algn="ctr">
                      <a:solidFill>
                        <a:srgbClr val="8DD2E5"/>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rgbClr val="C9EBF5">
                        <a:alpha val="45098"/>
                      </a:srgbClr>
                    </a:solidFill>
                  </a:tcPr>
                </a:tc>
                <a:tc>
                  <a:txBody>
                    <a:bodyPr/>
                    <a:lstStyle/>
                    <a:p>
                      <a:pPr algn="ctr">
                        <a:lnSpc>
                          <a:spcPct val="115000"/>
                        </a:lnSpc>
                        <a:spcAft>
                          <a:spcPts val="1000"/>
                        </a:spcAft>
                      </a:pPr>
                      <a:r>
                        <a:rPr lang="en-CA" sz="1200" b="0" dirty="0">
                          <a:ln>
                            <a:noFill/>
                          </a:ln>
                          <a:solidFill>
                            <a:schemeClr val="tx1"/>
                          </a:solidFill>
                          <a:effectLst/>
                          <a:uFill>
                            <a:solidFill>
                              <a:srgbClr val="000000"/>
                            </a:solidFill>
                          </a:uFill>
                        </a:rPr>
                        <a:t>Response</a:t>
                      </a:r>
                      <a:endParaRPr lang="en-CA" sz="12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24984" marR="24984" marT="0" marB="0" anchor="ctr">
                    <a:lnL w="19050" cap="flat" cmpd="sng" algn="ctr">
                      <a:solidFill>
                        <a:srgbClr val="8DD2E5"/>
                      </a:solidFill>
                      <a:prstDash val="solid"/>
                      <a:round/>
                      <a:headEnd type="none" w="med" len="med"/>
                      <a:tailEnd type="none" w="med" len="med"/>
                    </a:lnL>
                    <a:lnR w="19050" cap="flat" cmpd="sng" algn="ctr">
                      <a:solidFill>
                        <a:srgbClr val="8DD2E5"/>
                      </a:solid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solidFill>
                        <a:srgbClr val="8DD2E5"/>
                      </a:solidFill>
                      <a:prstDash val="solid"/>
                      <a:round/>
                      <a:headEnd type="none" w="med" len="med"/>
                      <a:tailEnd type="none" w="med" len="med"/>
                    </a:lnB>
                    <a:lnTlToBr w="12700" cmpd="sng">
                      <a:noFill/>
                      <a:prstDash val="solid"/>
                    </a:lnTlToBr>
                    <a:lnBlToTr w="12700" cmpd="sng">
                      <a:noFill/>
                      <a:prstDash val="solid"/>
                    </a:lnBlToTr>
                    <a:solidFill>
                      <a:srgbClr val="C9EBF5">
                        <a:alpha val="45098"/>
                      </a:srgbClr>
                    </a:solidFill>
                  </a:tcPr>
                </a:tc>
                <a:extLst>
                  <a:ext uri="{0D108BD9-81ED-4DB2-BD59-A6C34878D82A}">
                    <a16:rowId xmlns:a16="http://schemas.microsoft.com/office/drawing/2014/main" val="2360352179"/>
                  </a:ext>
                </a:extLst>
              </a:tr>
              <a:tr h="1169684">
                <a:tc>
                  <a:txBody>
                    <a:bodyPr/>
                    <a:lstStyle/>
                    <a:p>
                      <a:pPr algn="ctr">
                        <a:lnSpc>
                          <a:spcPct val="100000"/>
                        </a:lnSpc>
                        <a:spcAft>
                          <a:spcPts val="0"/>
                        </a:spcAft>
                      </a:pPr>
                      <a:endParaRPr lang="en-CA" sz="100" b="0" dirty="0">
                        <a:ln>
                          <a:noFill/>
                        </a:ln>
                        <a:solidFill>
                          <a:schemeClr val="tx1"/>
                        </a:solidFill>
                        <a:effectLst/>
                        <a:uFill>
                          <a:solidFill>
                            <a:srgbClr val="000000"/>
                          </a:solidFill>
                        </a:uFill>
                      </a:endParaRPr>
                    </a:p>
                    <a:p>
                      <a:pPr algn="ctr">
                        <a:lnSpc>
                          <a:spcPct val="100000"/>
                        </a:lnSpc>
                        <a:spcAft>
                          <a:spcPts val="0"/>
                        </a:spcAft>
                      </a:pPr>
                      <a:r>
                        <a:rPr lang="en-CA" sz="1000" b="0" dirty="0">
                          <a:ln>
                            <a:noFill/>
                          </a:ln>
                          <a:solidFill>
                            <a:schemeClr val="tx1"/>
                          </a:solidFill>
                          <a:effectLst/>
                          <a:uFill>
                            <a:solidFill>
                              <a:srgbClr val="000000"/>
                            </a:solidFill>
                          </a:uFill>
                        </a:rPr>
                        <a:t>Studies (and guidelines) vary</a:t>
                      </a:r>
                    </a:p>
                    <a:p>
                      <a:pPr algn="ctr">
                        <a:lnSpc>
                          <a:spcPct val="100000"/>
                        </a:lnSpc>
                        <a:spcAft>
                          <a:spcPts val="0"/>
                        </a:spcAft>
                      </a:pPr>
                      <a:r>
                        <a:rPr lang="en-CA" sz="1000" b="0" dirty="0">
                          <a:ln>
                            <a:noFill/>
                          </a:ln>
                          <a:solidFill>
                            <a:schemeClr val="tx1"/>
                          </a:solidFill>
                          <a:effectLst/>
                          <a:uFill>
                            <a:solidFill>
                              <a:srgbClr val="000000"/>
                            </a:solidFill>
                          </a:uFill>
                        </a:rPr>
                        <a:t>in their quality (or trustworthiness)</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24984" marR="24984"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8DD2E5"/>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lvl="0" indent="-171450" algn="l">
                        <a:lnSpc>
                          <a:spcPct val="100000"/>
                        </a:lnSpc>
                        <a:spcAft>
                          <a:spcPts val="0"/>
                        </a:spcAft>
                        <a:buFont typeface="Arial" panose="020B0604020202020204" pitchFamily="34" charset="0"/>
                        <a:buChar char="•"/>
                      </a:pPr>
                      <a:endParaRPr lang="en-CA" sz="600" b="0" dirty="0">
                        <a:ln>
                          <a:noFill/>
                        </a:ln>
                        <a:solidFill>
                          <a:srgbClr val="1E252B"/>
                        </a:solidFill>
                        <a:effectLst/>
                        <a:uFill>
                          <a:solidFill>
                            <a:srgbClr val="000000"/>
                          </a:solidFill>
                        </a:uFill>
                      </a:endParaRPr>
                    </a:p>
                    <a:p>
                      <a:pPr marL="171450" lvl="0" indent="-171450" algn="l">
                        <a:lnSpc>
                          <a:spcPct val="100000"/>
                        </a:lnSpc>
                        <a:spcAft>
                          <a:spcPts val="0"/>
                        </a:spcAft>
                        <a:buFont typeface="Arial" panose="020B0604020202020204" pitchFamily="34" charset="0"/>
                        <a:buChar char="•"/>
                      </a:pPr>
                      <a:endParaRPr lang="en-CA" sz="1000" b="0" dirty="0">
                        <a:ln>
                          <a:noFill/>
                        </a:ln>
                        <a:solidFill>
                          <a:srgbClr val="1E252B"/>
                        </a:solidFill>
                        <a:effectLst/>
                        <a:uFill>
                          <a:solidFill>
                            <a:srgbClr val="000000"/>
                          </a:solidFill>
                        </a:uFill>
                      </a:endParaRPr>
                    </a:p>
                    <a:p>
                      <a:pPr marL="171450" lvl="0"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Quality-assessment (or critical-appraisal) tools have been developed for specific study designs (e.g., randomized-controlled trial), for broad categories of study designs (e.g., observational study, qualitative research, and evidence synthesis), and for guidelines – see the annex at the end of this chapter (</a:t>
                      </a:r>
                      <a:r>
                        <a:rPr lang="en-CA" sz="1000" b="1" dirty="0">
                          <a:ln>
                            <a:noFill/>
                          </a:ln>
                          <a:solidFill>
                            <a:srgbClr val="1E252B"/>
                          </a:solidFill>
                          <a:effectLst/>
                          <a:uFill>
                            <a:solidFill>
                              <a:srgbClr val="000000"/>
                            </a:solidFill>
                          </a:uFill>
                        </a:rPr>
                        <a:t>section 4.16</a:t>
                      </a:r>
                      <a:r>
                        <a:rPr lang="en-CA" sz="1000" b="0" dirty="0">
                          <a:ln>
                            <a:noFill/>
                          </a:ln>
                          <a:solidFill>
                            <a:srgbClr val="1E252B"/>
                          </a:solidFill>
                          <a:effectLst/>
                          <a:uFill>
                            <a:solidFill>
                              <a:srgbClr val="000000"/>
                            </a:solidFill>
                          </a:uFill>
                        </a:rPr>
                        <a:t>) for examples (RoB2, ROBINS-I, JBI checklist, AMSTAR, and AGREE II)</a:t>
                      </a:r>
                    </a:p>
                    <a:p>
                      <a:pPr marL="171450" lvl="0"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Tools may yield a summary judgement (e.g., low risk of bias using RoB2 or ROBINS-I), a score that some group into ranges (e.g., high quality using AMSTAR), a set of scores (e.g., six domains using AGREE II), or a set of considerations that can inform a summary judgement (e.g., JBI checklist)</a:t>
                      </a:r>
                    </a:p>
                  </a:txBody>
                  <a:tcPr marL="24984" marR="24984" marT="0" marB="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8DD2E5"/>
                      </a:solidFill>
                      <a:prstDash val="solid"/>
                      <a:round/>
                      <a:headEnd type="none" w="med" len="med"/>
                      <a:tailEnd type="none" w="med" len="med"/>
                    </a:lnT>
                    <a:lnB w="12700" cap="flat">
                      <a:noFill/>
                      <a:prstDash val="solid"/>
                      <a:roun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4499102"/>
                  </a:ext>
                </a:extLst>
              </a:tr>
              <a:tr h="1105786">
                <a:tc>
                  <a:txBody>
                    <a:bodyPr/>
                    <a:lstStyle/>
                    <a:p>
                      <a:pPr algn="ctr">
                        <a:lnSpc>
                          <a:spcPct val="100000"/>
                        </a:lnSpc>
                        <a:spcAft>
                          <a:spcPts val="0"/>
                        </a:spcAft>
                      </a:pPr>
                      <a:r>
                        <a:rPr lang="en-CA" sz="1000" b="0" dirty="0">
                          <a:ln>
                            <a:noFill/>
                          </a:ln>
                          <a:solidFill>
                            <a:schemeClr val="tx1"/>
                          </a:solidFill>
                          <a:effectLst/>
                          <a:uFill>
                            <a:solidFill>
                              <a:srgbClr val="000000"/>
                            </a:solidFill>
                          </a:uFill>
                        </a:rPr>
                        <a:t>Bodies of </a:t>
                      </a:r>
                    </a:p>
                    <a:p>
                      <a:pPr algn="ctr">
                        <a:lnSpc>
                          <a:spcPct val="100000"/>
                        </a:lnSpc>
                        <a:spcAft>
                          <a:spcPts val="0"/>
                        </a:spcAft>
                      </a:pPr>
                      <a:r>
                        <a:rPr lang="en-CA" sz="1000" b="0" dirty="0">
                          <a:ln>
                            <a:noFill/>
                          </a:ln>
                          <a:solidFill>
                            <a:schemeClr val="tx1"/>
                          </a:solidFill>
                          <a:effectLst/>
                          <a:uFill>
                            <a:solidFill>
                              <a:srgbClr val="000000"/>
                            </a:solidFill>
                          </a:uFill>
                        </a:rPr>
                        <a:t>evidence vary </a:t>
                      </a:r>
                    </a:p>
                    <a:p>
                      <a:pPr algn="ctr">
                        <a:lnSpc>
                          <a:spcPct val="100000"/>
                        </a:lnSpc>
                        <a:spcAft>
                          <a:spcPts val="0"/>
                        </a:spcAft>
                      </a:pPr>
                      <a:r>
                        <a:rPr lang="en-CA" sz="1000" b="0" dirty="0">
                          <a:ln>
                            <a:noFill/>
                          </a:ln>
                          <a:solidFill>
                            <a:schemeClr val="tx1"/>
                          </a:solidFill>
                          <a:effectLst/>
                          <a:uFill>
                            <a:solidFill>
                              <a:srgbClr val="000000"/>
                            </a:solidFill>
                          </a:uFill>
                        </a:rPr>
                        <a:t>in their certainty</a:t>
                      </a:r>
                    </a:p>
                    <a:p>
                      <a:pPr algn="ctr">
                        <a:lnSpc>
                          <a:spcPct val="100000"/>
                        </a:lnSpc>
                        <a:spcAft>
                          <a:spcPts val="0"/>
                        </a:spcAft>
                      </a:pPr>
                      <a:r>
                        <a:rPr lang="en-CA" sz="1000" b="0" dirty="0">
                          <a:ln>
                            <a:noFill/>
                          </a:ln>
                          <a:solidFill>
                            <a:schemeClr val="tx1"/>
                          </a:solidFill>
                          <a:effectLst/>
                          <a:uFill>
                            <a:solidFill>
                              <a:srgbClr val="000000"/>
                            </a:solidFill>
                          </a:uFill>
                        </a:rPr>
                        <a:t>(or the confidence </a:t>
                      </a:r>
                    </a:p>
                    <a:p>
                      <a:pPr algn="ctr">
                        <a:lnSpc>
                          <a:spcPct val="100000"/>
                        </a:lnSpc>
                        <a:spcAft>
                          <a:spcPts val="0"/>
                        </a:spcAft>
                      </a:pPr>
                      <a:r>
                        <a:rPr lang="en-CA" sz="1000" b="0" dirty="0">
                          <a:ln>
                            <a:noFill/>
                          </a:ln>
                          <a:solidFill>
                            <a:schemeClr val="tx1"/>
                          </a:solidFill>
                          <a:effectLst/>
                          <a:uFill>
                            <a:solidFill>
                              <a:srgbClr val="000000"/>
                            </a:solidFill>
                          </a:uFill>
                        </a:rPr>
                        <a:t>you can place </a:t>
                      </a:r>
                    </a:p>
                    <a:p>
                      <a:pPr algn="ctr">
                        <a:lnSpc>
                          <a:spcPct val="100000"/>
                        </a:lnSpc>
                        <a:spcAft>
                          <a:spcPts val="0"/>
                        </a:spcAft>
                      </a:pPr>
                      <a:r>
                        <a:rPr lang="en-CA" sz="1000" b="0" dirty="0">
                          <a:ln>
                            <a:noFill/>
                          </a:ln>
                          <a:solidFill>
                            <a:schemeClr val="tx1"/>
                          </a:solidFill>
                          <a:effectLst/>
                          <a:uFill>
                            <a:solidFill>
                              <a:srgbClr val="000000"/>
                            </a:solidFill>
                          </a:uFill>
                        </a:rPr>
                        <a:t>in them)</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24984" marR="24984"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lvl="0"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Certainty-assessment tools have been developed for a body of evidence addressing the same question (e.g., effect of an intervention on a specific outcome or the meaning that citizens attach to a particular phenomenon) – see </a:t>
                      </a:r>
                      <a:r>
                        <a:rPr lang="en-CA" sz="1000" b="1" dirty="0">
                          <a:ln>
                            <a:noFill/>
                          </a:ln>
                          <a:solidFill>
                            <a:srgbClr val="1E252B"/>
                          </a:solidFill>
                          <a:effectLst/>
                          <a:uFill>
                            <a:solidFill>
                              <a:srgbClr val="000000"/>
                            </a:solidFill>
                          </a:uFill>
                        </a:rPr>
                        <a:t>section 4.16 </a:t>
                      </a:r>
                      <a:r>
                        <a:rPr lang="en-CA" sz="1000" b="0" dirty="0">
                          <a:ln>
                            <a:noFill/>
                          </a:ln>
                          <a:solidFill>
                            <a:srgbClr val="1E252B"/>
                          </a:solidFill>
                          <a:effectLst/>
                          <a:uFill>
                            <a:solidFill>
                              <a:srgbClr val="000000"/>
                            </a:solidFill>
                          </a:uFill>
                        </a:rPr>
                        <a:t>for two examples (GRADE and GRADE </a:t>
                      </a:r>
                      <a:r>
                        <a:rPr lang="en-CA" sz="1000" b="0" dirty="0" err="1">
                          <a:ln>
                            <a:noFill/>
                          </a:ln>
                          <a:solidFill>
                            <a:srgbClr val="1E252B"/>
                          </a:solidFill>
                          <a:effectLst/>
                          <a:uFill>
                            <a:solidFill>
                              <a:srgbClr val="000000"/>
                            </a:solidFill>
                          </a:uFill>
                        </a:rPr>
                        <a:t>CERQual</a:t>
                      </a:r>
                      <a:r>
                        <a:rPr lang="en-CA" sz="1000" b="0" dirty="0">
                          <a:ln>
                            <a:noFill/>
                          </a:ln>
                          <a:solidFill>
                            <a:srgbClr val="1E252B"/>
                          </a:solidFill>
                          <a:effectLst/>
                          <a:uFill>
                            <a:solidFill>
                              <a:srgbClr val="000000"/>
                            </a:solidFill>
                          </a:uFill>
                        </a:rPr>
                        <a:t>)</a:t>
                      </a:r>
                    </a:p>
                    <a:p>
                      <a:pPr marL="171450" lvl="0"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Tools may yield a summary judgement about confidence that the true effect is similar to the estimated effect (e.g., high certainty with GRADE) or that the phenomenon of interest is well represented by a qualitative study finding (with GRADE </a:t>
                      </a:r>
                      <a:r>
                        <a:rPr lang="en-CA" sz="1000" b="0" dirty="0" err="1">
                          <a:ln>
                            <a:noFill/>
                          </a:ln>
                          <a:solidFill>
                            <a:srgbClr val="1E252B"/>
                          </a:solidFill>
                          <a:effectLst/>
                          <a:uFill>
                            <a:solidFill>
                              <a:srgbClr val="000000"/>
                            </a:solidFill>
                          </a:uFill>
                        </a:rPr>
                        <a:t>CERQual</a:t>
                      </a:r>
                      <a:r>
                        <a:rPr lang="en-CA" sz="1000" b="0" dirty="0">
                          <a:ln>
                            <a:noFill/>
                          </a:ln>
                          <a:solidFill>
                            <a:srgbClr val="1E252B"/>
                          </a:solidFill>
                          <a:effectLst/>
                          <a:uFill>
                            <a:solidFill>
                              <a:srgbClr val="000000"/>
                            </a:solidFill>
                          </a:uFill>
                        </a:rPr>
                        <a:t>)</a:t>
                      </a:r>
                    </a:p>
                    <a:p>
                      <a:pPr marL="171450" lvl="0"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A summary judgement about the certainty of an effect estimate is more helpful than a test of statistical significance demonstrating that an intervention ‘works’ or ‘doesn’t work’ (which will happen by chance one in 20 times if statistical significance is set at the 0.05 level)</a:t>
                      </a:r>
                    </a:p>
                    <a:p>
                      <a:pPr marL="171450" lvl="0" indent="-171450" algn="l">
                        <a:lnSpc>
                          <a:spcPct val="100000"/>
                        </a:lnSpc>
                        <a:spcAft>
                          <a:spcPts val="0"/>
                        </a:spcAft>
                        <a:buFont typeface="Arial" panose="020B0604020202020204" pitchFamily="34" charset="0"/>
                        <a:buChar char="•"/>
                      </a:pPr>
                      <a:endParaRPr lang="en-CA" sz="1000" b="0" dirty="0">
                        <a:ln>
                          <a:noFill/>
                        </a:ln>
                        <a:solidFill>
                          <a:srgbClr val="1E252B"/>
                        </a:solidFill>
                        <a:effectLst/>
                        <a:uFill>
                          <a:solidFill>
                            <a:srgbClr val="000000"/>
                          </a:solidFill>
                        </a:uFill>
                      </a:endParaRPr>
                    </a:p>
                  </a:txBody>
                  <a:tcPr marL="24984" marR="24984" marT="0" marB="0">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a:noFill/>
                      <a:prstDash val="solid"/>
                      <a:round/>
                    </a:lnT>
                    <a:lnB w="12700" cap="flat">
                      <a:noFill/>
                      <a:prstDash val="solid"/>
                      <a:roun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22384087"/>
                  </a:ext>
                </a:extLst>
              </a:tr>
              <a:tr h="1105786">
                <a:tc>
                  <a:txBody>
                    <a:bodyPr/>
                    <a:lstStyle/>
                    <a:p>
                      <a:pPr algn="ctr">
                        <a:lnSpc>
                          <a:spcPct val="100000"/>
                        </a:lnSpc>
                        <a:spcAft>
                          <a:spcPts val="0"/>
                        </a:spcAft>
                      </a:pPr>
                      <a:endParaRPr lang="en-CA" sz="600" b="0" dirty="0">
                        <a:ln>
                          <a:noFill/>
                        </a:ln>
                        <a:solidFill>
                          <a:schemeClr val="tx1"/>
                        </a:solidFill>
                        <a:effectLst/>
                        <a:uFill>
                          <a:solidFill>
                            <a:srgbClr val="000000"/>
                          </a:solidFill>
                        </a:uFill>
                      </a:endParaRPr>
                    </a:p>
                    <a:p>
                      <a:pPr algn="ctr">
                        <a:lnSpc>
                          <a:spcPct val="100000"/>
                        </a:lnSpc>
                        <a:spcAft>
                          <a:spcPts val="0"/>
                        </a:spcAft>
                      </a:pPr>
                      <a:r>
                        <a:rPr lang="en-CA" sz="1000" b="0" dirty="0">
                          <a:ln>
                            <a:noFill/>
                          </a:ln>
                          <a:solidFill>
                            <a:schemeClr val="tx1"/>
                          </a:solidFill>
                          <a:effectLst/>
                          <a:uFill>
                            <a:solidFill>
                              <a:srgbClr val="000000"/>
                            </a:solidFill>
                          </a:uFill>
                        </a:rPr>
                        <a:t>Recommendations vary in their </a:t>
                      </a:r>
                    </a:p>
                    <a:p>
                      <a:pPr algn="ctr">
                        <a:lnSpc>
                          <a:spcPct val="100000"/>
                        </a:lnSpc>
                        <a:spcAft>
                          <a:spcPts val="0"/>
                        </a:spcAft>
                      </a:pPr>
                      <a:r>
                        <a:rPr lang="en-CA" sz="1000" b="0" dirty="0">
                          <a:ln>
                            <a:noFill/>
                          </a:ln>
                          <a:solidFill>
                            <a:schemeClr val="tx1"/>
                          </a:solidFill>
                          <a:effectLst/>
                          <a:uFill>
                            <a:solidFill>
                              <a:srgbClr val="000000"/>
                            </a:solidFill>
                          </a:uFill>
                        </a:rPr>
                        <a:t>strength </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24984" marR="24984"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lvl="0" indent="-171450" algn="l">
                        <a:lnSpc>
                          <a:spcPct val="100000"/>
                        </a:lnSpc>
                        <a:spcAft>
                          <a:spcPts val="0"/>
                        </a:spcAft>
                        <a:buFont typeface="Arial" panose="020B0604020202020204" pitchFamily="34" charset="0"/>
                        <a:buChar char="•"/>
                      </a:pPr>
                      <a:endParaRPr lang="en-CA" sz="1000" b="0" dirty="0">
                        <a:ln>
                          <a:noFill/>
                        </a:ln>
                        <a:solidFill>
                          <a:srgbClr val="1E252B"/>
                        </a:solidFill>
                        <a:effectLst/>
                        <a:uFill>
                          <a:solidFill>
                            <a:srgbClr val="000000"/>
                          </a:solidFill>
                        </a:uFill>
                      </a:endParaRPr>
                    </a:p>
                    <a:p>
                      <a:pPr marL="171450" lvl="0" indent="-171450" algn="l">
                        <a:lnSpc>
                          <a:spcPct val="100000"/>
                        </a:lnSpc>
                        <a:spcAft>
                          <a:spcPts val="0"/>
                        </a:spcAft>
                        <a:buFont typeface="Arial" panose="020B0604020202020204" pitchFamily="34" charset="0"/>
                        <a:buChar char="•"/>
                      </a:pPr>
                      <a:endParaRPr lang="en-CA" sz="1000" b="0" dirty="0">
                        <a:ln>
                          <a:noFill/>
                        </a:ln>
                        <a:solidFill>
                          <a:srgbClr val="1E252B"/>
                        </a:solidFill>
                        <a:effectLst/>
                        <a:uFill>
                          <a:solidFill>
                            <a:srgbClr val="000000"/>
                          </a:solidFill>
                        </a:uFill>
                      </a:endParaRPr>
                    </a:p>
                    <a:p>
                      <a:pPr marL="171450" lvl="0"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Strength-assessment tools have been developed for guideline recommendations (e.g., GRADE, in addition to ranking the certainty of a body of evidence, as described above) – see </a:t>
                      </a:r>
                      <a:r>
                        <a:rPr lang="en-CA" sz="1000" b="1" dirty="0">
                          <a:ln>
                            <a:noFill/>
                          </a:ln>
                          <a:solidFill>
                            <a:srgbClr val="1E252B"/>
                          </a:solidFill>
                          <a:effectLst/>
                          <a:uFill>
                            <a:solidFill>
                              <a:srgbClr val="000000"/>
                            </a:solidFill>
                          </a:uFill>
                        </a:rPr>
                        <a:t>section 4.16 </a:t>
                      </a:r>
                      <a:r>
                        <a:rPr lang="en-CA" sz="1000" b="0" dirty="0">
                          <a:ln>
                            <a:noFill/>
                          </a:ln>
                          <a:solidFill>
                            <a:srgbClr val="1E252B"/>
                          </a:solidFill>
                          <a:effectLst/>
                          <a:uFill>
                            <a:solidFill>
                              <a:srgbClr val="000000"/>
                            </a:solidFill>
                          </a:uFill>
                        </a:rPr>
                        <a:t>for an example </a:t>
                      </a:r>
                    </a:p>
                    <a:p>
                      <a:pPr marL="171450" lvl="0"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Tools may yield a summary judgement about whether most decision-makers would choose to proceed with an intervention (e.g., strong with GRADE) or whether most would need to carefully weigh the pros and cons of an intervention</a:t>
                      </a:r>
                    </a:p>
                    <a:p>
                      <a:pPr marL="171450" lvl="0" indent="-171450" algn="l">
                        <a:lnSpc>
                          <a:spcPct val="100000"/>
                        </a:lnSpc>
                        <a:spcAft>
                          <a:spcPts val="0"/>
                        </a:spcAft>
                        <a:buFont typeface="Arial" panose="020B0604020202020204" pitchFamily="34" charset="0"/>
                        <a:buChar char="•"/>
                      </a:pPr>
                      <a:endParaRPr lang="en-CA" sz="1000" b="0" dirty="0">
                        <a:ln>
                          <a:noFill/>
                        </a:ln>
                        <a:solidFill>
                          <a:srgbClr val="1E252B"/>
                        </a:solidFill>
                        <a:effectLst/>
                        <a:uFill>
                          <a:solidFill>
                            <a:srgbClr val="000000"/>
                          </a:solidFill>
                        </a:uFill>
                      </a:endParaRPr>
                    </a:p>
                  </a:txBody>
                  <a:tcPr marL="24984" marR="24984" marT="0" marB="0">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a:noFill/>
                      <a:prstDash val="solid"/>
                      <a:round/>
                    </a:lnT>
                    <a:lnB w="12700" cap="flat">
                      <a:noFill/>
                      <a:prstDash val="solid"/>
                      <a:roun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07737862"/>
                  </a:ext>
                </a:extLst>
              </a:tr>
              <a:tr h="1105786">
                <a:tc>
                  <a:txBody>
                    <a:bodyPr/>
                    <a:lstStyle/>
                    <a:p>
                      <a:pPr algn="ctr">
                        <a:lnSpc>
                          <a:spcPct val="100000"/>
                        </a:lnSpc>
                        <a:spcAft>
                          <a:spcPts val="0"/>
                        </a:spcAft>
                      </a:pPr>
                      <a:endParaRPr lang="en-CA" sz="100" b="0" dirty="0">
                        <a:ln>
                          <a:noFill/>
                        </a:ln>
                        <a:solidFill>
                          <a:schemeClr val="tx1"/>
                        </a:solidFill>
                        <a:effectLst/>
                        <a:uFill>
                          <a:solidFill>
                            <a:srgbClr val="000000"/>
                          </a:solidFill>
                        </a:uFill>
                      </a:endParaRPr>
                    </a:p>
                    <a:p>
                      <a:pPr algn="ctr">
                        <a:lnSpc>
                          <a:spcPct val="100000"/>
                        </a:lnSpc>
                        <a:spcAft>
                          <a:spcPts val="0"/>
                        </a:spcAft>
                      </a:pPr>
                      <a:r>
                        <a:rPr lang="en-CA" sz="1000" b="0" dirty="0">
                          <a:ln>
                            <a:noFill/>
                          </a:ln>
                          <a:solidFill>
                            <a:schemeClr val="tx1"/>
                          </a:solidFill>
                          <a:effectLst/>
                          <a:uFill>
                            <a:solidFill>
                              <a:srgbClr val="000000"/>
                            </a:solidFill>
                          </a:uFill>
                        </a:rPr>
                        <a:t>Some sources</a:t>
                      </a:r>
                    </a:p>
                    <a:p>
                      <a:pPr algn="ctr">
                        <a:lnSpc>
                          <a:spcPct val="100000"/>
                        </a:lnSpc>
                        <a:spcAft>
                          <a:spcPts val="0"/>
                        </a:spcAft>
                      </a:pPr>
                      <a:r>
                        <a:rPr lang="en-CA" sz="1000" b="0" dirty="0">
                          <a:ln>
                            <a:noFill/>
                          </a:ln>
                          <a:solidFill>
                            <a:schemeClr val="tx1"/>
                          </a:solidFill>
                          <a:effectLst/>
                          <a:uFill>
                            <a:solidFill>
                              <a:srgbClr val="000000"/>
                            </a:solidFill>
                          </a:uFill>
                        </a:rPr>
                        <a:t>of (or approaches </a:t>
                      </a:r>
                    </a:p>
                    <a:p>
                      <a:pPr algn="ctr">
                        <a:lnSpc>
                          <a:spcPct val="100000"/>
                        </a:lnSpc>
                        <a:spcAft>
                          <a:spcPts val="0"/>
                        </a:spcAft>
                      </a:pPr>
                      <a:r>
                        <a:rPr lang="en-CA" sz="1000" b="0" dirty="0">
                          <a:ln>
                            <a:noFill/>
                          </a:ln>
                          <a:solidFill>
                            <a:schemeClr val="tx1"/>
                          </a:solidFill>
                          <a:effectLst/>
                          <a:uFill>
                            <a:solidFill>
                              <a:srgbClr val="000000"/>
                            </a:solidFill>
                          </a:uFill>
                        </a:rPr>
                        <a:t>used to generate) evidence can be hard to judge</a:t>
                      </a:r>
                      <a:endParaRPr lang="en-CA" sz="1000" b="0" dirty="0">
                        <a:ln>
                          <a:noFill/>
                        </a:ln>
                        <a:solidFill>
                          <a:schemeClr val="tx1"/>
                        </a:solidFill>
                        <a:effectLst/>
                        <a:uFill>
                          <a:solidFill>
                            <a:srgbClr val="000000"/>
                          </a:solidFill>
                        </a:uFill>
                        <a:latin typeface="+mj-lt"/>
                        <a:ea typeface="Arial Unicode MS" panose="020B0604020202020204" pitchFamily="34" charset="-128"/>
                        <a:cs typeface="Arial Unicode MS" panose="020B0604020202020204" pitchFamily="34" charset="-128"/>
                      </a:endParaRPr>
                    </a:p>
                  </a:txBody>
                  <a:tcPr marL="24984" marR="24984"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lvl="0" indent="-171450" algn="l">
                        <a:lnSpc>
                          <a:spcPct val="100000"/>
                        </a:lnSpc>
                        <a:spcAft>
                          <a:spcPts val="0"/>
                        </a:spcAft>
                        <a:buFont typeface="Arial" panose="020B0604020202020204" pitchFamily="34" charset="0"/>
                        <a:buChar char="•"/>
                      </a:pPr>
                      <a:endParaRPr lang="en-CA" sz="1200" b="0" dirty="0">
                        <a:ln>
                          <a:noFill/>
                        </a:ln>
                        <a:solidFill>
                          <a:srgbClr val="1E252B"/>
                        </a:solidFill>
                        <a:effectLst/>
                        <a:uFill>
                          <a:solidFill>
                            <a:srgbClr val="000000"/>
                          </a:solidFill>
                        </a:uFill>
                      </a:endParaRPr>
                    </a:p>
                    <a:p>
                      <a:pPr marL="171450" lvl="0"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No widely accepted tools exist to assess how much confidence can be placed in:</a:t>
                      </a:r>
                    </a:p>
                    <a:p>
                      <a:pPr marL="628650" lvl="1"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An expert, although examples like The Good Judgement Project do exist for forecasting (we return to expert opinion later in this chapter and, in the case of expert opinion about model parameters, in </a:t>
                      </a:r>
                      <a:r>
                        <a:rPr lang="en-CA" sz="1000" b="1" dirty="0">
                          <a:ln>
                            <a:noFill/>
                          </a:ln>
                          <a:solidFill>
                            <a:srgbClr val="1E252B"/>
                          </a:solidFill>
                          <a:effectLst/>
                          <a:uFill>
                            <a:solidFill>
                              <a:srgbClr val="000000"/>
                            </a:solidFill>
                          </a:uFill>
                        </a:rPr>
                        <a:t>section 4.16</a:t>
                      </a:r>
                      <a:r>
                        <a:rPr lang="en-CA" sz="1000" b="0" dirty="0">
                          <a:ln>
                            <a:noFill/>
                          </a:ln>
                          <a:solidFill>
                            <a:srgbClr val="1E252B"/>
                          </a:solidFill>
                          <a:effectLst/>
                          <a:uFill>
                            <a:solidFill>
                              <a:srgbClr val="000000"/>
                            </a:solidFill>
                          </a:uFill>
                        </a:rPr>
                        <a:t>)</a:t>
                      </a:r>
                    </a:p>
                    <a:p>
                      <a:pPr marL="628650" lvl="1" indent="-171450" algn="l">
                        <a:lnSpc>
                          <a:spcPct val="100000"/>
                        </a:lnSpc>
                        <a:spcAft>
                          <a:spcPts val="0"/>
                        </a:spcAft>
                        <a:buFont typeface="Arial" panose="020B0604020202020204" pitchFamily="34" charset="0"/>
                        <a:buChar char="•"/>
                      </a:pPr>
                      <a:r>
                        <a:rPr lang="en-CA" sz="1000" b="0" dirty="0">
                          <a:ln>
                            <a:noFill/>
                          </a:ln>
                          <a:solidFill>
                            <a:srgbClr val="1E252B"/>
                          </a:solidFill>
                          <a:effectLst/>
                          <a:uFill>
                            <a:solidFill>
                              <a:srgbClr val="000000"/>
                            </a:solidFill>
                          </a:uFill>
                        </a:rPr>
                        <a:t>Models used in generating some forms of evidence (which we address in </a:t>
                      </a:r>
                      <a:r>
                        <a:rPr lang="en-CA" sz="1000" b="1" dirty="0">
                          <a:ln>
                            <a:noFill/>
                          </a:ln>
                          <a:solidFill>
                            <a:srgbClr val="1E252B"/>
                          </a:solidFill>
                          <a:effectLst/>
                          <a:uFill>
                            <a:solidFill>
                              <a:srgbClr val="000000"/>
                            </a:solidFill>
                          </a:uFill>
                        </a:rPr>
                        <a:t>section 4.7 </a:t>
                      </a:r>
                      <a:r>
                        <a:rPr lang="en-CA" sz="1000" b="0" dirty="0">
                          <a:ln>
                            <a:noFill/>
                          </a:ln>
                          <a:solidFill>
                            <a:srgbClr val="1E252B"/>
                          </a:solidFill>
                          <a:effectLst/>
                          <a:uFill>
                            <a:solidFill>
                              <a:srgbClr val="000000"/>
                            </a:solidFill>
                          </a:uFill>
                        </a:rPr>
                        <a:t>when talking about climate-change models and in </a:t>
                      </a:r>
                      <a:r>
                        <a:rPr lang="en-CA" sz="1000" b="1" dirty="0">
                          <a:ln>
                            <a:noFill/>
                          </a:ln>
                          <a:solidFill>
                            <a:srgbClr val="1E252B"/>
                          </a:solidFill>
                          <a:effectLst/>
                          <a:uFill>
                            <a:solidFill>
                              <a:srgbClr val="000000"/>
                            </a:solidFill>
                          </a:uFill>
                        </a:rPr>
                        <a:t>section 4.16</a:t>
                      </a:r>
                      <a:r>
                        <a:rPr lang="en-CA" sz="1000" b="0" dirty="0">
                          <a:ln>
                            <a:noFill/>
                          </a:ln>
                          <a:solidFill>
                            <a:srgbClr val="1E252B"/>
                          </a:solidFill>
                          <a:effectLst/>
                          <a:uFill>
                            <a:solidFill>
                              <a:srgbClr val="000000"/>
                            </a:solidFill>
                          </a:uFill>
                        </a:rPr>
                        <a: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b="0" dirty="0">
                          <a:ln>
                            <a:noFill/>
                          </a:ln>
                          <a:solidFill>
                            <a:srgbClr val="1E252B"/>
                          </a:solidFill>
                          <a:effectLst/>
                          <a:uFill>
                            <a:solidFill>
                              <a:srgbClr val="000000"/>
                            </a:solidFill>
                          </a:uFill>
                          <a:latin typeface="+mj-lt"/>
                          <a:ea typeface="Arial Unicode MS" panose="020B0604020202020204" pitchFamily="34" charset="-128"/>
                          <a:cs typeface="Arial Unicode MS" panose="020B0604020202020204" pitchFamily="34" charset="-128"/>
                        </a:rPr>
                        <a:t>An artificial-intelligence algorithm used in generating some types of evidence, although examples like TRIPOD are starting to emerge</a:t>
                      </a:r>
                    </a:p>
                  </a:txBody>
                  <a:tcPr marL="24984" marR="24984" marT="0" marB="0">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a:noFill/>
                      <a:prstDash val="solid"/>
                      <a:roun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0514456"/>
                  </a:ext>
                </a:extLst>
              </a:tr>
            </a:tbl>
          </a:graphicData>
        </a:graphic>
      </p:graphicFrame>
      <p:sp>
        <p:nvSpPr>
          <p:cNvPr id="23" name="Slide Number">
            <a:extLst>
              <a:ext uri="{FF2B5EF4-FFF2-40B4-BE49-F238E27FC236}">
                <a16:creationId xmlns:a16="http://schemas.microsoft.com/office/drawing/2014/main" id="{259A1404-4EC5-C644-973C-D199B7C6ACF2}"/>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25" name="Rectangle 24">
            <a:extLst>
              <a:ext uri="{FF2B5EF4-FFF2-40B4-BE49-F238E27FC236}">
                <a16:creationId xmlns:a16="http://schemas.microsoft.com/office/drawing/2014/main" id="{8203A0FB-0D2A-B94E-918E-D4F7DBC5AF48}"/>
              </a:ext>
            </a:extLst>
          </p:cNvPr>
          <p:cNvSpPr/>
          <p:nvPr/>
        </p:nvSpPr>
        <p:spPr>
          <a:xfrm>
            <a:off x="322683" y="512931"/>
            <a:ext cx="8355454" cy="400110"/>
          </a:xfrm>
          <a:prstGeom prst="rect">
            <a:avLst/>
          </a:prstGeom>
        </p:spPr>
        <p:txBody>
          <a:bodyPr wrap="square">
            <a:spAutoFit/>
          </a:bodyPr>
          <a:lstStyle/>
          <a:p>
            <a:r>
              <a:rPr lang="en-CA" sz="2000" b="1" dirty="0">
                <a:solidFill>
                  <a:srgbClr val="0F447C"/>
                </a:solidFill>
                <a:cs typeface="Arial" panose="020B0604020202020204" pitchFamily="34" charset="0"/>
              </a:rPr>
              <a:t>4.5 </a:t>
            </a:r>
            <a:r>
              <a:rPr lang="en-CA" sz="2000" dirty="0">
                <a:solidFill>
                  <a:srgbClr val="264878"/>
                </a:solidFill>
                <a:latin typeface="Helvetica" pitchFamily="2" charset="0"/>
              </a:rPr>
              <a:t>Distinguishing high- from low-quality evidence</a:t>
            </a:r>
          </a:p>
        </p:txBody>
      </p:sp>
    </p:spTree>
    <p:extLst>
      <p:ext uri="{BB962C8B-B14F-4D97-AF65-F5344CB8AC3E}">
        <p14:creationId xmlns:p14="http://schemas.microsoft.com/office/powerpoint/2010/main" val="3978088788"/>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27019</TotalTime>
  <Words>533</Words>
  <Application>Microsoft Macintosh PowerPoint</Application>
  <PresentationFormat>Widescreen</PresentationFormat>
  <Paragraphs>36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Helvetica</vt:lpstr>
      <vt:lpstr>Helvetica Neue</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513</cp:revision>
  <cp:lastPrinted>2021-10-15T02:33:08Z</cp:lastPrinted>
  <dcterms:modified xsi:type="dcterms:W3CDTF">2021-12-14T16:54:31Z</dcterms:modified>
</cp:coreProperties>
</file>