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90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660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DA1BBDF-AA82-3F4B-A3A7-09FDFBA6A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825172"/>
              </p:ext>
            </p:extLst>
          </p:nvPr>
        </p:nvGraphicFramePr>
        <p:xfrm>
          <a:off x="4616717" y="1341519"/>
          <a:ext cx="6985865" cy="4760524"/>
        </p:xfrm>
        <a:graphic>
          <a:graphicData uri="http://schemas.openxmlformats.org/drawingml/2006/table">
            <a:tbl>
              <a:tblPr firstRow="1" firstCol="1" bandRow="1">
                <a:tableStyleId>{4C3C2611-4C71-4FC5-86AE-919BDF0F9419}</a:tableStyleId>
              </a:tblPr>
              <a:tblGrid>
                <a:gridCol w="776970">
                  <a:extLst>
                    <a:ext uri="{9D8B030D-6E8A-4147-A177-3AD203B41FA5}">
                      <a16:colId xmlns:a16="http://schemas.microsoft.com/office/drawing/2014/main" val="1146647252"/>
                    </a:ext>
                  </a:extLst>
                </a:gridCol>
                <a:gridCol w="3857888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351007">
                  <a:extLst>
                    <a:ext uri="{9D8B030D-6E8A-4147-A177-3AD203B41FA5}">
                      <a16:colId xmlns:a16="http://schemas.microsoft.com/office/drawing/2014/main" val="1851268058"/>
                    </a:ext>
                  </a:extLst>
                </a:gridCol>
              </a:tblGrid>
              <a:tr h="293761"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</a:rPr>
                        <a:t>Steps</a:t>
                      </a:r>
                      <a:endParaRPr lang="en-CA" sz="11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</a:rPr>
                        <a:t>Related questions</a:t>
                      </a:r>
                      <a:endParaRPr lang="en-CA" sz="11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</a:rPr>
                        <a:t>Examples of helpful forms of evidence</a:t>
                      </a:r>
                      <a:endParaRPr lang="en-CA" sz="11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245003"/>
                  </a:ext>
                </a:extLst>
              </a:tr>
              <a:tr h="201187">
                <a:tc rowSpan="3">
                  <a:txBody>
                    <a:bodyPr/>
                    <a:lstStyle/>
                    <a:p>
                      <a:pPr algn="ctr"/>
                      <a:endParaRPr lang="en-CA" sz="105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5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1" dirty="0">
                          <a:solidFill>
                            <a:srgbClr val="254777"/>
                          </a:solidFill>
                          <a:effectLst/>
                        </a:rPr>
                        <a:t>Indicators</a:t>
                      </a:r>
                      <a:r>
                        <a:rPr lang="en-CA" sz="1000" dirty="0">
                          <a:effectLst/>
                        </a:rPr>
                        <a:t> – How big is the problem?</a:t>
                      </a: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0" dirty="0">
                          <a:effectLst/>
                        </a:rPr>
                        <a:t>Data analytics</a:t>
                      </a:r>
                      <a:endParaRPr lang="en-CA" sz="10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125224"/>
                  </a:ext>
                </a:extLst>
              </a:tr>
              <a:tr h="4332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1" dirty="0">
                          <a:solidFill>
                            <a:srgbClr val="254777"/>
                          </a:solidFill>
                          <a:effectLst/>
                        </a:rPr>
                        <a:t>Comparisons</a:t>
                      </a:r>
                      <a:r>
                        <a:rPr lang="en-CA" sz="1000" dirty="0">
                          <a:effectLst/>
                        </a:rPr>
                        <a:t> – Is the problem getting worse or is it bigger here than elsewhere?</a:t>
                      </a: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0" dirty="0">
                          <a:effectLst/>
                        </a:rPr>
                        <a:t>Data analytics </a:t>
                      </a:r>
                    </a:p>
                    <a:p>
                      <a:pPr algn="l"/>
                      <a:r>
                        <a:rPr lang="en-CA" sz="900" b="0" i="1" dirty="0">
                          <a:effectLst/>
                        </a:rPr>
                        <a:t>(e.g., using administrative databases or community surveys)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866178"/>
                  </a:ext>
                </a:extLst>
              </a:tr>
              <a:tr h="3273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>
                          <a:solidFill>
                            <a:srgbClr val="254777"/>
                          </a:solidFill>
                          <a:effectLst/>
                        </a:rPr>
                        <a:t>Framing</a:t>
                      </a:r>
                      <a:r>
                        <a:rPr lang="en-CA" sz="1000" dirty="0">
                          <a:effectLst/>
                        </a:rPr>
                        <a:t> – How do different people describe or experience the problem and its causes?</a:t>
                      </a: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0" dirty="0">
                          <a:effectLst/>
                        </a:rPr>
                        <a:t>Qualitative studies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1" dirty="0">
                          <a:effectLst/>
                        </a:rPr>
                        <a:t>(e.g., using interviews and focus groups)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072911"/>
                  </a:ext>
                </a:extLst>
              </a:tr>
              <a:tr h="433237">
                <a:tc rowSpan="5">
                  <a:txBody>
                    <a:bodyPr/>
                    <a:lstStyle/>
                    <a:p>
                      <a:pPr algn="ctr"/>
                      <a:endParaRPr lang="en-CA" sz="1050" b="0" dirty="0">
                        <a:solidFill>
                          <a:srgbClr val="FFC057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rgbClr val="FFC0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57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Benefits</a:t>
                      </a:r>
                      <a:r>
                        <a:rPr lang="en-US" sz="1000" dirty="0">
                          <a:effectLst/>
                        </a:rPr>
                        <a:t> – What good might come of it?</a:t>
                      </a:r>
                      <a:endParaRPr lang="en-CA" sz="1000" dirty="0">
                        <a:effectLst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Evaluations </a:t>
                      </a:r>
                    </a:p>
                    <a:p>
                      <a:pPr algn="l"/>
                      <a:r>
                        <a:rPr lang="en-US" sz="900" b="0" i="1" dirty="0">
                          <a:effectLst/>
                        </a:rPr>
                        <a:t>(e.g., effectiveness studies like randomized-controlled trials)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496363"/>
                  </a:ext>
                </a:extLst>
              </a:tr>
              <a:tr h="2939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Harms</a:t>
                      </a:r>
                      <a:r>
                        <a:rPr lang="en-US" sz="1000" dirty="0">
                          <a:effectLst/>
                        </a:rPr>
                        <a:t> – What could go wrong?</a:t>
                      </a:r>
                      <a:endParaRPr lang="en-CA" sz="1000" dirty="0">
                        <a:effectLst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Evaluations</a:t>
                      </a:r>
                    </a:p>
                    <a:p>
                      <a:pPr algn="l"/>
                      <a:r>
                        <a:rPr lang="en-US" sz="900" b="0" i="1" dirty="0">
                          <a:effectLst/>
                        </a:rPr>
                        <a:t>(e.g., observational studies)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147054"/>
                  </a:ext>
                </a:extLst>
              </a:tr>
              <a:tr h="3094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Cost-effectiveness</a:t>
                      </a:r>
                      <a:r>
                        <a:rPr lang="en-US" sz="1000" dirty="0">
                          <a:effectLst/>
                        </a:rPr>
                        <a:t> – Does one option achieve more for the same investment?</a:t>
                      </a:r>
                      <a:endParaRPr lang="en-CA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Technology assessment / cost-effectiveness evaluation</a:t>
                      </a:r>
                      <a:endParaRPr lang="en-CA" sz="10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474667"/>
                  </a:ext>
                </a:extLst>
              </a:tr>
              <a:tr h="43323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Adaptations</a:t>
                      </a:r>
                      <a:r>
                        <a:rPr lang="en-US" sz="1000" dirty="0">
                          <a:effectLst/>
                        </a:rPr>
                        <a:t> – Can we adapt something that worked elsewhere while still getting the benefits?</a:t>
                      </a:r>
                      <a:endParaRPr lang="en-CA" sz="1000" dirty="0">
                        <a:effectLst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Evaluations</a:t>
                      </a:r>
                    </a:p>
                    <a:p>
                      <a:pPr algn="l"/>
                      <a:r>
                        <a:rPr lang="en-US" sz="900" b="0" i="1" dirty="0">
                          <a:effectLst/>
                        </a:rPr>
                        <a:t>(e.g., process evaluations that examine how and why an option worked)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370663"/>
                  </a:ext>
                </a:extLst>
              </a:tr>
              <a:tr h="4909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Stakeholders’ views and experiences </a:t>
                      </a:r>
                      <a:r>
                        <a:rPr lang="en-US" sz="1000" dirty="0">
                          <a:effectLst/>
                        </a:rPr>
                        <a:t>– Which groups support which option? </a:t>
                      </a:r>
                      <a:endParaRPr lang="en-CA" sz="1000" dirty="0">
                        <a:effectLst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Qualitative studies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1" dirty="0">
                          <a:effectLst/>
                        </a:rPr>
                        <a:t>(e.g., using interviews and focus groups to understand what is important to citizens) 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747921"/>
                  </a:ext>
                </a:extLst>
              </a:tr>
              <a:tr h="490957">
                <a:tc rowSpan="2">
                  <a:txBody>
                    <a:bodyPr/>
                    <a:lstStyle/>
                    <a:p>
                      <a:pPr algn="ctr"/>
                      <a:endParaRPr lang="en-CA" sz="1050" b="0" dirty="0">
                        <a:solidFill>
                          <a:srgbClr val="FFC057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76A6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Barriers and facilitators </a:t>
                      </a:r>
                      <a:r>
                        <a:rPr lang="en-US" sz="1000" dirty="0">
                          <a:effectLst/>
                        </a:rPr>
                        <a:t>– What (and who) will get in the way or help us in reaching and achieving desired impacts among the right people?</a:t>
                      </a:r>
                      <a:endParaRPr lang="en-CA" sz="1000" dirty="0">
                        <a:effectLst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</a:rPr>
                        <a:t>Qualitative studies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1" dirty="0">
                          <a:effectLst/>
                        </a:rPr>
                        <a:t>(e.g., using interviews and focus groups to understand barriers and facilitators) </a:t>
                      </a:r>
                      <a:endParaRPr lang="en-CA" sz="900" b="0" i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639309"/>
                  </a:ext>
                </a:extLst>
              </a:tr>
              <a:tr h="4641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>
                          <a:solidFill>
                            <a:srgbClr val="254777"/>
                          </a:solidFill>
                          <a:effectLst/>
                        </a:rPr>
                        <a:t>Benefits, harms, cost-effectiveness, etc. of implementation strategies </a:t>
                      </a:r>
                      <a:r>
                        <a:rPr lang="en-US" sz="1000" dirty="0">
                          <a:effectLst/>
                        </a:rPr>
                        <a:t>– What strategies should we use to reach and achieve desired impacts among the right people?</a:t>
                      </a:r>
                      <a:endParaRPr lang="en-CA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effectLst/>
                        </a:rPr>
                        <a:t>Behavioural / implementation research</a:t>
                      </a:r>
                    </a:p>
                    <a:p>
                      <a:pPr algn="l"/>
                      <a:r>
                        <a:rPr lang="en-US" sz="1000" b="0" dirty="0">
                          <a:effectLst/>
                        </a:rPr>
                        <a:t>See also ‘selecting an option’</a:t>
                      </a:r>
                      <a:endParaRPr lang="en-CA" sz="10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708154"/>
                  </a:ext>
                </a:extLst>
              </a:tr>
              <a:tr h="23805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50" b="0" dirty="0">
                        <a:solidFill>
                          <a:srgbClr val="FFC057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 anchor="ctr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66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dirty="0">
                          <a:effectLst/>
                        </a:rPr>
                        <a:t>Is the chosen option reaching those who can benefit from it?</a:t>
                      </a:r>
                      <a:endParaRPr lang="en-CA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0" dirty="0">
                          <a:effectLst/>
                        </a:rPr>
                        <a:t>Data analytics</a:t>
                      </a:r>
                      <a:endParaRPr lang="en-CA" sz="10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5937"/>
                  </a:ext>
                </a:extLst>
              </a:tr>
              <a:tr h="30945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>
                          <a:effectLst/>
                        </a:rPr>
                        <a:t>Is the chosen option achieving desired impacts at sufficient scale? </a:t>
                      </a:r>
                      <a:endParaRPr lang="en-CA" sz="10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00" b="0" dirty="0">
                          <a:effectLst/>
                        </a:rPr>
                        <a:t>Evaluations </a:t>
                      </a:r>
                      <a:endParaRPr lang="en-CA" sz="1000" b="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229" marR="20229" marT="0" marB="0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noFill/>
                      <a:prstDash val="solid"/>
                      <a:round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441455"/>
                  </a:ext>
                </a:extLst>
              </a:tr>
            </a:tbl>
          </a:graphicData>
        </a:graphic>
      </p:graphicFrame>
      <p:pic>
        <p:nvPicPr>
          <p:cNvPr id="52" name="Picture 51" descr="Icon&#10;&#10;Description automatically generated">
            <a:extLst>
              <a:ext uri="{FF2B5EF4-FFF2-40B4-BE49-F238E27FC236}">
                <a16:creationId xmlns:a16="http://schemas.microsoft.com/office/drawing/2014/main" id="{543CD3F6-298A-264D-BDC6-3221AA8B9C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37" y="1837461"/>
            <a:ext cx="635000" cy="635000"/>
          </a:xfrm>
          <a:prstGeom prst="rect">
            <a:avLst/>
          </a:prstGeom>
        </p:spPr>
      </p:pic>
      <p:pic>
        <p:nvPicPr>
          <p:cNvPr id="54" name="Picture 53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CB18972D-46D0-3A43-8225-A900FF055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37" y="3300802"/>
            <a:ext cx="635000" cy="635000"/>
          </a:xfrm>
          <a:prstGeom prst="rect">
            <a:avLst/>
          </a:prstGeom>
        </p:spPr>
      </p:pic>
      <p:pic>
        <p:nvPicPr>
          <p:cNvPr id="56" name="Picture 55" descr="A picture containing text, pool ball, sport, pool table&#10;&#10;Description automatically generated">
            <a:extLst>
              <a:ext uri="{FF2B5EF4-FFF2-40B4-BE49-F238E27FC236}">
                <a16:creationId xmlns:a16="http://schemas.microsoft.com/office/drawing/2014/main" id="{AF4AAC7D-67B5-7D47-A865-547FEDBB97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37" y="4754859"/>
            <a:ext cx="635000" cy="635000"/>
          </a:xfrm>
          <a:prstGeom prst="rect">
            <a:avLst/>
          </a:prstGeom>
        </p:spPr>
      </p:pic>
      <p:pic>
        <p:nvPicPr>
          <p:cNvPr id="58" name="Picture 57" descr="Icon&#10;&#10;Description automatically generated">
            <a:extLst>
              <a:ext uri="{FF2B5EF4-FFF2-40B4-BE49-F238E27FC236}">
                <a16:creationId xmlns:a16="http://schemas.microsoft.com/office/drawing/2014/main" id="{48F91A11-3183-824B-A9B2-19919274B5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068" y="5509142"/>
            <a:ext cx="603737" cy="62788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2089CA6-4F4F-A04F-BB3F-C3E77A7BAA8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9411" y="1944412"/>
            <a:ext cx="3609833" cy="3700079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7B40AB52-0420-3844-816E-F7FA01BD9744}"/>
              </a:ext>
            </a:extLst>
          </p:cNvPr>
          <p:cNvSpPr txBox="1"/>
          <p:nvPr/>
        </p:nvSpPr>
        <p:spPr>
          <a:xfrm>
            <a:off x="54021" y="1590778"/>
            <a:ext cx="1383491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CA" sz="1000" b="1" dirty="0">
                <a:solidFill>
                  <a:srgbClr val="0F447C"/>
                </a:solidFill>
                <a:effectLst/>
              </a:rPr>
              <a:t>Understanding</a:t>
            </a:r>
          </a:p>
          <a:p>
            <a:pPr algn="r"/>
            <a:r>
              <a:rPr lang="en-CA" sz="1000" b="1" dirty="0">
                <a:solidFill>
                  <a:srgbClr val="0F447C"/>
                </a:solidFill>
                <a:effectLst/>
              </a:rPr>
              <a:t>a problem and</a:t>
            </a:r>
          </a:p>
          <a:p>
            <a:pPr algn="r"/>
            <a:r>
              <a:rPr lang="en-CA" sz="1000" b="1" dirty="0">
                <a:solidFill>
                  <a:srgbClr val="0F447C"/>
                </a:solidFill>
                <a:effectLst/>
              </a:rPr>
              <a:t>its causes</a:t>
            </a:r>
            <a:endParaRPr lang="en-CA" sz="1000" b="1" dirty="0">
              <a:solidFill>
                <a:srgbClr val="0F447C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C1F4325-4F8E-3C45-BE96-D04B5171E551}"/>
              </a:ext>
            </a:extLst>
          </p:cNvPr>
          <p:cNvSpPr txBox="1"/>
          <p:nvPr/>
        </p:nvSpPr>
        <p:spPr>
          <a:xfrm>
            <a:off x="3089565" y="1590778"/>
            <a:ext cx="2164729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b="1" dirty="0">
                <a:solidFill>
                  <a:srgbClr val="0F447C"/>
                </a:solidFill>
              </a:rPr>
              <a:t>Selecting an option </a:t>
            </a:r>
          </a:p>
          <a:p>
            <a:r>
              <a:rPr lang="en-CA" sz="1000" b="1" dirty="0">
                <a:solidFill>
                  <a:srgbClr val="0F447C"/>
                </a:solidFill>
              </a:rPr>
              <a:t>for addressing</a:t>
            </a:r>
          </a:p>
          <a:p>
            <a:r>
              <a:rPr lang="en-CA" sz="1000" b="1" dirty="0">
                <a:solidFill>
                  <a:srgbClr val="0F447C"/>
                </a:solidFill>
              </a:rPr>
              <a:t>the problem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C382B36-E676-2D49-8B95-CFFF2FFC462D}"/>
              </a:ext>
            </a:extLst>
          </p:cNvPr>
          <p:cNvSpPr txBox="1"/>
          <p:nvPr/>
        </p:nvSpPr>
        <p:spPr>
          <a:xfrm>
            <a:off x="54022" y="5386175"/>
            <a:ext cx="1383490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CA" sz="1000" b="1" dirty="0">
                <a:solidFill>
                  <a:srgbClr val="0F447C"/>
                </a:solidFill>
              </a:rPr>
              <a:t>Monitoring implementation and evaluating impacts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1A8E04-1B51-EF4C-84B2-DBE55383CDCA}"/>
              </a:ext>
            </a:extLst>
          </p:cNvPr>
          <p:cNvSpPr txBox="1"/>
          <p:nvPr/>
        </p:nvSpPr>
        <p:spPr>
          <a:xfrm>
            <a:off x="3089565" y="5386175"/>
            <a:ext cx="1476681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b="1" dirty="0">
                <a:solidFill>
                  <a:srgbClr val="0F447C"/>
                </a:solidFill>
              </a:rPr>
              <a:t>Identifying implementation considerations</a:t>
            </a:r>
          </a:p>
        </p:txBody>
      </p:sp>
      <p:sp>
        <p:nvSpPr>
          <p:cNvPr id="43" name="Slide Number">
            <a:extLst>
              <a:ext uri="{FF2B5EF4-FFF2-40B4-BE49-F238E27FC236}">
                <a16:creationId xmlns:a16="http://schemas.microsoft.com/office/drawing/2014/main" id="{A595986A-E83C-4A4D-AEB3-D93987B26508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FC13DE-E270-A244-803F-74951A3059AA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4.3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Matching decision-related questions to forms of evidence</a:t>
            </a:r>
          </a:p>
        </p:txBody>
      </p:sp>
    </p:spTree>
    <p:extLst>
      <p:ext uri="{BB962C8B-B14F-4D97-AF65-F5344CB8AC3E}">
        <p14:creationId xmlns:p14="http://schemas.microsoft.com/office/powerpoint/2010/main" val="247997059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335</Words>
  <Application>Microsoft Macintosh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2021-12-14T16:50:21Z</dcterms:modified>
</cp:coreProperties>
</file>