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41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CB4336-0D55-4613-9BA9-2A65FA53B628}" v="1" dt="2021-12-16T19:59:52.94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ECB4336-0D55-4613-9BA9-2A65FA53B628}"/>
    <pc:docChg chg="modSld">
      <pc:chgData name="" userId="" providerId="" clId="Web-{6ECB4336-0D55-4613-9BA9-2A65FA53B628}" dt="2021-12-16T19:59:52.947" v="0" actId="1076"/>
      <pc:docMkLst>
        <pc:docMk/>
      </pc:docMkLst>
      <pc:sldChg chg="modSp">
        <pc:chgData name="" userId="" providerId="" clId="Web-{6ECB4336-0D55-4613-9BA9-2A65FA53B628}" dt="2021-12-16T19:59:52.947" v="0" actId="1076"/>
        <pc:sldMkLst>
          <pc:docMk/>
          <pc:sldMk cId="2715792855" sldId="541"/>
        </pc:sldMkLst>
        <pc:spChg chg="mod">
          <ac:chgData name="" userId="" providerId="" clId="Web-{6ECB4336-0D55-4613-9BA9-2A65FA53B628}" dt="2021-12-16T19:59:52.947" v="0" actId="1076"/>
          <ac:spMkLst>
            <pc:docMk/>
            <pc:sldMk cId="2715792855" sldId="541"/>
            <ac:spMk id="11" creationId="{566C9691-292C-1643-874B-1734F3738C5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4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963085" y="4406903"/>
            <a:ext cx="10363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5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SzTx/>
              <a:buNone/>
            </a:lvl1pPr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6C9691-292C-1643-874B-1734F3738C5F}"/>
              </a:ext>
            </a:extLst>
          </p:cNvPr>
          <p:cNvSpPr/>
          <p:nvPr/>
        </p:nvSpPr>
        <p:spPr>
          <a:xfrm>
            <a:off x="283731" y="2314323"/>
            <a:ext cx="2949140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2497A"/>
                </a:solidFill>
                <a:latin typeface="Helvetica" pitchFamily="2" charset="0"/>
                <a:cs typeface="Calibri" panose="020F0502020204030204" pitchFamily="34" charset="0"/>
              </a:rPr>
              <a:t>Many reports made general recommendations about data collection and sharing, but they did not make specific recommendations about harnessing data analytics to support decision-making </a:t>
            </a:r>
          </a:p>
          <a:p>
            <a:endParaRPr lang="en-US" sz="1400" dirty="0">
              <a:solidFill>
                <a:srgbClr val="22497A"/>
              </a:solidFill>
              <a:latin typeface="Helvetica" pitchFamily="2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rgbClr val="22497A"/>
                </a:solidFill>
                <a:latin typeface="Helvetica" pitchFamily="2" charset="0"/>
                <a:cs typeface="Calibri" panose="020F0502020204030204" pitchFamily="34" charset="0"/>
              </a:rPr>
              <a:t>Modeling was the most frequent form drawn upon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4A6FEC8-7B1B-B942-AD2B-D612B8181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333468"/>
              </p:ext>
            </p:extLst>
          </p:nvPr>
        </p:nvGraphicFramePr>
        <p:xfrm>
          <a:off x="3405152" y="1392239"/>
          <a:ext cx="8122697" cy="4709160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2410146">
                  <a:extLst>
                    <a:ext uri="{9D8B030D-6E8A-4147-A177-3AD203B41FA5}">
                      <a16:colId xmlns:a16="http://schemas.microsoft.com/office/drawing/2014/main" val="3537307945"/>
                    </a:ext>
                  </a:extLst>
                </a:gridCol>
                <a:gridCol w="4313638">
                  <a:extLst>
                    <a:ext uri="{9D8B030D-6E8A-4147-A177-3AD203B41FA5}">
                      <a16:colId xmlns:a16="http://schemas.microsoft.com/office/drawing/2014/main" val="379536902"/>
                    </a:ext>
                  </a:extLst>
                </a:gridCol>
                <a:gridCol w="1398913">
                  <a:extLst>
                    <a:ext uri="{9D8B030D-6E8A-4147-A177-3AD203B41FA5}">
                      <a16:colId xmlns:a16="http://schemas.microsoft.com/office/drawing/2014/main" val="889671545"/>
                    </a:ext>
                  </a:extLst>
                </a:gridCol>
              </a:tblGrid>
              <a:tr h="365610">
                <a:tc gridSpan="2">
                  <a:txBody>
                    <a:bodyPr/>
                    <a:lstStyle/>
                    <a:p>
                      <a:pPr algn="ctr"/>
                      <a:r>
                        <a:rPr lang="en-CA" sz="1200" b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Forms of evidence</a:t>
                      </a:r>
                      <a:endParaRPr lang="en-CA" sz="1200" b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01" marR="38901" marT="0" marB="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Number of commission reports</a:t>
                      </a:r>
                      <a:endParaRPr lang="en-CA" sz="1200" b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01" marR="38901" marT="0" marB="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831625"/>
                  </a:ext>
                </a:extLst>
              </a:tr>
              <a:tr h="210075">
                <a:tc rowSpan="3">
                  <a:txBody>
                    <a:bodyPr/>
                    <a:lstStyle/>
                    <a:p>
                      <a:pPr algn="ctr"/>
                      <a:r>
                        <a:rPr lang="en-CA" sz="1050" b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Basis for describing the expertise of members of the commission (not including their individual bios)</a:t>
                      </a:r>
                    </a:p>
                  </a:txBody>
                  <a:tcPr marL="38901" marR="38901" marT="0" marB="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assessment / cost-effectiveness analysis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0311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other forms of evidence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7037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explicitly reported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220691"/>
                  </a:ext>
                </a:extLst>
              </a:tr>
              <a:tr h="210075">
                <a:tc rowSpan="9">
                  <a:txBody>
                    <a:bodyPr/>
                    <a:lstStyle/>
                    <a:p>
                      <a:pPr algn="ctr"/>
                      <a:r>
                        <a:rPr lang="en-CA" sz="1050" b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Source of evidence </a:t>
                      </a:r>
                    </a:p>
                    <a:p>
                      <a:pPr algn="ctr"/>
                      <a:r>
                        <a:rPr lang="en-CA" sz="1050" b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drawn upon</a:t>
                      </a:r>
                      <a:endParaRPr lang="en-CA" sz="1050" b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01" marR="38901" marT="0" marB="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Modeling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003145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synthesis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286998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assessment / cost-effectiveness analysis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35309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analytics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927533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892657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Guidelines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4070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Behavioural/implementation research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095095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Qualitative insights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61973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explicitly reported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29388"/>
                  </a:ext>
                </a:extLst>
              </a:tr>
              <a:tr h="210075">
                <a:tc rowSpan="7">
                  <a:txBody>
                    <a:bodyPr/>
                    <a:lstStyle/>
                    <a:p>
                      <a:pPr algn="ctr"/>
                      <a:r>
                        <a:rPr lang="en-CA" sz="1050" b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Focus of recommendations</a:t>
                      </a:r>
                      <a:endParaRPr lang="en-CA" sz="1050" b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01" marR="38901" marT="0" marB="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Modeling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47622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860254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Qualitative insights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72841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assessment / cost-effectiveness analysis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803850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Guidelines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715990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other forms of evidence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564655"/>
                  </a:ext>
                </a:extLst>
              </a:tr>
              <a:tr h="21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explicitly reported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38100" marR="38100" marT="38100" marB="38100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004679"/>
                  </a:ext>
                </a:extLst>
              </a:tr>
            </a:tbl>
          </a:graphicData>
        </a:graphic>
      </p:graphicFrame>
      <p:sp>
        <p:nvSpPr>
          <p:cNvPr id="13" name="Slide Number">
            <a:extLst>
              <a:ext uri="{FF2B5EF4-FFF2-40B4-BE49-F238E27FC236}">
                <a16:creationId xmlns:a16="http://schemas.microsoft.com/office/drawing/2014/main" id="{ECB78C2E-9A07-9F4F-9950-368A3DC111E7}"/>
              </a:ext>
            </a:extLst>
          </p:cNvPr>
          <p:cNvSpPr txBox="1">
            <a:spLocks/>
          </p:cNvSpPr>
          <p:nvPr/>
        </p:nvSpPr>
        <p:spPr>
          <a:xfrm>
            <a:off x="11527849" y="5800298"/>
            <a:ext cx="579534" cy="440950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109B91-A0EA-CC43-A4C1-57FC51A2D5FD}"/>
              </a:ext>
            </a:extLst>
          </p:cNvPr>
          <p:cNvSpPr/>
          <p:nvPr/>
        </p:nvSpPr>
        <p:spPr>
          <a:xfrm>
            <a:off x="322682" y="512931"/>
            <a:ext cx="9052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4.15 </a:t>
            </a:r>
            <a:r>
              <a:rPr lang="en-CA" sz="2000" dirty="0">
                <a:solidFill>
                  <a:srgbClr val="254777"/>
                </a:solidFill>
                <a:latin typeface="Helvetica" pitchFamily="2" charset="0"/>
              </a:rPr>
              <a:t>Global-commission reports by form of evidence </a:t>
            </a:r>
            <a:endParaRPr lang="en-CA" sz="2000" dirty="0">
              <a:solidFill>
                <a:srgbClr val="264878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79285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27018</TotalTime>
  <Words>144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514</cp:revision>
  <cp:lastPrinted>2021-10-15T02:33:08Z</cp:lastPrinted>
  <dcterms:modified xsi:type="dcterms:W3CDTF">2021-12-16T19:59:53Z</dcterms:modified>
</cp:coreProperties>
</file>