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4"/>
  </p:notesMasterIdLst>
  <p:handoutMasterIdLst>
    <p:handoutMasterId r:id="rId5"/>
  </p:handoutMasterIdLst>
  <p:sldIdLst>
    <p:sldId id="664" r:id="rId2"/>
    <p:sldId id="735" r:id="rId3"/>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15:guide id="1" pos="3908" userDrawn="1">
          <p15:clr>
            <a:srgbClr val="A4A3A4"/>
          </p15:clr>
        </p15:guide>
        <p15:guide id="2" orient="horz" pos="213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erma, Jennifer" initials="VJ" lastIdx="2" clrIdx="0">
    <p:extLst>
      <p:ext uri="{19B8F6BF-5375-455C-9EA6-DF929625EA0E}">
        <p15:presenceInfo xmlns:p15="http://schemas.microsoft.com/office/powerpoint/2012/main" userId="S::vermaj5@mcmaster.ca::78ab9c5b-20fe-416a-ba3c-d7dfe6316fd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BAD1"/>
    <a:srgbClr val="99CC66"/>
    <a:srgbClr val="FFC057"/>
    <a:srgbClr val="1E252B"/>
    <a:srgbClr val="CCE5B2"/>
    <a:srgbClr val="CC76A6"/>
    <a:srgbClr val="FFDEAB"/>
    <a:srgbClr val="B2CCE5"/>
    <a:srgbClr val="6699CC"/>
    <a:srgbClr val="DADF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7F3F4"/>
          </a:solidFill>
        </a:fill>
      </a:tcStyle>
    </a:wholeTbl>
    <a:band2H>
      <a:tcTxStyle/>
      <a:tcStyle>
        <a:tcBdr/>
        <a:fill>
          <a:solidFill>
            <a:srgbClr val="F3F9FA"/>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D9"/>
          </a:solidFill>
        </a:fill>
      </a:tcStyle>
    </a:wholeTbl>
    <a:band2H>
      <a:tcTxStyle/>
      <a:tcStyle>
        <a:tcBdr/>
        <a:fill>
          <a:solidFill>
            <a:srgbClr val="E7E7ED"/>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chemeClr val="accent3">
              <a:lumOff val="44000"/>
            </a:schemeClr>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63"/>
    <p:restoredTop sz="91431"/>
  </p:normalViewPr>
  <p:slideViewPr>
    <p:cSldViewPr snapToGrid="0" snapToObjects="1">
      <p:cViewPr varScale="1">
        <p:scale>
          <a:sx n="100" d="100"/>
          <a:sy n="100" d="100"/>
        </p:scale>
        <p:origin x="664" y="176"/>
      </p:cViewPr>
      <p:guideLst>
        <p:guide pos="3908"/>
        <p:guide orient="horz" pos="2137"/>
      </p:guideLst>
    </p:cSldViewPr>
  </p:slideViewPr>
  <p:notesTextViewPr>
    <p:cViewPr>
      <p:scale>
        <a:sx n="20" d="100"/>
        <a:sy n="20" d="100"/>
      </p:scale>
      <p:origin x="0" y="0"/>
    </p:cViewPr>
  </p:notesTextViewPr>
  <p:notesViewPr>
    <p:cSldViewPr snapToGrid="0" snapToObjects="1">
      <p:cViewPr varScale="1">
        <p:scale>
          <a:sx n="97" d="100"/>
          <a:sy n="97" d="100"/>
        </p:scale>
        <p:origin x="36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667326-FF4E-6E4F-8A68-0D5EE00352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FF6B07B-574C-0849-AF6D-2AA34A277B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807BE9-0539-434B-A0C4-0E9F489EE244}" type="datetimeFigureOut">
              <a:rPr lang="en-US" smtClean="0"/>
              <a:t>12/14/21</a:t>
            </a:fld>
            <a:endParaRPr lang="en-US"/>
          </a:p>
        </p:txBody>
      </p:sp>
      <p:sp>
        <p:nvSpPr>
          <p:cNvPr id="4" name="Footer Placeholder 3">
            <a:extLst>
              <a:ext uri="{FF2B5EF4-FFF2-40B4-BE49-F238E27FC236}">
                <a16:creationId xmlns:a16="http://schemas.microsoft.com/office/drawing/2014/main" id="{0606C95E-7039-544B-A13A-D695C550F9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99BDF77-90E7-F944-848D-B2E1B164C66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73207D-66C1-A64A-90BC-6A7334802020}" type="slidenum">
              <a:rPr lang="en-US" smtClean="0"/>
              <a:t>‹#›</a:t>
            </a:fld>
            <a:endParaRPr lang="en-US"/>
          </a:p>
        </p:txBody>
      </p:sp>
    </p:spTree>
    <p:extLst>
      <p:ext uri="{BB962C8B-B14F-4D97-AF65-F5344CB8AC3E}">
        <p14:creationId xmlns:p14="http://schemas.microsoft.com/office/powerpoint/2010/main" val="3403725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7" name="Shape 117"/>
          <p:cNvSpPr>
            <a:spLocks noGrp="1" noRot="1" noChangeAspect="1"/>
          </p:cNvSpPr>
          <p:nvPr>
            <p:ph type="sldImg"/>
          </p:nvPr>
        </p:nvSpPr>
        <p:spPr>
          <a:xfrm>
            <a:off x="381000" y="685800"/>
            <a:ext cx="6096000" cy="3429000"/>
          </a:xfrm>
          <a:prstGeom prst="rect">
            <a:avLst/>
          </a:prstGeom>
        </p:spPr>
        <p:txBody>
          <a:bodyPr/>
          <a:lstStyle/>
          <a:p>
            <a:endParaRPr/>
          </a:p>
        </p:txBody>
      </p:sp>
      <p:sp>
        <p:nvSpPr>
          <p:cNvPr id="118" name="Shape 11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953602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953602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63" name="Title Text"/>
          <p:cNvSpPr txBox="1">
            <a:spLocks noGrp="1"/>
          </p:cNvSpPr>
          <p:nvPr>
            <p:ph type="title"/>
          </p:nvPr>
        </p:nvSpPr>
        <p:spPr>
          <a:xfrm>
            <a:off x="609600" y="1100930"/>
            <a:ext cx="10972800" cy="880270"/>
          </a:xfrm>
          <a:prstGeom prst="rect">
            <a:avLst/>
          </a:prstGeom>
        </p:spPr>
        <p:txBody>
          <a:bodyPr/>
          <a:lstStyle/>
          <a:p>
            <a:r>
              <a:t>Title Text</a:t>
            </a:r>
          </a:p>
        </p:txBody>
      </p:sp>
      <p:sp>
        <p:nvSpPr>
          <p:cNvPr id="64" name="Body Level One…"/>
          <p:cNvSpPr txBox="1">
            <a:spLocks noGrp="1"/>
          </p:cNvSpPr>
          <p:nvPr>
            <p:ph type="body" sz="quarter" idx="1"/>
          </p:nvPr>
        </p:nvSpPr>
        <p:spPr>
          <a:xfrm>
            <a:off x="609600" y="2255839"/>
            <a:ext cx="5386917" cy="639763"/>
          </a:xfrm>
          <a:prstGeom prst="rect">
            <a:avLst/>
          </a:prstGeom>
        </p:spPr>
        <p:txBody>
          <a:bodyPr anchor="b">
            <a:normAutofit/>
          </a:bodyPr>
          <a:lstStyle>
            <a:lvl1pPr marL="0" indent="0">
              <a:spcBef>
                <a:spcPts val="500"/>
              </a:spcBef>
              <a:buSzTx/>
              <a:buNone/>
              <a:defRPr sz="2400" b="1"/>
            </a:lvl1pPr>
            <a:lvl2pPr marL="0" indent="457200">
              <a:spcBef>
                <a:spcPts val="500"/>
              </a:spcBef>
              <a:buSzTx/>
              <a:buNone/>
              <a:defRPr sz="2400" b="1"/>
            </a:lvl2pPr>
            <a:lvl3pPr marL="0" indent="914400">
              <a:spcBef>
                <a:spcPts val="500"/>
              </a:spcBef>
              <a:buSzTx/>
              <a:buNone/>
              <a:defRPr sz="2400" b="1"/>
            </a:lvl3pPr>
            <a:lvl4pPr marL="0" indent="1371600">
              <a:spcBef>
                <a:spcPts val="500"/>
              </a:spcBef>
              <a:buSzTx/>
              <a:buNone/>
              <a:defRPr sz="2400" b="1"/>
            </a:lvl4pPr>
            <a:lvl5pPr marL="0" indent="1828800">
              <a:spcBef>
                <a:spcPts val="500"/>
              </a:spcBef>
              <a:buSz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65" name="Text Placeholder 4"/>
          <p:cNvSpPr>
            <a:spLocks noGrp="1"/>
          </p:cNvSpPr>
          <p:nvPr>
            <p:ph type="body" sz="quarter" idx="21"/>
          </p:nvPr>
        </p:nvSpPr>
        <p:spPr>
          <a:xfrm>
            <a:off x="6193369" y="2255839"/>
            <a:ext cx="5389033" cy="639763"/>
          </a:xfrm>
          <a:prstGeom prst="rect">
            <a:avLst/>
          </a:prstGeom>
        </p:spPr>
        <p:txBody>
          <a:bodyPr anchor="b">
            <a:normAutofit/>
          </a:bodyPr>
          <a:lstStyle>
            <a:lvl1pPr marL="0" indent="0">
              <a:spcBef>
                <a:spcPts val="500"/>
              </a:spcBef>
              <a:buSzTx/>
              <a:buNone/>
              <a:defRPr sz="2400" b="1"/>
            </a:lvl1pPr>
          </a:lstStyle>
          <a:p>
            <a:pPr marL="0" indent="0">
              <a:spcBef>
                <a:spcPts val="500"/>
              </a:spcBef>
              <a:buSzTx/>
              <a:buNone/>
              <a:defRPr sz="2400" b="1"/>
            </a:pPr>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88" name="Title Text"/>
          <p:cNvSpPr txBox="1">
            <a:spLocks noGrp="1"/>
          </p:cNvSpPr>
          <p:nvPr>
            <p:ph type="title"/>
          </p:nvPr>
        </p:nvSpPr>
        <p:spPr>
          <a:xfrm>
            <a:off x="609600" y="1143000"/>
            <a:ext cx="4011085" cy="1162050"/>
          </a:xfrm>
          <a:prstGeom prst="rect">
            <a:avLst/>
          </a:prstGeom>
        </p:spPr>
        <p:txBody>
          <a:bodyPr anchor="b"/>
          <a:lstStyle>
            <a:lvl1pPr algn="l">
              <a:defRPr sz="2000" b="1"/>
            </a:lvl1pPr>
          </a:lstStyle>
          <a:p>
            <a:r>
              <a:t>Title Text</a:t>
            </a:r>
          </a:p>
        </p:txBody>
      </p:sp>
      <p:sp>
        <p:nvSpPr>
          <p:cNvPr id="89" name="Body Level One…"/>
          <p:cNvSpPr txBox="1">
            <a:spLocks noGrp="1"/>
          </p:cNvSpPr>
          <p:nvPr>
            <p:ph type="body" idx="1"/>
          </p:nvPr>
        </p:nvSpPr>
        <p:spPr>
          <a:xfrm>
            <a:off x="4766733" y="1143003"/>
            <a:ext cx="6815667" cy="4983163"/>
          </a:xfrm>
          <a:prstGeom prst="rect">
            <a:avLst/>
          </a:prstGeom>
        </p:spPr>
        <p:txBody>
          <a:bodyPr>
            <a:normAutofit/>
          </a:bodyPr>
          <a:lstStyle>
            <a:lvl1pPr>
              <a:spcBef>
                <a:spcPts val="700"/>
              </a:spcBef>
              <a:defRPr sz="3200"/>
            </a:lvl1pPr>
            <a:lvl2pPr marL="783771" indent="-326571">
              <a:spcBef>
                <a:spcPts val="700"/>
              </a:spcBef>
              <a:defRPr sz="3200"/>
            </a:lvl2pPr>
            <a:lvl3pPr marL="1219200" indent="-304800">
              <a:spcBef>
                <a:spcPts val="700"/>
              </a:spcBef>
              <a:defRPr sz="3200"/>
            </a:lvl3pPr>
            <a:lvl4pPr marL="1737360" indent="-365760">
              <a:spcBef>
                <a:spcPts val="700"/>
              </a:spcBef>
              <a:defRPr sz="3200"/>
            </a:lvl4pPr>
            <a:lvl5pPr marL="2194560" indent="-365760">
              <a:spcBef>
                <a:spcPts val="700"/>
              </a:spcBef>
              <a:defRPr sz="3200"/>
            </a:lvl5pPr>
          </a:lstStyle>
          <a:p>
            <a:r>
              <a:t>Body Level One</a:t>
            </a:r>
          </a:p>
          <a:p>
            <a:pPr lvl="1"/>
            <a:r>
              <a:t>Body Level Two</a:t>
            </a:r>
          </a:p>
          <a:p>
            <a:pPr lvl="2"/>
            <a:r>
              <a:t>Body Level Three</a:t>
            </a:r>
          </a:p>
          <a:p>
            <a:pPr lvl="3"/>
            <a:r>
              <a:t>Body Level Four</a:t>
            </a:r>
          </a:p>
          <a:p>
            <a:pPr lvl="4"/>
            <a:r>
              <a:t>Body Level Five</a:t>
            </a:r>
          </a:p>
        </p:txBody>
      </p:sp>
      <p:sp>
        <p:nvSpPr>
          <p:cNvPr id="90" name="Text Placeholder 3"/>
          <p:cNvSpPr>
            <a:spLocks noGrp="1"/>
          </p:cNvSpPr>
          <p:nvPr>
            <p:ph type="body" sz="quarter" idx="21"/>
          </p:nvPr>
        </p:nvSpPr>
        <p:spPr>
          <a:xfrm>
            <a:off x="609601" y="2305053"/>
            <a:ext cx="4011087" cy="3821113"/>
          </a:xfrm>
          <a:prstGeom prst="rect">
            <a:avLst/>
          </a:prstGeom>
        </p:spPr>
        <p:txBody>
          <a:bodyPr>
            <a:normAutofit/>
          </a:bodyPr>
          <a:lstStyle>
            <a:lvl1pPr marL="0" indent="0">
              <a:spcBef>
                <a:spcPts val="300"/>
              </a:spcBef>
              <a:buSzTx/>
              <a:buNone/>
              <a:defRPr sz="1400"/>
            </a:lvl1pPr>
          </a:lstStyle>
          <a:p>
            <a:pPr marL="0" indent="0">
              <a:spcBef>
                <a:spcPts val="300"/>
              </a:spcBef>
              <a:buSzTx/>
              <a:buNone/>
              <a:defRPr sz="1400"/>
            </a:pPr>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itle">
    <p:spTree>
      <p:nvGrpSpPr>
        <p:cNvPr id="1" name=""/>
        <p:cNvGrpSpPr/>
        <p:nvPr/>
      </p:nvGrpSpPr>
      <p:grpSpPr>
        <a:xfrm>
          <a:off x="0" y="0"/>
          <a:ext cx="0" cy="0"/>
          <a:chOff x="0" y="0"/>
          <a:chExt cx="0" cy="0"/>
        </a:xfrm>
      </p:grpSpPr>
      <p:sp>
        <p:nvSpPr>
          <p:cNvPr id="108" name="Author and Date"/>
          <p:cNvSpPr txBox="1">
            <a:spLocks noGrp="1"/>
          </p:cNvSpPr>
          <p:nvPr>
            <p:ph type="body" sz="quarter" idx="21" hasCustomPrompt="1"/>
          </p:nvPr>
        </p:nvSpPr>
        <p:spPr>
          <a:xfrm>
            <a:off x="600671" y="5304698"/>
            <a:ext cx="10985503" cy="238868"/>
          </a:xfrm>
          <a:prstGeom prst="rect">
            <a:avLst/>
          </a:prstGeom>
          <a:ln w="3175"/>
        </p:spPr>
        <p:txBody>
          <a:bodyPr lIns="17144" tIns="17144" rIns="17144" bIns="17144">
            <a:normAutofit/>
          </a:bodyPr>
          <a:lstStyle>
            <a:lvl1pPr marL="0" indent="0" defTabSz="338454">
              <a:spcBef>
                <a:spcPts val="0"/>
              </a:spcBef>
              <a:buSzTx/>
              <a:buNone/>
              <a:defRPr sz="1476" b="1">
                <a:latin typeface="Helvetica Neue"/>
                <a:ea typeface="Helvetica Neue"/>
                <a:cs typeface="Helvetica Neue"/>
                <a:sym typeface="Helvetica Neue"/>
              </a:defRPr>
            </a:lvl1pPr>
          </a:lstStyle>
          <a:p>
            <a:r>
              <a:t>Author and Date</a:t>
            </a:r>
          </a:p>
        </p:txBody>
      </p:sp>
      <p:sp>
        <p:nvSpPr>
          <p:cNvPr id="109" name="Presentation Title"/>
          <p:cNvSpPr txBox="1">
            <a:spLocks noGrp="1"/>
          </p:cNvSpPr>
          <p:nvPr>
            <p:ph type="title" hasCustomPrompt="1"/>
          </p:nvPr>
        </p:nvSpPr>
        <p:spPr>
          <a:xfrm>
            <a:off x="603250" y="1822871"/>
            <a:ext cx="10985503" cy="1743076"/>
          </a:xfrm>
          <a:prstGeom prst="rect">
            <a:avLst/>
          </a:prstGeom>
        </p:spPr>
        <p:txBody>
          <a:bodyPr lIns="19050" tIns="19050" rIns="19050" bIns="19050" anchor="b"/>
          <a:lstStyle>
            <a:lvl1pPr algn="l" defTabSz="1219169">
              <a:lnSpc>
                <a:spcPct val="80000"/>
              </a:lnSpc>
              <a:defRPr sz="5800" b="1" spc="-116">
                <a:solidFill>
                  <a:srgbClr val="000000"/>
                </a:solidFill>
                <a:latin typeface="Helvetica Neue"/>
                <a:ea typeface="Helvetica Neue"/>
                <a:cs typeface="Helvetica Neue"/>
                <a:sym typeface="Helvetica Neue"/>
              </a:defRPr>
            </a:lvl1pPr>
          </a:lstStyle>
          <a:p>
            <a:r>
              <a:t>Presentation Title</a:t>
            </a:r>
          </a:p>
        </p:txBody>
      </p:sp>
      <p:sp>
        <p:nvSpPr>
          <p:cNvPr id="110" name="Body Level One…"/>
          <p:cNvSpPr txBox="1">
            <a:spLocks noGrp="1"/>
          </p:cNvSpPr>
          <p:nvPr>
            <p:ph type="body" sz="quarter" idx="1" hasCustomPrompt="1"/>
          </p:nvPr>
        </p:nvSpPr>
        <p:spPr>
          <a:xfrm>
            <a:off x="600672" y="3565946"/>
            <a:ext cx="10985501" cy="714376"/>
          </a:xfrm>
          <a:prstGeom prst="rect">
            <a:avLst/>
          </a:prstGeom>
        </p:spPr>
        <p:txBody>
          <a:bodyPr lIns="19050" tIns="19050" rIns="19050" bIns="19050">
            <a:normAutofit/>
          </a:bodyPr>
          <a:lstStyle>
            <a:lvl1pPr marL="0" indent="0" defTabSz="412750">
              <a:spcBef>
                <a:spcPts val="0"/>
              </a:spcBef>
              <a:buSzTx/>
              <a:buNone/>
              <a:defRPr sz="2600" b="1">
                <a:latin typeface="Helvetica Neue"/>
                <a:ea typeface="Helvetica Neue"/>
                <a:cs typeface="Helvetica Neue"/>
                <a:sym typeface="Helvetica Neue"/>
              </a:defRPr>
            </a:lvl1pPr>
            <a:lvl2pPr marL="0" indent="457200" defTabSz="412750">
              <a:spcBef>
                <a:spcPts val="0"/>
              </a:spcBef>
              <a:buSzTx/>
              <a:buNone/>
              <a:defRPr sz="2600" b="1">
                <a:latin typeface="Helvetica Neue"/>
                <a:ea typeface="Helvetica Neue"/>
                <a:cs typeface="Helvetica Neue"/>
                <a:sym typeface="Helvetica Neue"/>
              </a:defRPr>
            </a:lvl2pPr>
            <a:lvl3pPr marL="0" indent="914400" defTabSz="412750">
              <a:spcBef>
                <a:spcPts val="0"/>
              </a:spcBef>
              <a:buSzTx/>
              <a:buNone/>
              <a:defRPr sz="2600" b="1">
                <a:latin typeface="Helvetica Neue"/>
                <a:ea typeface="Helvetica Neue"/>
                <a:cs typeface="Helvetica Neue"/>
                <a:sym typeface="Helvetica Neue"/>
              </a:defRPr>
            </a:lvl3pPr>
            <a:lvl4pPr marL="0" indent="1371600" defTabSz="412750">
              <a:spcBef>
                <a:spcPts val="0"/>
              </a:spcBef>
              <a:buSzTx/>
              <a:buNone/>
              <a:defRPr sz="2600" b="1">
                <a:latin typeface="Helvetica Neue"/>
                <a:ea typeface="Helvetica Neue"/>
                <a:cs typeface="Helvetica Neue"/>
                <a:sym typeface="Helvetica Neue"/>
              </a:defRPr>
            </a:lvl4pPr>
            <a:lvl5pPr marL="0" indent="1828800" defTabSz="412750">
              <a:spcBef>
                <a:spcPts val="0"/>
              </a:spcBef>
              <a:buSzTx/>
              <a:buNone/>
              <a:defRPr sz="2600" b="1">
                <a:latin typeface="Helvetica Neue"/>
                <a:ea typeface="Helvetica Neue"/>
                <a:cs typeface="Helvetica Neue"/>
                <a:sym typeface="Helvetica Neue"/>
              </a:defRPr>
            </a:lvl5pPr>
          </a:lstStyle>
          <a:p>
            <a:r>
              <a:t>Presentation Subtitle</a:t>
            </a:r>
          </a:p>
          <a:p>
            <a:pPr lvl="1"/>
            <a:endParaRPr/>
          </a:p>
          <a:p>
            <a:pPr lvl="2"/>
            <a:endParaRPr/>
          </a:p>
          <a:p>
            <a:pPr lvl="3"/>
            <a:endParaRPr/>
          </a:p>
          <a:p>
            <a:pPr lvl="4"/>
            <a:endParaRPr/>
          </a:p>
        </p:txBody>
      </p:sp>
      <p:sp>
        <p:nvSpPr>
          <p:cNvPr id="111" name="Slide Number"/>
          <p:cNvSpPr txBox="1">
            <a:spLocks noGrp="1"/>
          </p:cNvSpPr>
          <p:nvPr>
            <p:ph type="sldNum" sz="quarter" idx="2"/>
          </p:nvPr>
        </p:nvSpPr>
        <p:spPr>
          <a:xfrm>
            <a:off x="6011123" y="5726129"/>
            <a:ext cx="163506" cy="176972"/>
          </a:xfrm>
          <a:prstGeom prst="rect">
            <a:avLst/>
          </a:prstGeom>
        </p:spPr>
        <p:txBody>
          <a:bodyPr lIns="19050" tIns="19050" rIns="19050" bIns="19050" anchor="b"/>
          <a:lstStyle>
            <a:lvl1pPr algn="ctr" defTabSz="292100">
              <a:defRPr sz="900">
                <a:latin typeface="Helvetica Neue"/>
                <a:ea typeface="Helvetica Neue"/>
                <a:cs typeface="Helvetica Neue"/>
                <a:sym typeface="Helvetica Neue"/>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10" Type="http://schemas.openxmlformats.org/officeDocument/2006/relationships/image" Target="../media/image5.png"/><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Off val="44000"/>
          </a:schemeClr>
        </a:solidFill>
        <a:effectLst/>
      </p:bgPr>
    </p:bg>
    <p:spTree>
      <p:nvGrpSpPr>
        <p:cNvPr id="1" name=""/>
        <p:cNvGrpSpPr/>
        <p:nvPr/>
      </p:nvGrpSpPr>
      <p:grpSpPr>
        <a:xfrm>
          <a:off x="0" y="0"/>
          <a:ext cx="0" cy="0"/>
          <a:chOff x="0" y="0"/>
          <a:chExt cx="0" cy="0"/>
        </a:xfrm>
      </p:grpSpPr>
      <p:pic>
        <p:nvPicPr>
          <p:cNvPr id="13" name="Picture 12" descr="A picture containing rectangle&#10;&#10;Description automatically generated">
            <a:extLst>
              <a:ext uri="{FF2B5EF4-FFF2-40B4-BE49-F238E27FC236}">
                <a16:creationId xmlns:a16="http://schemas.microsoft.com/office/drawing/2014/main" id="{BC4DDD9E-E6D4-7142-B791-885B63EBD7B6}"/>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t="-9168" b="34122"/>
          <a:stretch/>
        </p:blipFill>
        <p:spPr>
          <a:xfrm flipH="1">
            <a:off x="-7495" y="-178877"/>
            <a:ext cx="12206990" cy="1397436"/>
          </a:xfrm>
          <a:prstGeom prst="rect">
            <a:avLst/>
          </a:prstGeom>
          <a:effectLst>
            <a:outerShdw blurRad="293794" dist="50800" dir="5400000" sx="97000" sy="97000" algn="ctr" rotWithShape="0">
              <a:srgbClr val="000000">
                <a:alpha val="9000"/>
              </a:srgbClr>
            </a:outerShdw>
          </a:effectLst>
        </p:spPr>
      </p:pic>
      <p:pic>
        <p:nvPicPr>
          <p:cNvPr id="9" name="Picture 8" descr="A picture containing text, sign&#10;&#10;Description automatically generated">
            <a:extLst>
              <a:ext uri="{FF2B5EF4-FFF2-40B4-BE49-F238E27FC236}">
                <a16:creationId xmlns:a16="http://schemas.microsoft.com/office/drawing/2014/main" id="{B078C5CC-A4A5-C84A-BFA7-4D55E47AA42F}"/>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427158" y="72800"/>
            <a:ext cx="2671581" cy="872213"/>
          </a:xfrm>
          <a:prstGeom prst="rect">
            <a:avLst/>
          </a:prstGeom>
        </p:spPr>
      </p:pic>
      <p:sp>
        <p:nvSpPr>
          <p:cNvPr id="4" name="Title Text"/>
          <p:cNvSpPr txBox="1">
            <a:spLocks noGrp="1"/>
          </p:cNvSpPr>
          <p:nvPr>
            <p:ph type="title"/>
          </p:nvPr>
        </p:nvSpPr>
        <p:spPr>
          <a:xfrm>
            <a:off x="406400" y="2149501"/>
            <a:ext cx="11379200" cy="8382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rPr dirty="0"/>
              <a:t>Title Text</a:t>
            </a:r>
          </a:p>
        </p:txBody>
      </p:sp>
      <p:sp>
        <p:nvSpPr>
          <p:cNvPr id="5" name="Body Level One…"/>
          <p:cNvSpPr txBox="1">
            <a:spLocks noGrp="1"/>
          </p:cNvSpPr>
          <p:nvPr>
            <p:ph type="body" idx="1"/>
          </p:nvPr>
        </p:nvSpPr>
        <p:spPr>
          <a:xfrm>
            <a:off x="609600" y="3429000"/>
            <a:ext cx="10972800" cy="26971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8" name="Rectangle 17">
            <a:extLst>
              <a:ext uri="{FF2B5EF4-FFF2-40B4-BE49-F238E27FC236}">
                <a16:creationId xmlns:a16="http://schemas.microsoft.com/office/drawing/2014/main" id="{8F496BB2-7866-BD46-98FC-5B168926896D}"/>
              </a:ext>
            </a:extLst>
          </p:cNvPr>
          <p:cNvSpPr/>
          <p:nvPr userDrawn="1"/>
        </p:nvSpPr>
        <p:spPr>
          <a:xfrm>
            <a:off x="0" y="6255214"/>
            <a:ext cx="12192000" cy="600162"/>
          </a:xfrm>
          <a:prstGeom prst="rect">
            <a:avLst/>
          </a:prstGeom>
          <a:solidFill>
            <a:srgbClr val="8BD2E5">
              <a:alpha val="50000"/>
            </a:srgbClr>
          </a:solidFill>
          <a:ln>
            <a:no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3300" b="0" i="0" u="none" strike="noStrike" cap="none" spc="0" normalizeH="0" baseline="0" dirty="0">
              <a:ln>
                <a:noFill/>
              </a:ln>
              <a:solidFill>
                <a:srgbClr val="000000"/>
              </a:solidFill>
              <a:effectLst/>
              <a:uFillTx/>
              <a:latin typeface="+mj-lt"/>
              <a:ea typeface="+mj-ea"/>
              <a:cs typeface="+mj-cs"/>
              <a:sym typeface="Arial"/>
            </a:endParaRPr>
          </a:p>
        </p:txBody>
      </p:sp>
      <p:sp>
        <p:nvSpPr>
          <p:cNvPr id="7" name="Rectangle 6">
            <a:extLst>
              <a:ext uri="{FF2B5EF4-FFF2-40B4-BE49-F238E27FC236}">
                <a16:creationId xmlns:a16="http://schemas.microsoft.com/office/drawing/2014/main" id="{6AA903B4-86AF-5344-B3AD-F60BEABFBE21}"/>
              </a:ext>
            </a:extLst>
          </p:cNvPr>
          <p:cNvSpPr/>
          <p:nvPr userDrawn="1"/>
        </p:nvSpPr>
        <p:spPr>
          <a:xfrm>
            <a:off x="9333899" y="884378"/>
            <a:ext cx="2765501" cy="292388"/>
          </a:xfrm>
          <a:prstGeom prst="rect">
            <a:avLst/>
          </a:prstGeom>
        </p:spPr>
        <p:txBody>
          <a:bodyPr wrap="none">
            <a:spAutoFit/>
          </a:bodyPr>
          <a:lstStyle/>
          <a:p>
            <a:r>
              <a:rPr lang="en-US" sz="1300" b="1" i="1" dirty="0">
                <a:solidFill>
                  <a:schemeClr val="tx1"/>
                </a:solidFill>
              </a:rPr>
              <a:t>Note: </a:t>
            </a:r>
            <a:r>
              <a:rPr lang="en-US" sz="1300" i="1" dirty="0">
                <a:solidFill>
                  <a:schemeClr val="tx1"/>
                </a:solidFill>
              </a:rPr>
              <a:t>full version available as PDF</a:t>
            </a:r>
          </a:p>
        </p:txBody>
      </p:sp>
      <p:sp>
        <p:nvSpPr>
          <p:cNvPr id="10" name="TextBox 9">
            <a:extLst>
              <a:ext uri="{FF2B5EF4-FFF2-40B4-BE49-F238E27FC236}">
                <a16:creationId xmlns:a16="http://schemas.microsoft.com/office/drawing/2014/main" id="{987E7C17-F782-9E40-BC5D-BFA8C9D9703B}"/>
              </a:ext>
            </a:extLst>
          </p:cNvPr>
          <p:cNvSpPr txBox="1"/>
          <p:nvPr userDrawn="1"/>
        </p:nvSpPr>
        <p:spPr>
          <a:xfrm>
            <a:off x="8528858" y="6300125"/>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chemeClr val="tx1"/>
                </a:solidFill>
              </a:rPr>
              <a:t> © McMaster Health Forum on behalf McMaster University</a:t>
            </a:r>
          </a:p>
          <a:p>
            <a:pPr algn="r">
              <a:spcAft>
                <a:spcPts val="200"/>
              </a:spcAft>
            </a:pPr>
            <a:r>
              <a:rPr lang="en-CA" sz="800" i="1" dirty="0">
                <a:solidFill>
                  <a:schemeClr val="tx1"/>
                </a:solidFill>
              </a:rPr>
              <a:t>Share freely, give credit, adapt with permission. This work is licensed under</a:t>
            </a:r>
          </a:p>
          <a:p>
            <a:pPr algn="r">
              <a:spcAft>
                <a:spcPts val="200"/>
              </a:spcAft>
            </a:pPr>
            <a:r>
              <a:rPr lang="en-CA" sz="800" i="1" dirty="0">
                <a:solidFill>
                  <a:schemeClr val="tx1"/>
                </a:solidFill>
              </a:rPr>
              <a:t>a Creative Commons Attribution-NoDerivatives 4.0 International License.</a:t>
            </a:r>
          </a:p>
        </p:txBody>
      </p:sp>
      <p:sp>
        <p:nvSpPr>
          <p:cNvPr id="11" name="TextBox 10">
            <a:extLst>
              <a:ext uri="{FF2B5EF4-FFF2-40B4-BE49-F238E27FC236}">
                <a16:creationId xmlns:a16="http://schemas.microsoft.com/office/drawing/2014/main" id="{1EEEDF93-F1B3-FF4E-9DAA-D077512D0159}"/>
              </a:ext>
            </a:extLst>
          </p:cNvPr>
          <p:cNvSpPr txBox="1"/>
          <p:nvPr userDrawn="1"/>
        </p:nvSpPr>
        <p:spPr>
          <a:xfrm>
            <a:off x="173770" y="6301802"/>
            <a:ext cx="1979271" cy="5129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ct val="100000"/>
              </a:lnSpc>
              <a:spcAft>
                <a:spcPts val="200"/>
              </a:spcAft>
            </a:pPr>
            <a:r>
              <a:rPr lang="en-CA" sz="800" dirty="0">
                <a:solidFill>
                  <a:schemeClr val="tx1"/>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@evidencecomm</a:t>
            </a:r>
          </a:p>
        </p:txBody>
      </p:sp>
      <p:pic>
        <p:nvPicPr>
          <p:cNvPr id="3" name="Picture 2">
            <a:extLst>
              <a:ext uri="{FF2B5EF4-FFF2-40B4-BE49-F238E27FC236}">
                <a16:creationId xmlns:a16="http://schemas.microsoft.com/office/drawing/2014/main" id="{7BF53448-7019-D240-A8FC-227352A375B1}"/>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8829" y="6353242"/>
            <a:ext cx="122703" cy="122703"/>
          </a:xfrm>
          <a:prstGeom prst="rect">
            <a:avLst/>
          </a:prstGeom>
        </p:spPr>
      </p:pic>
      <p:pic>
        <p:nvPicPr>
          <p:cNvPr id="12" name="Picture 11">
            <a:extLst>
              <a:ext uri="{FF2B5EF4-FFF2-40B4-BE49-F238E27FC236}">
                <a16:creationId xmlns:a16="http://schemas.microsoft.com/office/drawing/2014/main" id="{19A36BA6-856E-1E47-B0BC-302F298A50D3}"/>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88830" y="6656188"/>
            <a:ext cx="126293" cy="126293"/>
          </a:xfrm>
          <a:prstGeom prst="rect">
            <a:avLst/>
          </a:prstGeom>
        </p:spPr>
      </p:pic>
      <p:pic>
        <p:nvPicPr>
          <p:cNvPr id="14" name="Picture 13">
            <a:extLst>
              <a:ext uri="{FF2B5EF4-FFF2-40B4-BE49-F238E27FC236}">
                <a16:creationId xmlns:a16="http://schemas.microsoft.com/office/drawing/2014/main" id="{A1B17162-39D4-A042-9828-13C8F62DBD4D}"/>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90711" y="6497614"/>
            <a:ext cx="126293" cy="126293"/>
          </a:xfrm>
          <a:prstGeom prst="rect">
            <a:avLst/>
          </a:prstGeom>
        </p:spPr>
      </p:pic>
    </p:spTree>
  </p:cSld>
  <p:clrMap bg1="lt1" tx1="dk1" bg2="lt2" tx2="dk2" accent1="accent1" accent2="accent2" accent3="accent3" accent4="accent4" accent5="accent5" accent6="accent6" hlink="hlink" folHlink="folHlink"/>
  <p:sldLayoutIdLst>
    <p:sldLayoutId id="2147483654" r:id="rId1"/>
    <p:sldLayoutId id="2147483656" r:id="rId2"/>
    <p:sldLayoutId id="2147483657" r:id="rId3"/>
    <p:sldLayoutId id="2147483659" r:id="rId4"/>
  </p:sldLayoutIdLst>
  <p:transition spd="med"/>
  <p:hf hdr="0" ftr="0" dt="0"/>
  <p:txStyles>
    <p:titleStyle>
      <a:lvl1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1pPr>
      <a:lvl2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2pPr>
      <a:lvl3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3pPr>
      <a:lvl4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4pPr>
      <a:lvl5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5pPr>
      <a:lvl6pPr marL="0" marR="0" indent="4572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6pPr>
      <a:lvl7pPr marL="0" marR="0" indent="9144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7pPr>
      <a:lvl8pPr marL="0" marR="0" indent="13716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8pPr>
      <a:lvl9pPr marL="0" marR="0" indent="18288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9pPr>
    </p:titleStyle>
    <p:bodyStyle>
      <a:lvl1pPr marL="342900" marR="0" indent="-342900" algn="l" defTabSz="914400" rtl="0" latinLnBrk="0">
        <a:lnSpc>
          <a:spcPct val="100000"/>
        </a:lnSpc>
        <a:spcBef>
          <a:spcPts val="400"/>
        </a:spcBef>
        <a:spcAft>
          <a:spcPts val="0"/>
        </a:spcAft>
        <a:buClrTx/>
        <a:buSzPct val="120000"/>
        <a:buFontTx/>
        <a:buChar char="▪"/>
        <a:tabLst/>
        <a:defRPr sz="2000" b="0" i="0" u="none" strike="noStrike" cap="none" spc="0" baseline="0">
          <a:solidFill>
            <a:srgbClr val="000000"/>
          </a:solidFill>
          <a:uFillTx/>
          <a:latin typeface="+mj-lt"/>
          <a:ea typeface="+mj-ea"/>
          <a:cs typeface="+mj-cs"/>
          <a:sym typeface="Arial"/>
        </a:defRPr>
      </a:lvl1pPr>
      <a:lvl2pPr marL="742950" marR="0" indent="-285750" algn="l" defTabSz="914400" rtl="0" latinLnBrk="0">
        <a:lnSpc>
          <a:spcPct val="100000"/>
        </a:lnSpc>
        <a:spcBef>
          <a:spcPts val="400"/>
        </a:spcBef>
        <a:spcAft>
          <a:spcPts val="0"/>
        </a:spcAft>
        <a:buClrTx/>
        <a:buSzPct val="60000"/>
        <a:buFontTx/>
        <a:buChar char="❑"/>
        <a:tabLst/>
        <a:defRPr sz="2000" b="0" i="0" u="none" strike="noStrike" cap="none" spc="0" baseline="0">
          <a:solidFill>
            <a:srgbClr val="000000"/>
          </a:solidFill>
          <a:uFillTx/>
          <a:latin typeface="+mj-lt"/>
          <a:ea typeface="+mj-ea"/>
          <a:cs typeface="+mj-cs"/>
          <a:sym typeface="Arial"/>
        </a:defRPr>
      </a:lvl2pPr>
      <a:lvl3pPr marL="11430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3pPr>
      <a:lvl4pPr marL="16002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4pPr>
      <a:lvl5pPr marL="20574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5pPr>
      <a:lvl6pPr marL="25146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6pPr>
      <a:lvl7pPr marL="29718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7pPr>
      <a:lvl8pPr marL="34290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8pPr>
      <a:lvl9pPr marL="38862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53CA151-8B7E-2247-8489-A9915EED51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849" y="1854418"/>
            <a:ext cx="3574528" cy="3454879"/>
          </a:xfrm>
          <a:prstGeom prst="rect">
            <a:avLst/>
          </a:prstGeom>
        </p:spPr>
      </p:pic>
      <p:sp>
        <p:nvSpPr>
          <p:cNvPr id="34" name="TextBox 33">
            <a:extLst>
              <a:ext uri="{FF2B5EF4-FFF2-40B4-BE49-F238E27FC236}">
                <a16:creationId xmlns:a16="http://schemas.microsoft.com/office/drawing/2014/main" id="{E2AA6477-AEF7-784A-9836-7EB0AD0F3BBD}"/>
              </a:ext>
            </a:extLst>
          </p:cNvPr>
          <p:cNvSpPr txBox="1"/>
          <p:nvPr/>
        </p:nvSpPr>
        <p:spPr>
          <a:xfrm>
            <a:off x="-28518" y="5227506"/>
            <a:ext cx="3550327" cy="9541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US" sz="700" i="1" dirty="0">
                <a:solidFill>
                  <a:schemeClr val="tx1"/>
                </a:solidFill>
              </a:rPr>
              <a:t>*We use the term evidence-implementation system to distinguish it from the evidence-support system. Some recent descriptions of what we mean by an evidence-implementation system have called this an evidence ecosystem. We have avoided this term both because it confuses those who are used to the literal meaning of an ecosystem and because it does not capture this system’s focus on implementation. If we were to use the term evidence ecosystem, we would likely apply it to a combination of the evidence-support system and the evidence-implementation system. </a:t>
            </a:r>
          </a:p>
        </p:txBody>
      </p:sp>
      <p:sp>
        <p:nvSpPr>
          <p:cNvPr id="65" name="TextBox 64">
            <a:extLst>
              <a:ext uri="{FF2B5EF4-FFF2-40B4-BE49-F238E27FC236}">
                <a16:creationId xmlns:a16="http://schemas.microsoft.com/office/drawing/2014/main" id="{C1D776C8-FE96-BD41-9C0A-0150F78B5024}"/>
              </a:ext>
            </a:extLst>
          </p:cNvPr>
          <p:cNvSpPr txBox="1"/>
          <p:nvPr/>
        </p:nvSpPr>
        <p:spPr>
          <a:xfrm>
            <a:off x="145920" y="1328172"/>
            <a:ext cx="11819233" cy="5847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CA" sz="1600" dirty="0">
                <a:solidFill>
                  <a:srgbClr val="22497A"/>
                </a:solidFill>
                <a:effectLst/>
                <a:latin typeface="Helvetica" pitchFamily="2" charset="0"/>
                <a:ea typeface="Garamond" panose="02020404030301010803" pitchFamily="18" charset="0"/>
                <a:cs typeface="Garamond" panose="02020404030301010803" pitchFamily="18" charset="0"/>
              </a:rPr>
              <a:t>Giving much greater attention to the evidence-support system, and ongoing attention to the evidence-implementation system, </a:t>
            </a:r>
            <a:br>
              <a:rPr lang="en-CA" sz="1600" dirty="0">
                <a:solidFill>
                  <a:srgbClr val="22497A"/>
                </a:solidFill>
                <a:effectLst/>
                <a:latin typeface="Helvetica" pitchFamily="2" charset="0"/>
                <a:ea typeface="Garamond" panose="02020404030301010803" pitchFamily="18" charset="0"/>
                <a:cs typeface="Garamond" panose="02020404030301010803" pitchFamily="18" charset="0"/>
              </a:rPr>
            </a:br>
            <a:r>
              <a:rPr lang="en-CA" sz="1600" dirty="0">
                <a:solidFill>
                  <a:srgbClr val="22497A"/>
                </a:solidFill>
                <a:effectLst/>
                <a:latin typeface="Helvetica" pitchFamily="2" charset="0"/>
                <a:ea typeface="Garamond" panose="02020404030301010803" pitchFamily="18" charset="0"/>
                <a:cs typeface="Garamond" panose="02020404030301010803" pitchFamily="18" charset="0"/>
              </a:rPr>
              <a:t>will be key to future efforts to use evidence in addressing societal challenge</a:t>
            </a:r>
            <a:r>
              <a:rPr lang="en-CA" sz="300" dirty="0">
                <a:solidFill>
                  <a:srgbClr val="22497A"/>
                </a:solidFill>
                <a:effectLst/>
                <a:latin typeface="Helvetica" pitchFamily="2" charset="0"/>
                <a:ea typeface="Times New Roman" panose="02020603050405020304" pitchFamily="18" charset="0"/>
              </a:rPr>
              <a:t> </a:t>
            </a:r>
            <a:r>
              <a:rPr lang="en-CA" sz="1600" dirty="0">
                <a:solidFill>
                  <a:srgbClr val="22497A"/>
                </a:solidFill>
                <a:latin typeface="Helvetica" pitchFamily="2" charset="0"/>
                <a:ea typeface="Times New Roman" panose="02020603050405020304" pitchFamily="18" charset="0"/>
              </a:rPr>
              <a:t>s</a:t>
            </a:r>
            <a:endParaRPr lang="en-CA" sz="1600" dirty="0">
              <a:solidFill>
                <a:srgbClr val="22497A"/>
              </a:solidFill>
              <a:effectLst/>
              <a:latin typeface="Helvetica" pitchFamily="2" charset="0"/>
              <a:ea typeface="Garamond" panose="02020404030301010803" pitchFamily="18" charset="0"/>
              <a:cs typeface="Garamond" panose="02020404030301010803" pitchFamily="18" charset="0"/>
            </a:endParaRPr>
          </a:p>
        </p:txBody>
      </p:sp>
      <p:graphicFrame>
        <p:nvGraphicFramePr>
          <p:cNvPr id="18" name="Table 17">
            <a:extLst>
              <a:ext uri="{FF2B5EF4-FFF2-40B4-BE49-F238E27FC236}">
                <a16:creationId xmlns:a16="http://schemas.microsoft.com/office/drawing/2014/main" id="{08E90981-519D-814D-8E58-224C05B1E84D}"/>
              </a:ext>
            </a:extLst>
          </p:cNvPr>
          <p:cNvGraphicFramePr>
            <a:graphicFrameLocks noGrp="1"/>
          </p:cNvGraphicFramePr>
          <p:nvPr>
            <p:extLst>
              <p:ext uri="{D42A27DB-BD31-4B8C-83A1-F6EECF244321}">
                <p14:modId xmlns:p14="http://schemas.microsoft.com/office/powerpoint/2010/main" val="4181565365"/>
              </p:ext>
            </p:extLst>
          </p:nvPr>
        </p:nvGraphicFramePr>
        <p:xfrm>
          <a:off x="3554644" y="1954560"/>
          <a:ext cx="8093069" cy="4163634"/>
        </p:xfrm>
        <a:graphic>
          <a:graphicData uri="http://schemas.openxmlformats.org/drawingml/2006/table">
            <a:tbl>
              <a:tblPr firstRow="1" firstCol="1" bandRow="1">
                <a:tableStyleId>{4C3C2611-4C71-4FC5-86AE-919BDF0F9419}</a:tableStyleId>
              </a:tblPr>
              <a:tblGrid>
                <a:gridCol w="142014">
                  <a:extLst>
                    <a:ext uri="{9D8B030D-6E8A-4147-A177-3AD203B41FA5}">
                      <a16:colId xmlns:a16="http://schemas.microsoft.com/office/drawing/2014/main" val="1146647252"/>
                    </a:ext>
                  </a:extLst>
                </a:gridCol>
                <a:gridCol w="142087">
                  <a:extLst>
                    <a:ext uri="{9D8B030D-6E8A-4147-A177-3AD203B41FA5}">
                      <a16:colId xmlns:a16="http://schemas.microsoft.com/office/drawing/2014/main" val="229045705"/>
                    </a:ext>
                  </a:extLst>
                </a:gridCol>
                <a:gridCol w="7808968">
                  <a:extLst>
                    <a:ext uri="{9D8B030D-6E8A-4147-A177-3AD203B41FA5}">
                      <a16:colId xmlns:a16="http://schemas.microsoft.com/office/drawing/2014/main" val="878464752"/>
                    </a:ext>
                  </a:extLst>
                </a:gridCol>
              </a:tblGrid>
              <a:tr h="127985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CA" sz="850" b="1" dirty="0">
                        <a:solidFill>
                          <a:srgbClr val="1E252B"/>
                        </a:solidFill>
                        <a:effectLst/>
                        <a:latin typeface="+mj-lt"/>
                        <a:ea typeface="Times New Roman" panose="02020603050405020304" pitchFamily="18" charset="0"/>
                        <a:cs typeface="Times New Roman" panose="02020603050405020304" pitchFamily="18" charset="0"/>
                      </a:endParaRPr>
                    </a:p>
                  </a:txBody>
                  <a:tcPr marL="20229" marR="20229"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8DD2E5"/>
                    </a:solid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850" b="1" dirty="0">
                          <a:solidFill>
                            <a:schemeClr val="tx1"/>
                          </a:solidFill>
                          <a:latin typeface="Helvetica" pitchFamily="2" charset="0"/>
                          <a:ea typeface="Garamond" panose="02020404030301010803" pitchFamily="18" charset="0"/>
                          <a:cs typeface="Garamond" panose="02020404030301010803" pitchFamily="18" charset="0"/>
                        </a:rPr>
                        <a:t>Evidence-support system</a:t>
                      </a:r>
                      <a:r>
                        <a:rPr lang="en-CA" sz="850" b="1" dirty="0">
                          <a:solidFill>
                            <a:schemeClr val="tx1"/>
                          </a:solidFill>
                          <a:effectLst/>
                          <a:latin typeface="+mj-lt"/>
                          <a:ea typeface="Garamond" panose="02020404030301010803" pitchFamily="18" charset="0"/>
                          <a:cs typeface="Times New Roman" panose="02020603050405020304" pitchFamily="18" charset="0"/>
                        </a:rPr>
                        <a:t> – </a:t>
                      </a:r>
                      <a:r>
                        <a:rPr lang="en-CA" sz="850" b="0" dirty="0">
                          <a:solidFill>
                            <a:schemeClr val="tx1"/>
                          </a:solidFill>
                          <a:latin typeface="Helvetica" pitchFamily="2" charset="0"/>
                          <a:ea typeface="Garamond" panose="02020404030301010803" pitchFamily="18" charset="0"/>
                          <a:cs typeface="Garamond" panose="02020404030301010803" pitchFamily="18" charset="0"/>
                        </a:rPr>
                        <a:t>Grounded in an understanding of a national (or sub-national) context (including time constraints), demand-driven, and focused on contextualizing the evidence for a given decision in an equity-sensitive way. Examples of infrastructure: </a:t>
                      </a:r>
                    </a:p>
                    <a:p>
                      <a:pPr marL="171450" indent="-171450" algn="l">
                        <a:buFont typeface="Arial" panose="020B0604020202020204" pitchFamily="34" charset="0"/>
                        <a:buChar char="•"/>
                      </a:pPr>
                      <a:r>
                        <a:rPr lang="en-CA" sz="850" b="0" dirty="0">
                          <a:solidFill>
                            <a:schemeClr val="tx1"/>
                          </a:solidFill>
                          <a:latin typeface="Helvetica" pitchFamily="2" charset="0"/>
                          <a:ea typeface="Garamond" panose="02020404030301010803" pitchFamily="18" charset="0"/>
                          <a:cs typeface="Garamond" panose="02020404030301010803" pitchFamily="18" charset="0"/>
                        </a:rPr>
                        <a:t>evidence-support coordination office (for all of government, with or without additional offices in key departments or ministries)</a:t>
                      </a:r>
                    </a:p>
                    <a:p>
                      <a:pPr marL="171450" indent="-171450" algn="l">
                        <a:buFont typeface="Arial" panose="020B0604020202020204" pitchFamily="34" charset="0"/>
                        <a:buChar char="•"/>
                      </a:pPr>
                      <a:r>
                        <a:rPr lang="en-CA" sz="850" b="0" dirty="0">
                          <a:solidFill>
                            <a:schemeClr val="tx1"/>
                          </a:solidFill>
                          <a:latin typeface="Helvetica" pitchFamily="2" charset="0"/>
                          <a:ea typeface="Garamond" panose="02020404030301010803" pitchFamily="18" charset="0"/>
                          <a:cs typeface="Garamond" panose="02020404030301010803" pitchFamily="18" charset="0"/>
                        </a:rPr>
                        <a:t>evidence units with expertise in each of eight forms of evidence (e.g., behavioural-insights unit)</a:t>
                      </a:r>
                    </a:p>
                    <a:p>
                      <a:pPr marL="171450" indent="-171450" algn="l">
                        <a:buFont typeface="Arial" panose="020B0604020202020204" pitchFamily="34" charset="0"/>
                        <a:buChar char="•"/>
                      </a:pPr>
                      <a:r>
                        <a:rPr lang="en-CA" sz="850" b="0" dirty="0">
                          <a:solidFill>
                            <a:schemeClr val="tx1"/>
                          </a:solidFill>
                          <a:latin typeface="Helvetica" pitchFamily="2" charset="0"/>
                          <a:ea typeface="Garamond" panose="02020404030301010803" pitchFamily="18" charset="0"/>
                          <a:cs typeface="Garamond" panose="02020404030301010803" pitchFamily="18" charset="0"/>
                        </a:rPr>
                        <a:t>processes to elicit and prioritize evidence needs, find and package evidence that meets these needs within set time constraints (and build additional evidence as part of ongoing evaluations), build capacity for evidence use (e.g., evidence-use workshops and handbook), prompt evidence use (e.g., cabinet-submission checklist), and document evidence use (e.g., evidence-use metrics)</a:t>
                      </a:r>
                    </a:p>
                    <a:p>
                      <a:pPr algn="l"/>
                      <a:r>
                        <a:rPr lang="en-CA" sz="850" b="0" i="1" dirty="0">
                          <a:solidFill>
                            <a:schemeClr val="tx1"/>
                          </a:solidFill>
                          <a:latin typeface="Helvetica" pitchFamily="2" charset="0"/>
                          <a:ea typeface="Garamond" panose="02020404030301010803" pitchFamily="18" charset="0"/>
                          <a:cs typeface="Garamond" panose="02020404030301010803" pitchFamily="18" charset="0"/>
                        </a:rPr>
                        <a:t>While such infrastructure is most relevant to government policymakers and the leaders of very large organizations, similar types of infrastructure can be tailored to the leaders of smaller organizations as well as professionals and citizens</a:t>
                      </a:r>
                    </a:p>
                  </a:txBody>
                  <a:tcPr marL="20229" marR="20229"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C9EBF5">
                        <a:alpha val="45098"/>
                      </a:srgbClr>
                    </a:solidFill>
                  </a:tcPr>
                </a:tc>
                <a:tc hMerge="1">
                  <a:txBody>
                    <a:bodyPr/>
                    <a:lstStyle/>
                    <a:p>
                      <a:endParaRPr lang="en-US"/>
                    </a:p>
                  </a:txBody>
                  <a:tcPr/>
                </a:tc>
                <a:extLst>
                  <a:ext uri="{0D108BD9-81ED-4DB2-BD59-A6C34878D82A}">
                    <a16:rowId xmlns:a16="http://schemas.microsoft.com/office/drawing/2014/main" val="4184847820"/>
                  </a:ext>
                </a:extLst>
              </a:tr>
              <a:tr h="35544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CA" sz="850" b="1" dirty="0">
                        <a:solidFill>
                          <a:srgbClr val="1E252B"/>
                        </a:solidFill>
                        <a:effectLst/>
                        <a:latin typeface="+mj-lt"/>
                        <a:ea typeface="Times New Roman" panose="02020603050405020304" pitchFamily="18" charset="0"/>
                        <a:cs typeface="Times New Roman" panose="02020603050405020304" pitchFamily="18" charset="0"/>
                      </a:endParaRPr>
                    </a:p>
                  </a:txBody>
                  <a:tcPr marL="20229" marR="20229"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8DD2E5"/>
                    </a:solidFill>
                  </a:tcPr>
                </a:tc>
                <a:tc>
                  <a:txBody>
                    <a:bodyPr/>
                    <a:lstStyle/>
                    <a:p>
                      <a:pPr algn="l"/>
                      <a:endParaRPr lang="en-CA" sz="850" b="0" dirty="0">
                        <a:solidFill>
                          <a:schemeClr val="tx1"/>
                        </a:solidFill>
                        <a:latin typeface="Helvetica" pitchFamily="2" charset="0"/>
                        <a:ea typeface="Garamond" panose="02020404030301010803" pitchFamily="18" charset="0"/>
                        <a:cs typeface="Garamond" panose="02020404030301010803" pitchFamily="18" charset="0"/>
                      </a:endParaRPr>
                    </a:p>
                  </a:txBody>
                  <a:tcPr marL="20229" marR="20229"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8DD25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850" b="1" dirty="0">
                          <a:solidFill>
                            <a:schemeClr val="tx1"/>
                          </a:solidFill>
                          <a:effectLst/>
                          <a:latin typeface="+mj-lt"/>
                          <a:ea typeface="Times New Roman" panose="02020603050405020304" pitchFamily="18" charset="0"/>
                          <a:cs typeface="Times New Roman" panose="02020603050405020304" pitchFamily="18" charset="0"/>
                        </a:rPr>
                        <a:t>Enabler - </a:t>
                      </a:r>
                      <a:r>
                        <a:rPr lang="en-CA" sz="850" b="0" dirty="0">
                          <a:solidFill>
                            <a:schemeClr val="tx1"/>
                          </a:solidFill>
                          <a:effectLst/>
                          <a:latin typeface="+mj-lt"/>
                          <a:ea typeface="Times New Roman" panose="02020603050405020304" pitchFamily="18" charset="0"/>
                          <a:cs typeface="Times New Roman" panose="02020603050405020304" pitchFamily="18" charset="0"/>
                        </a:rPr>
                        <a:t>Enabled in systematic and transparent ways both by those within government and through strategic partnerships with evidence intermediaries and producers outside government, such as domestic evidence intermediaries and global purveyors of global public goods and technical assistance </a:t>
                      </a:r>
                    </a:p>
                  </a:txBody>
                  <a:tcPr marL="20229" marR="20229"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C6E7AD">
                        <a:alpha val="45098"/>
                      </a:srgbClr>
                    </a:solidFill>
                  </a:tcPr>
                </a:tc>
                <a:extLst>
                  <a:ext uri="{0D108BD9-81ED-4DB2-BD59-A6C34878D82A}">
                    <a16:rowId xmlns:a16="http://schemas.microsoft.com/office/drawing/2014/main" val="3385204521"/>
                  </a:ext>
                </a:extLst>
              </a:tr>
              <a:tr h="30434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CA" sz="850" b="1" dirty="0">
                        <a:solidFill>
                          <a:srgbClr val="1E252B"/>
                        </a:solidFill>
                        <a:effectLst/>
                        <a:latin typeface="+mj-lt"/>
                        <a:ea typeface="Times New Roman" panose="02020603050405020304" pitchFamily="18" charset="0"/>
                        <a:cs typeface="Times New Roman" panose="02020603050405020304" pitchFamily="18" charset="0"/>
                      </a:endParaRPr>
                    </a:p>
                  </a:txBody>
                  <a:tcPr marL="20229" marR="20229"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8DD2E5"/>
                    </a:solidFill>
                  </a:tcPr>
                </a:tc>
                <a:tc>
                  <a:txBody>
                    <a:bodyPr/>
                    <a:lstStyle/>
                    <a:p>
                      <a:pPr algn="l"/>
                      <a:endParaRPr lang="en-CA" sz="850" b="0" dirty="0">
                        <a:solidFill>
                          <a:schemeClr val="tx1"/>
                        </a:solidFill>
                        <a:latin typeface="Helvetica" pitchFamily="2" charset="0"/>
                        <a:ea typeface="Garamond" panose="02020404030301010803" pitchFamily="18" charset="0"/>
                        <a:cs typeface="Garamond" panose="02020404030301010803" pitchFamily="18" charset="0"/>
                      </a:endParaRPr>
                    </a:p>
                  </a:txBody>
                  <a:tcPr marL="20229" marR="20229"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9E0E3"/>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850" b="1" i="0" u="none" strike="noStrike" kern="0" cap="none" spc="0" normalizeH="0" baseline="0" noProof="0" dirty="0">
                          <a:ln>
                            <a:noFill/>
                          </a:ln>
                          <a:solidFill>
                            <a:schemeClr val="tx1"/>
                          </a:solidFill>
                          <a:effectLst/>
                          <a:uLnTx/>
                          <a:uFillTx/>
                          <a:latin typeface="+mj-lt"/>
                          <a:ea typeface="Times New Roman" panose="02020603050405020304" pitchFamily="18" charset="0"/>
                          <a:cs typeface="Times New Roman" panose="02020603050405020304" pitchFamily="18" charset="0"/>
                          <a:sym typeface="Arial"/>
                        </a:rPr>
                        <a:t>Complement - </a:t>
                      </a:r>
                      <a:r>
                        <a:rPr kumimoji="0" lang="en-CA" sz="850" b="0" i="0" u="none" strike="noStrike" kern="0" cap="none" spc="0" normalizeH="0" baseline="0" noProof="0" dirty="0">
                          <a:ln>
                            <a:noFill/>
                          </a:ln>
                          <a:solidFill>
                            <a:schemeClr val="tx1"/>
                          </a:solidFill>
                          <a:effectLst/>
                          <a:uLnTx/>
                          <a:uFillTx/>
                          <a:latin typeface="+mj-lt"/>
                          <a:ea typeface="Times New Roman" panose="02020603050405020304" pitchFamily="18" charset="0"/>
                          <a:cs typeface="Times New Roman" panose="02020603050405020304" pitchFamily="18" charset="0"/>
                          <a:sym typeface="Arial"/>
                        </a:rPr>
                        <a:t>Complemented by those operating other parts of what the UN calls its ‘quintet of change,’ namely foresight and innovations. </a:t>
                      </a:r>
                    </a:p>
                  </a:txBody>
                  <a:tcPr marL="20229" marR="20229"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AF0F1">
                        <a:alpha val="45098"/>
                      </a:srgbClr>
                    </a:solidFill>
                  </a:tcPr>
                </a:tc>
                <a:extLst>
                  <a:ext uri="{0D108BD9-81ED-4DB2-BD59-A6C34878D82A}">
                    <a16:rowId xmlns:a16="http://schemas.microsoft.com/office/drawing/2014/main" val="4121425888"/>
                  </a:ext>
                </a:extLst>
              </a:tr>
              <a:tr h="111338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CA" sz="850" b="1" dirty="0">
                        <a:solidFill>
                          <a:srgbClr val="1E252B"/>
                        </a:solidFill>
                        <a:effectLst/>
                        <a:latin typeface="+mj-lt"/>
                        <a:ea typeface="Times New Roman" panose="02020603050405020304" pitchFamily="18" charset="0"/>
                        <a:cs typeface="Times New Roman" panose="02020603050405020304" pitchFamily="18" charset="0"/>
                      </a:endParaRPr>
                    </a:p>
                  </a:txBody>
                  <a:tcPr marL="20229" marR="20229"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C057"/>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850" b="1" dirty="0">
                          <a:solidFill>
                            <a:schemeClr val="tx1"/>
                          </a:solidFill>
                          <a:effectLst/>
                          <a:latin typeface="+mj-lt"/>
                          <a:ea typeface="Times New Roman" panose="02020603050405020304" pitchFamily="18" charset="0"/>
                          <a:cs typeface="Times New Roman" panose="02020603050405020304" pitchFamily="18" charset="0"/>
                        </a:rPr>
                        <a:t>Evidence-implementation* system - </a:t>
                      </a:r>
                      <a:r>
                        <a:rPr lang="en-CA" sz="850" dirty="0">
                          <a:solidFill>
                            <a:schemeClr val="tx1"/>
                          </a:solidFill>
                          <a:latin typeface="Helvetica" pitchFamily="2" charset="0"/>
                          <a:ea typeface="Garamond" panose="02020404030301010803" pitchFamily="18" charset="0"/>
                          <a:cs typeface="Garamond" panose="02020404030301010803" pitchFamily="18" charset="0"/>
                        </a:rPr>
                        <a:t>grounded in an understanding of evidence-related processes, driven by a mix of demand and supply considerations, and focused on cycles of synthesizing evidence, developing recommendations, disseminating them to decision-makers, actively supporting their implementation, evaluating their impacts, and incorporating lessons learned in the next cycle</a:t>
                      </a:r>
                      <a:r>
                        <a:rPr lang="en-CA" sz="850" b="0" dirty="0">
                          <a:solidFill>
                            <a:schemeClr val="tx1"/>
                          </a:solidFill>
                          <a:latin typeface="Helvetica" pitchFamily="2" charset="0"/>
                          <a:ea typeface="Garamond" panose="02020404030301010803" pitchFamily="18" charset="0"/>
                          <a:cs typeface="Garamond" panose="02020404030301010803" pitchFamily="18" charset="0"/>
                        </a:rPr>
                        <a:t>. Examples of infrastructure: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850" dirty="0">
                          <a:solidFill>
                            <a:schemeClr val="tx1"/>
                          </a:solidFill>
                          <a:latin typeface="Helvetica" pitchFamily="2" charset="0"/>
                          <a:ea typeface="Garamond" panose="02020404030301010803" pitchFamily="18" charset="0"/>
                          <a:cs typeface="Garamond" panose="02020404030301010803" pitchFamily="18" charset="0"/>
                        </a:rPr>
                        <a:t>evidence-synthesis and guideline units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850" dirty="0">
                          <a:solidFill>
                            <a:schemeClr val="tx1"/>
                          </a:solidFill>
                          <a:latin typeface="Helvetica" pitchFamily="2" charset="0"/>
                          <a:ea typeface="Garamond" panose="02020404030301010803" pitchFamily="18" charset="0"/>
                          <a:cs typeface="Garamond" panose="02020404030301010803" pitchFamily="18" charset="0"/>
                        </a:rPr>
                        <a:t>evidence-implementation units to prioritize what to implement, identify barriers and facilitators to implementation, and design strategies that address barriers and leverage facilitators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850" dirty="0">
                          <a:solidFill>
                            <a:schemeClr val="tx1"/>
                          </a:solidFill>
                          <a:latin typeface="Helvetica" pitchFamily="2" charset="0"/>
                          <a:ea typeface="Garamond" panose="02020404030301010803" pitchFamily="18" charset="0"/>
                          <a:cs typeface="Garamond" panose="02020404030301010803" pitchFamily="18" charset="0"/>
                        </a:rPr>
                        <a:t>processes to build evidence into existing workflows (e.g., electronic client records, digital decision-support systems, web portals, and quality-improvement initiatives) and share it across them</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850" i="1" dirty="0">
                          <a:solidFill>
                            <a:schemeClr val="tx1"/>
                          </a:solidFill>
                          <a:latin typeface="Helvetica" pitchFamily="2" charset="0"/>
                          <a:ea typeface="Garamond" panose="02020404030301010803" pitchFamily="18" charset="0"/>
                          <a:cs typeface="Garamond" panose="02020404030301010803" pitchFamily="18" charset="0"/>
                        </a:rPr>
                        <a:t>While such infrastructure is most relevant to professionals and citizens, similar types of infrastructure can be tailored to government policymakers and organizational leaders </a:t>
                      </a:r>
                    </a:p>
                  </a:txBody>
                  <a:tcPr marL="20229" marR="20229"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EAB">
                        <a:alpha val="45098"/>
                      </a:srgbClr>
                    </a:solidFill>
                  </a:tcPr>
                </a:tc>
                <a:tc hMerge="1">
                  <a:txBody>
                    <a:bodyPr/>
                    <a:lstStyle/>
                    <a:p>
                      <a:endParaRPr lang="en-US"/>
                    </a:p>
                  </a:txBody>
                  <a:tcPr/>
                </a:tc>
                <a:extLst>
                  <a:ext uri="{0D108BD9-81ED-4DB2-BD59-A6C34878D82A}">
                    <a16:rowId xmlns:a16="http://schemas.microsoft.com/office/drawing/2014/main" val="2615402837"/>
                  </a:ext>
                </a:extLst>
              </a:tr>
              <a:tr h="92858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CA" sz="850" b="1" dirty="0">
                        <a:solidFill>
                          <a:srgbClr val="1E252B"/>
                        </a:solidFill>
                        <a:effectLst/>
                        <a:latin typeface="+mj-lt"/>
                        <a:ea typeface="Times New Roman" panose="02020603050405020304" pitchFamily="18" charset="0"/>
                        <a:cs typeface="Times New Roman" panose="02020603050405020304" pitchFamily="18" charset="0"/>
                      </a:endParaRPr>
                    </a:p>
                  </a:txBody>
                  <a:tcPr marL="20229" marR="20229"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A70A8"/>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850" b="1" dirty="0">
                          <a:solidFill>
                            <a:schemeClr val="tx1"/>
                          </a:solidFill>
                          <a:effectLst/>
                          <a:latin typeface="+mj-lt"/>
                          <a:ea typeface="Times New Roman" panose="02020603050405020304" pitchFamily="18" charset="0"/>
                          <a:cs typeface="Times New Roman" panose="02020603050405020304" pitchFamily="18" charset="0"/>
                        </a:rPr>
                        <a:t>Research system - </a:t>
                      </a:r>
                      <a:r>
                        <a:rPr lang="en-CA" sz="850" b="0" dirty="0">
                          <a:solidFill>
                            <a:schemeClr val="tx1"/>
                          </a:solidFill>
                          <a:effectLst/>
                          <a:latin typeface="Helvetica" pitchFamily="2" charset="0"/>
                          <a:ea typeface="Times New Roman" panose="02020603050405020304" pitchFamily="18" charset="0"/>
                          <a:cs typeface="Times New Roman" panose="02020603050405020304" pitchFamily="18" charset="0"/>
                        </a:rPr>
                        <a:t>G</a:t>
                      </a:r>
                      <a:r>
                        <a:rPr lang="en-CA" sz="850" b="0" dirty="0">
                          <a:solidFill>
                            <a:schemeClr val="tx1"/>
                          </a:solidFill>
                          <a:latin typeface="Helvetica" pitchFamily="2" charset="0"/>
                          <a:ea typeface="Garamond" panose="02020404030301010803" pitchFamily="18" charset="0"/>
                          <a:cs typeface="Garamond" panose="02020404030301010803" pitchFamily="18" charset="0"/>
                        </a:rPr>
                        <a:t>rounded in an understanding of disciplinary perspectives and research methods, driven by supply-side considerations like curiosity, and focused on conducting research </a:t>
                      </a:r>
                      <a:r>
                        <a:rPr lang="en-CA" sz="850" dirty="0">
                          <a:solidFill>
                            <a:schemeClr val="tx1"/>
                          </a:solidFill>
                          <a:latin typeface="Helvetica" pitchFamily="2" charset="0"/>
                          <a:ea typeface="Garamond" panose="02020404030301010803" pitchFamily="18" charset="0"/>
                          <a:cs typeface="Garamond" panose="02020404030301010803" pitchFamily="18" charset="0"/>
                        </a:rPr>
                        <a:t>that may or may not aim to contribute to the evidence taken up in the evidence-support and evidence-implementation systems. </a:t>
                      </a:r>
                      <a:r>
                        <a:rPr lang="en-CA" sz="850" b="0" dirty="0">
                          <a:solidFill>
                            <a:schemeClr val="tx1"/>
                          </a:solidFill>
                          <a:latin typeface="Helvetica" pitchFamily="2" charset="0"/>
                          <a:ea typeface="Garamond" panose="02020404030301010803" pitchFamily="18" charset="0"/>
                          <a:cs typeface="Garamond" panose="02020404030301010803" pitchFamily="18" charset="0"/>
                        </a:rPr>
                        <a:t>Examples of infrastructure: </a:t>
                      </a:r>
                      <a:endParaRPr lang="en-CA" sz="850" dirty="0">
                        <a:solidFill>
                          <a:schemeClr val="tx1"/>
                        </a:solidFill>
                        <a:latin typeface="Helvetica" pitchFamily="2" charset="0"/>
                        <a:ea typeface="Garamond" panose="02020404030301010803" pitchFamily="18" charset="0"/>
                        <a:cs typeface="Garamond" panose="02020404030301010803"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850" dirty="0">
                          <a:solidFill>
                            <a:schemeClr val="tx1"/>
                          </a:solidFill>
                          <a:latin typeface="Helvetica" pitchFamily="2" charset="0"/>
                          <a:ea typeface="Garamond" panose="02020404030301010803" pitchFamily="18" charset="0"/>
                          <a:cs typeface="Garamond" panose="02020404030301010803" pitchFamily="18" charset="0"/>
                        </a:rPr>
                        <a:t>university departments and units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850" dirty="0">
                          <a:solidFill>
                            <a:schemeClr val="tx1"/>
                          </a:solidFill>
                          <a:latin typeface="Helvetica" pitchFamily="2" charset="0"/>
                          <a:ea typeface="Garamond" panose="02020404030301010803" pitchFamily="18" charset="0"/>
                          <a:cs typeface="Garamond" panose="02020404030301010803" pitchFamily="18" charset="0"/>
                        </a:rPr>
                        <a:t>processes to reward activities (e.g., peer-reviewed grants and publications), which could be expanded to activities with a greater likelihood of achieving impacts (e.g., engagement with and responsiveness to decision-makers)</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850" i="1" dirty="0">
                          <a:solidFill>
                            <a:schemeClr val="tx1"/>
                          </a:solidFill>
                          <a:latin typeface="Helvetica" pitchFamily="2" charset="0"/>
                          <a:ea typeface="Garamond" panose="02020404030301010803" pitchFamily="18" charset="0"/>
                          <a:cs typeface="Garamond" panose="02020404030301010803" pitchFamily="18" charset="0"/>
                        </a:rPr>
                        <a:t>Such infrastructure is most relevant to researchers </a:t>
                      </a:r>
                    </a:p>
                  </a:txBody>
                  <a:tcPr marL="20229" marR="20229"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EB8D4">
                        <a:alpha val="45098"/>
                      </a:srgbClr>
                    </a:solidFill>
                  </a:tcPr>
                </a:tc>
                <a:tc hMerge="1">
                  <a:txBody>
                    <a:bodyPr/>
                    <a:lstStyle/>
                    <a:p>
                      <a:endParaRPr lang="en-US"/>
                    </a:p>
                  </a:txBody>
                  <a:tcPr/>
                </a:tc>
                <a:extLst>
                  <a:ext uri="{0D108BD9-81ED-4DB2-BD59-A6C34878D82A}">
                    <a16:rowId xmlns:a16="http://schemas.microsoft.com/office/drawing/2014/main" val="1016097426"/>
                  </a:ext>
                </a:extLst>
              </a:tr>
            </a:tbl>
          </a:graphicData>
        </a:graphic>
      </p:graphicFrame>
      <p:sp>
        <p:nvSpPr>
          <p:cNvPr id="21" name="Slide Number">
            <a:extLst>
              <a:ext uri="{FF2B5EF4-FFF2-40B4-BE49-F238E27FC236}">
                <a16:creationId xmlns:a16="http://schemas.microsoft.com/office/drawing/2014/main" id="{49413FD1-3E72-854A-932E-A11F3722E1D3}"/>
              </a:ext>
            </a:extLst>
          </p:cNvPr>
          <p:cNvSpPr txBox="1">
            <a:spLocks/>
          </p:cNvSpPr>
          <p:nvPr/>
        </p:nvSpPr>
        <p:spPr>
          <a:xfrm>
            <a:off x="11527849" y="5800298"/>
            <a:ext cx="579534" cy="440950"/>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r"/>
            <a:fld id="{86CB4B4D-7CA3-9044-876B-883B54F8677D}" type="slidenum">
              <a:rPr lang="en-CA" sz="2000" smtClean="0">
                <a:solidFill>
                  <a:srgbClr val="0F447C"/>
                </a:solidFill>
              </a:rPr>
              <a:pPr algn="r"/>
              <a:t>1</a:t>
            </a:fld>
            <a:endParaRPr lang="en-CA" sz="2000" dirty="0">
              <a:solidFill>
                <a:srgbClr val="0F447C"/>
              </a:solidFill>
            </a:endParaRPr>
          </a:p>
        </p:txBody>
      </p:sp>
      <p:sp>
        <p:nvSpPr>
          <p:cNvPr id="25" name="TextBox 24">
            <a:extLst>
              <a:ext uri="{FF2B5EF4-FFF2-40B4-BE49-F238E27FC236}">
                <a16:creationId xmlns:a16="http://schemas.microsoft.com/office/drawing/2014/main" id="{A454D862-0CEB-524A-A8DD-164E2C8DD023}"/>
              </a:ext>
            </a:extLst>
          </p:cNvPr>
          <p:cNvSpPr txBox="1"/>
          <p:nvPr/>
        </p:nvSpPr>
        <p:spPr>
          <a:xfrm>
            <a:off x="180017" y="2389459"/>
            <a:ext cx="1270523" cy="6001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CA" sz="1100" dirty="0">
                <a:solidFill>
                  <a:schemeClr val="tx1"/>
                </a:solidFill>
                <a:latin typeface="Helvetica" pitchFamily="2" charset="0"/>
                <a:ea typeface="Garamond" panose="02020404030301010803" pitchFamily="18" charset="0"/>
                <a:cs typeface="Garamond" panose="02020404030301010803" pitchFamily="18" charset="0"/>
              </a:rPr>
              <a:t>Evidence-</a:t>
            </a:r>
          </a:p>
          <a:p>
            <a:pPr algn="ctr"/>
            <a:r>
              <a:rPr lang="en-CA" sz="1100" dirty="0">
                <a:solidFill>
                  <a:schemeClr val="tx1"/>
                </a:solidFill>
                <a:latin typeface="Helvetica" pitchFamily="2" charset="0"/>
                <a:ea typeface="Garamond" panose="02020404030301010803" pitchFamily="18" charset="0"/>
                <a:cs typeface="Garamond" panose="02020404030301010803" pitchFamily="18" charset="0"/>
              </a:rPr>
              <a:t>support </a:t>
            </a:r>
          </a:p>
          <a:p>
            <a:pPr algn="ctr"/>
            <a:r>
              <a:rPr lang="en-CA" sz="1100" dirty="0">
                <a:solidFill>
                  <a:schemeClr val="tx1"/>
                </a:solidFill>
                <a:latin typeface="Helvetica" pitchFamily="2" charset="0"/>
                <a:ea typeface="Garamond" panose="02020404030301010803" pitchFamily="18" charset="0"/>
                <a:cs typeface="Garamond" panose="02020404030301010803" pitchFamily="18" charset="0"/>
              </a:rPr>
              <a:t>system</a:t>
            </a:r>
            <a:r>
              <a:rPr lang="en-CA" sz="1100" dirty="0">
                <a:solidFill>
                  <a:schemeClr val="tx1"/>
                </a:solidFill>
                <a:effectLst/>
                <a:latin typeface="+mj-lt"/>
                <a:ea typeface="Garamond" panose="02020404030301010803" pitchFamily="18" charset="0"/>
                <a:cs typeface="Times New Roman" panose="02020603050405020304" pitchFamily="18" charset="0"/>
              </a:rPr>
              <a:t> </a:t>
            </a:r>
            <a:endParaRPr lang="en-US" sz="1100" dirty="0">
              <a:solidFill>
                <a:schemeClr val="tx1"/>
              </a:solidFill>
            </a:endParaRPr>
          </a:p>
        </p:txBody>
      </p:sp>
      <p:sp>
        <p:nvSpPr>
          <p:cNvPr id="26" name="TextBox 25">
            <a:extLst>
              <a:ext uri="{FF2B5EF4-FFF2-40B4-BE49-F238E27FC236}">
                <a16:creationId xmlns:a16="http://schemas.microsoft.com/office/drawing/2014/main" id="{709A6BEF-A23F-F448-B0E7-CEC24E33C681}"/>
              </a:ext>
            </a:extLst>
          </p:cNvPr>
          <p:cNvSpPr txBox="1"/>
          <p:nvPr/>
        </p:nvSpPr>
        <p:spPr>
          <a:xfrm>
            <a:off x="168587" y="3471658"/>
            <a:ext cx="1270523" cy="6001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CA" sz="1100" dirty="0">
                <a:solidFill>
                  <a:schemeClr val="tx1"/>
                </a:solidFill>
                <a:latin typeface="Helvetica" pitchFamily="2" charset="0"/>
                <a:ea typeface="Garamond" panose="02020404030301010803" pitchFamily="18" charset="0"/>
                <a:cs typeface="Garamond" panose="02020404030301010803" pitchFamily="18" charset="0"/>
              </a:rPr>
              <a:t>Evidence-implementation system</a:t>
            </a:r>
            <a:endParaRPr lang="en-US" sz="1100" dirty="0">
              <a:solidFill>
                <a:schemeClr val="tx1"/>
              </a:solidFill>
            </a:endParaRPr>
          </a:p>
        </p:txBody>
      </p:sp>
      <p:sp>
        <p:nvSpPr>
          <p:cNvPr id="27" name="TextBox 26">
            <a:extLst>
              <a:ext uri="{FF2B5EF4-FFF2-40B4-BE49-F238E27FC236}">
                <a16:creationId xmlns:a16="http://schemas.microsoft.com/office/drawing/2014/main" id="{DA5038B6-133B-1340-99B4-230CF234FAAE}"/>
              </a:ext>
            </a:extLst>
          </p:cNvPr>
          <p:cNvSpPr txBox="1"/>
          <p:nvPr/>
        </p:nvSpPr>
        <p:spPr>
          <a:xfrm>
            <a:off x="168585" y="4392281"/>
            <a:ext cx="1270526" cy="43088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CA" sz="1100" dirty="0">
                <a:solidFill>
                  <a:schemeClr val="tx1"/>
                </a:solidFill>
                <a:latin typeface="Helvetica" pitchFamily="2" charset="0"/>
                <a:ea typeface="Garamond" panose="02020404030301010803" pitchFamily="18" charset="0"/>
                <a:cs typeface="Garamond" panose="02020404030301010803" pitchFamily="18" charset="0"/>
              </a:rPr>
              <a:t>Research</a:t>
            </a:r>
          </a:p>
          <a:p>
            <a:pPr algn="ctr"/>
            <a:r>
              <a:rPr lang="en-CA" sz="1100" dirty="0">
                <a:solidFill>
                  <a:schemeClr val="tx1"/>
                </a:solidFill>
                <a:latin typeface="Helvetica" pitchFamily="2" charset="0"/>
                <a:ea typeface="Garamond" panose="02020404030301010803" pitchFamily="18" charset="0"/>
                <a:cs typeface="Garamond" panose="02020404030301010803" pitchFamily="18" charset="0"/>
              </a:rPr>
              <a:t>system </a:t>
            </a:r>
            <a:endParaRPr lang="en-US" sz="1100" dirty="0">
              <a:solidFill>
                <a:schemeClr val="tx1"/>
              </a:solidFill>
            </a:endParaRPr>
          </a:p>
        </p:txBody>
      </p:sp>
      <p:sp>
        <p:nvSpPr>
          <p:cNvPr id="28" name="TextBox 27">
            <a:extLst>
              <a:ext uri="{FF2B5EF4-FFF2-40B4-BE49-F238E27FC236}">
                <a16:creationId xmlns:a16="http://schemas.microsoft.com/office/drawing/2014/main" id="{21C17543-4270-364C-9CDB-0A54D06555CF}"/>
              </a:ext>
            </a:extLst>
          </p:cNvPr>
          <p:cNvSpPr txBox="1"/>
          <p:nvPr/>
        </p:nvSpPr>
        <p:spPr>
          <a:xfrm>
            <a:off x="1204556" y="2397079"/>
            <a:ext cx="1270525" cy="2616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CA" sz="1100" dirty="0">
                <a:solidFill>
                  <a:schemeClr val="tx1"/>
                </a:solidFill>
                <a:latin typeface="Helvetica" pitchFamily="2" charset="0"/>
                <a:ea typeface="Garamond" panose="02020404030301010803" pitchFamily="18" charset="0"/>
                <a:cs typeface="Garamond" panose="02020404030301010803" pitchFamily="18" charset="0"/>
              </a:rPr>
              <a:t>Enabler</a:t>
            </a:r>
            <a:endParaRPr lang="en-US" sz="1100" dirty="0">
              <a:solidFill>
                <a:schemeClr val="tx1"/>
              </a:solidFill>
            </a:endParaRPr>
          </a:p>
        </p:txBody>
      </p:sp>
      <p:sp>
        <p:nvSpPr>
          <p:cNvPr id="29" name="TextBox 28">
            <a:extLst>
              <a:ext uri="{FF2B5EF4-FFF2-40B4-BE49-F238E27FC236}">
                <a16:creationId xmlns:a16="http://schemas.microsoft.com/office/drawing/2014/main" id="{31689215-2973-C04C-B9D1-779BD3F33CD2}"/>
              </a:ext>
            </a:extLst>
          </p:cNvPr>
          <p:cNvSpPr txBox="1"/>
          <p:nvPr/>
        </p:nvSpPr>
        <p:spPr>
          <a:xfrm>
            <a:off x="2045646" y="2397079"/>
            <a:ext cx="1270525" cy="2616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CA" sz="1100" dirty="0">
                <a:solidFill>
                  <a:schemeClr val="tx1"/>
                </a:solidFill>
                <a:latin typeface="Helvetica" pitchFamily="2" charset="0"/>
                <a:ea typeface="Garamond" panose="02020404030301010803" pitchFamily="18" charset="0"/>
                <a:cs typeface="Garamond" panose="02020404030301010803" pitchFamily="18" charset="0"/>
              </a:rPr>
              <a:t>Complement</a:t>
            </a:r>
            <a:endParaRPr lang="en-US" sz="1100" dirty="0">
              <a:solidFill>
                <a:schemeClr val="tx1"/>
              </a:solidFill>
            </a:endParaRPr>
          </a:p>
        </p:txBody>
      </p:sp>
      <p:sp>
        <p:nvSpPr>
          <p:cNvPr id="15" name="Rectangle 14">
            <a:extLst>
              <a:ext uri="{FF2B5EF4-FFF2-40B4-BE49-F238E27FC236}">
                <a16:creationId xmlns:a16="http://schemas.microsoft.com/office/drawing/2014/main" id="{B9C05C2F-FC2B-0F49-8766-A14B9C07467C}"/>
              </a:ext>
            </a:extLst>
          </p:cNvPr>
          <p:cNvSpPr/>
          <p:nvPr/>
        </p:nvSpPr>
        <p:spPr>
          <a:xfrm>
            <a:off x="322682" y="512931"/>
            <a:ext cx="9052965" cy="400110"/>
          </a:xfrm>
          <a:prstGeom prst="rect">
            <a:avLst/>
          </a:prstGeom>
        </p:spPr>
        <p:txBody>
          <a:bodyPr wrap="square">
            <a:spAutoFit/>
          </a:bodyPr>
          <a:lstStyle/>
          <a:p>
            <a:r>
              <a:rPr lang="en-CA" sz="2000" b="1" dirty="0">
                <a:solidFill>
                  <a:srgbClr val="0F447C"/>
                </a:solidFill>
                <a:cs typeface="Arial" panose="020B0604020202020204" pitchFamily="34" charset="0"/>
              </a:rPr>
              <a:t>4.14 </a:t>
            </a:r>
            <a:r>
              <a:rPr lang="en-CA" sz="2000" dirty="0">
                <a:solidFill>
                  <a:srgbClr val="264878"/>
                </a:solidFill>
                <a:latin typeface="Helvetica" pitchFamily="2" charset="0"/>
              </a:rPr>
              <a:t>Features of an ideal national evidence infrastructure</a:t>
            </a:r>
          </a:p>
        </p:txBody>
      </p:sp>
    </p:spTree>
    <p:extLst>
      <p:ext uri="{BB962C8B-B14F-4D97-AF65-F5344CB8AC3E}">
        <p14:creationId xmlns:p14="http://schemas.microsoft.com/office/powerpoint/2010/main" val="1687539151"/>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Table 17">
            <a:extLst>
              <a:ext uri="{FF2B5EF4-FFF2-40B4-BE49-F238E27FC236}">
                <a16:creationId xmlns:a16="http://schemas.microsoft.com/office/drawing/2014/main" id="{08E90981-519D-814D-8E58-224C05B1E84D}"/>
              </a:ext>
            </a:extLst>
          </p:cNvPr>
          <p:cNvGraphicFramePr>
            <a:graphicFrameLocks noGrp="1"/>
          </p:cNvGraphicFramePr>
          <p:nvPr>
            <p:extLst>
              <p:ext uri="{D42A27DB-BD31-4B8C-83A1-F6EECF244321}">
                <p14:modId xmlns:p14="http://schemas.microsoft.com/office/powerpoint/2010/main" val="332587308"/>
              </p:ext>
            </p:extLst>
          </p:nvPr>
        </p:nvGraphicFramePr>
        <p:xfrm>
          <a:off x="3744082" y="2092278"/>
          <a:ext cx="7783767" cy="2049780"/>
        </p:xfrm>
        <a:graphic>
          <a:graphicData uri="http://schemas.openxmlformats.org/drawingml/2006/table">
            <a:tbl>
              <a:tblPr firstRow="1" firstCol="1" bandRow="1">
                <a:tableStyleId>{4C3C2611-4C71-4FC5-86AE-919BDF0F9419}</a:tableStyleId>
              </a:tblPr>
              <a:tblGrid>
                <a:gridCol w="199268">
                  <a:extLst>
                    <a:ext uri="{9D8B030D-6E8A-4147-A177-3AD203B41FA5}">
                      <a16:colId xmlns:a16="http://schemas.microsoft.com/office/drawing/2014/main" val="1146647252"/>
                    </a:ext>
                  </a:extLst>
                </a:gridCol>
                <a:gridCol w="7584499">
                  <a:extLst>
                    <a:ext uri="{9D8B030D-6E8A-4147-A177-3AD203B41FA5}">
                      <a16:colId xmlns:a16="http://schemas.microsoft.com/office/drawing/2014/main" val="229045705"/>
                    </a:ext>
                  </a:extLst>
                </a:gridCol>
              </a:tblGrid>
              <a:tr h="19742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CA" sz="1100" b="1" dirty="0">
                        <a:solidFill>
                          <a:srgbClr val="1E252B"/>
                        </a:solidFill>
                        <a:effectLst/>
                        <a:latin typeface="+mj-lt"/>
                        <a:ea typeface="Times New Roman" panose="02020603050405020304" pitchFamily="18" charset="0"/>
                        <a:cs typeface="Times New Roman" panose="02020603050405020304" pitchFamily="18" charset="0"/>
                      </a:endParaRPr>
                    </a:p>
                  </a:txBody>
                  <a:tcPr marL="20229" marR="20229"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8DD2E5"/>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CA" sz="300" b="1" dirty="0">
                        <a:solidFill>
                          <a:schemeClr val="tx1"/>
                        </a:solidFill>
                        <a:latin typeface="Helvetica" pitchFamily="2" charset="0"/>
                        <a:ea typeface="Garamond" panose="02020404030301010803" pitchFamily="18" charset="0"/>
                        <a:cs typeface="Garamond" panose="02020404030301010803"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CA" sz="1100" b="1" dirty="0">
                          <a:solidFill>
                            <a:schemeClr val="tx1"/>
                          </a:solidFill>
                          <a:latin typeface="Helvetica" pitchFamily="2" charset="0"/>
                          <a:ea typeface="Garamond" panose="02020404030301010803" pitchFamily="18" charset="0"/>
                          <a:cs typeface="Garamond" panose="02020404030301010803" pitchFamily="18" charset="0"/>
                        </a:rPr>
                        <a:t>Evidence-support system</a:t>
                      </a:r>
                      <a:r>
                        <a:rPr lang="en-CA" sz="1100" b="1" dirty="0">
                          <a:solidFill>
                            <a:schemeClr val="tx1"/>
                          </a:solidFill>
                          <a:effectLst/>
                          <a:latin typeface="+mj-lt"/>
                          <a:ea typeface="Garamond" panose="02020404030301010803" pitchFamily="18" charset="0"/>
                          <a:cs typeface="Times New Roman" panose="02020603050405020304" pitchFamily="18" charset="0"/>
                        </a:rPr>
                        <a:t> – </a:t>
                      </a:r>
                      <a:r>
                        <a:rPr lang="en-CA" sz="1100" b="0" dirty="0">
                          <a:solidFill>
                            <a:schemeClr val="tx1"/>
                          </a:solidFill>
                          <a:latin typeface="Helvetica" pitchFamily="2" charset="0"/>
                          <a:ea typeface="Garamond" panose="02020404030301010803" pitchFamily="18" charset="0"/>
                          <a:cs typeface="Garamond" panose="02020404030301010803" pitchFamily="18" charset="0"/>
                        </a:rPr>
                        <a:t>Grounded in an understanding of a national (or sub-national) context (including time constraints), demand-driven, and focused on contextualizing the evidence for a given decision in an equity-sensitive way. Examples of infrastructure: </a:t>
                      </a:r>
                    </a:p>
                    <a:p>
                      <a:pPr marL="171450" indent="-171450" algn="l">
                        <a:buFont typeface="Arial" panose="020B0604020202020204" pitchFamily="34" charset="0"/>
                        <a:buChar char="•"/>
                      </a:pPr>
                      <a:r>
                        <a:rPr lang="en-CA" sz="1050" b="0" dirty="0">
                          <a:solidFill>
                            <a:schemeClr val="tx1"/>
                          </a:solidFill>
                          <a:latin typeface="Helvetica" pitchFamily="2" charset="0"/>
                          <a:ea typeface="Garamond" panose="02020404030301010803" pitchFamily="18" charset="0"/>
                          <a:cs typeface="Garamond" panose="02020404030301010803" pitchFamily="18" charset="0"/>
                        </a:rPr>
                        <a:t>evidence-support coordination office (for all of government, with or without additional offices in key departments or ministries)</a:t>
                      </a:r>
                    </a:p>
                    <a:p>
                      <a:pPr marL="171450" indent="-171450" algn="l">
                        <a:buFont typeface="Arial" panose="020B0604020202020204" pitchFamily="34" charset="0"/>
                        <a:buChar char="•"/>
                      </a:pPr>
                      <a:r>
                        <a:rPr lang="en-CA" sz="1050" b="0" dirty="0">
                          <a:solidFill>
                            <a:schemeClr val="tx1"/>
                          </a:solidFill>
                          <a:latin typeface="Helvetica" pitchFamily="2" charset="0"/>
                          <a:ea typeface="Garamond" panose="02020404030301010803" pitchFamily="18" charset="0"/>
                          <a:cs typeface="Garamond" panose="02020404030301010803" pitchFamily="18" charset="0"/>
                        </a:rPr>
                        <a:t>evidence units with expertise in each of eight forms of evidence (e.g., behavioural-insights unit)</a:t>
                      </a:r>
                    </a:p>
                    <a:p>
                      <a:pPr marL="171450" indent="-171450" algn="l">
                        <a:buFont typeface="Arial" panose="020B0604020202020204" pitchFamily="34" charset="0"/>
                        <a:buChar char="•"/>
                      </a:pPr>
                      <a:r>
                        <a:rPr lang="en-CA" sz="1050" b="0" dirty="0">
                          <a:solidFill>
                            <a:schemeClr val="tx1"/>
                          </a:solidFill>
                          <a:latin typeface="Helvetica" pitchFamily="2" charset="0"/>
                          <a:ea typeface="Garamond" panose="02020404030301010803" pitchFamily="18" charset="0"/>
                          <a:cs typeface="Garamond" panose="02020404030301010803" pitchFamily="18" charset="0"/>
                        </a:rPr>
                        <a:t>processes to elicit and prioritize evidence needs, find and package evidence that meets these needs within set time constraints (and build additional evidence as part of ongoing evaluations), build capacity for evidence use (e.g., evidence-use workshops and handbook), prompt evidence use (e.g., cabinet-submission checklist), and document evidence use (e.g., evidence-use metrics)</a:t>
                      </a:r>
                    </a:p>
                    <a:p>
                      <a:pPr algn="l"/>
                      <a:r>
                        <a:rPr lang="en-CA" sz="1100" b="0" i="1" dirty="0">
                          <a:solidFill>
                            <a:schemeClr val="tx1"/>
                          </a:solidFill>
                          <a:latin typeface="Helvetica" pitchFamily="2" charset="0"/>
                          <a:ea typeface="Garamond" panose="02020404030301010803" pitchFamily="18" charset="0"/>
                          <a:cs typeface="Garamond" panose="02020404030301010803" pitchFamily="18" charset="0"/>
                        </a:rPr>
                        <a:t>While such infrastructure is most relevant to </a:t>
                      </a:r>
                      <a:r>
                        <a:rPr lang="en-CA" sz="1100" b="1" i="1" dirty="0">
                          <a:solidFill>
                            <a:schemeClr val="tx1"/>
                          </a:solidFill>
                          <a:latin typeface="Helvetica" pitchFamily="2" charset="0"/>
                          <a:ea typeface="Garamond" panose="02020404030301010803" pitchFamily="18" charset="0"/>
                          <a:cs typeface="Garamond" panose="02020404030301010803" pitchFamily="18" charset="0"/>
                        </a:rPr>
                        <a:t>government policymakers and the leaders of very large organizations</a:t>
                      </a:r>
                      <a:r>
                        <a:rPr lang="en-CA" sz="1100" b="0" i="1" dirty="0">
                          <a:solidFill>
                            <a:schemeClr val="tx1"/>
                          </a:solidFill>
                          <a:latin typeface="Helvetica" pitchFamily="2" charset="0"/>
                          <a:ea typeface="Garamond" panose="02020404030301010803" pitchFamily="18" charset="0"/>
                          <a:cs typeface="Garamond" panose="02020404030301010803" pitchFamily="18" charset="0"/>
                        </a:rPr>
                        <a:t>, similar types of infrastructure can be tailored to the leaders of smaller organizations as well as professionals and citizens</a:t>
                      </a:r>
                    </a:p>
                    <a:p>
                      <a:pPr algn="l"/>
                      <a:endParaRPr lang="en-CA" sz="300" b="0" i="1" dirty="0">
                        <a:solidFill>
                          <a:schemeClr val="tx1"/>
                        </a:solidFill>
                        <a:latin typeface="Helvetica" pitchFamily="2" charset="0"/>
                        <a:ea typeface="Garamond" panose="02020404030301010803" pitchFamily="18" charset="0"/>
                        <a:cs typeface="Garamond" panose="02020404030301010803" pitchFamily="18" charset="0"/>
                      </a:endParaRPr>
                    </a:p>
                  </a:txBody>
                  <a:tcPr marL="20229" marR="20229"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C9EBF5">
                        <a:alpha val="55000"/>
                      </a:srgbClr>
                    </a:solidFill>
                  </a:tcPr>
                </a:tc>
                <a:extLst>
                  <a:ext uri="{0D108BD9-81ED-4DB2-BD59-A6C34878D82A}">
                    <a16:rowId xmlns:a16="http://schemas.microsoft.com/office/drawing/2014/main" val="4184847820"/>
                  </a:ext>
                </a:extLst>
              </a:tr>
            </a:tbl>
          </a:graphicData>
        </a:graphic>
      </p:graphicFrame>
      <p:graphicFrame>
        <p:nvGraphicFramePr>
          <p:cNvPr id="20" name="Table 19">
            <a:extLst>
              <a:ext uri="{FF2B5EF4-FFF2-40B4-BE49-F238E27FC236}">
                <a16:creationId xmlns:a16="http://schemas.microsoft.com/office/drawing/2014/main" id="{689B9359-2957-7143-BE1D-73D5E1E607FF}"/>
              </a:ext>
            </a:extLst>
          </p:cNvPr>
          <p:cNvGraphicFramePr>
            <a:graphicFrameLocks noGrp="1"/>
          </p:cNvGraphicFramePr>
          <p:nvPr>
            <p:extLst>
              <p:ext uri="{D42A27DB-BD31-4B8C-83A1-F6EECF244321}">
                <p14:modId xmlns:p14="http://schemas.microsoft.com/office/powerpoint/2010/main" val="1186339703"/>
              </p:ext>
            </p:extLst>
          </p:nvPr>
        </p:nvGraphicFramePr>
        <p:xfrm>
          <a:off x="3744080" y="4240311"/>
          <a:ext cx="7783767" cy="1897380"/>
        </p:xfrm>
        <a:graphic>
          <a:graphicData uri="http://schemas.openxmlformats.org/drawingml/2006/table">
            <a:tbl>
              <a:tblPr firstRow="1" firstCol="1" bandRow="1">
                <a:tableStyleId>{4C3C2611-4C71-4FC5-86AE-919BDF0F9419}</a:tableStyleId>
              </a:tblPr>
              <a:tblGrid>
                <a:gridCol w="199270">
                  <a:extLst>
                    <a:ext uri="{9D8B030D-6E8A-4147-A177-3AD203B41FA5}">
                      <a16:colId xmlns:a16="http://schemas.microsoft.com/office/drawing/2014/main" val="1146647252"/>
                    </a:ext>
                  </a:extLst>
                </a:gridCol>
                <a:gridCol w="7584497">
                  <a:extLst>
                    <a:ext uri="{9D8B030D-6E8A-4147-A177-3AD203B41FA5}">
                      <a16:colId xmlns:a16="http://schemas.microsoft.com/office/drawing/2014/main" val="229045705"/>
                    </a:ext>
                  </a:extLst>
                </a:gridCol>
              </a:tblGrid>
              <a:tr h="173079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CA" sz="1100" b="1" dirty="0">
                        <a:solidFill>
                          <a:srgbClr val="1E252B"/>
                        </a:solidFill>
                        <a:effectLst/>
                        <a:latin typeface="+mj-lt"/>
                        <a:ea typeface="Times New Roman" panose="02020603050405020304" pitchFamily="18" charset="0"/>
                        <a:cs typeface="Times New Roman" panose="02020603050405020304" pitchFamily="18" charset="0"/>
                      </a:endParaRPr>
                    </a:p>
                  </a:txBody>
                  <a:tcPr marL="20229" marR="20229"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C05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A" sz="300" b="1" dirty="0">
                        <a:solidFill>
                          <a:schemeClr val="tx1"/>
                        </a:solidFill>
                        <a:effectLst/>
                        <a:latin typeface="+mj-lt"/>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100" b="1" dirty="0">
                          <a:solidFill>
                            <a:schemeClr val="tx1"/>
                          </a:solidFill>
                          <a:effectLst/>
                          <a:latin typeface="+mj-lt"/>
                          <a:ea typeface="Times New Roman" panose="02020603050405020304" pitchFamily="18" charset="0"/>
                          <a:cs typeface="Times New Roman" panose="02020603050405020304" pitchFamily="18" charset="0"/>
                        </a:rPr>
                        <a:t>Evidence-implementation system </a:t>
                      </a:r>
                      <a:r>
                        <a:rPr lang="en-CA" sz="1100" b="0" dirty="0">
                          <a:solidFill>
                            <a:schemeClr val="tx1"/>
                          </a:solidFill>
                          <a:effectLst/>
                          <a:latin typeface="+mj-lt"/>
                          <a:ea typeface="Times New Roman" panose="02020603050405020304" pitchFamily="18" charset="0"/>
                          <a:cs typeface="Times New Roman" panose="02020603050405020304" pitchFamily="18" charset="0"/>
                        </a:rPr>
                        <a:t>- </a:t>
                      </a:r>
                      <a:r>
                        <a:rPr lang="en-CA" sz="1100" b="0" dirty="0">
                          <a:solidFill>
                            <a:schemeClr val="tx1"/>
                          </a:solidFill>
                          <a:latin typeface="Helvetica" pitchFamily="2" charset="0"/>
                          <a:ea typeface="Garamond" panose="02020404030301010803" pitchFamily="18" charset="0"/>
                          <a:cs typeface="Garamond" panose="02020404030301010803" pitchFamily="18" charset="0"/>
                        </a:rPr>
                        <a:t>Grounded in an understanding of evidence-related processes, driven by a mix of demand and supply considerations, and focused on cycles of synthesizing evidence, developing recommendations, disseminating them to decision-makers, actively supporting their implementation, evaluating their impacts, and incorporating lessons learned in the next cycle. Examples of infrastructure: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50" b="0" dirty="0">
                          <a:solidFill>
                            <a:schemeClr val="tx1"/>
                          </a:solidFill>
                          <a:latin typeface="Helvetica" pitchFamily="2" charset="0"/>
                          <a:ea typeface="Garamond" panose="02020404030301010803" pitchFamily="18" charset="0"/>
                          <a:cs typeface="Garamond" panose="02020404030301010803" pitchFamily="18" charset="0"/>
                        </a:rPr>
                        <a:t>evidence-synthesis and guideline units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50" b="0" dirty="0">
                          <a:solidFill>
                            <a:schemeClr val="tx1"/>
                          </a:solidFill>
                          <a:latin typeface="Helvetica" pitchFamily="2" charset="0"/>
                          <a:ea typeface="Garamond" panose="02020404030301010803" pitchFamily="18" charset="0"/>
                          <a:cs typeface="Garamond" panose="02020404030301010803" pitchFamily="18" charset="0"/>
                        </a:rPr>
                        <a:t>evidence-implementation units to prioritize what to implement, identify barriers and facilitators to implementation, and design strategies that address barriers and leverage facilitators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50" b="0" dirty="0">
                          <a:solidFill>
                            <a:schemeClr val="tx1"/>
                          </a:solidFill>
                          <a:latin typeface="Helvetica" pitchFamily="2" charset="0"/>
                          <a:ea typeface="Garamond" panose="02020404030301010803" pitchFamily="18" charset="0"/>
                          <a:cs typeface="Garamond" panose="02020404030301010803" pitchFamily="18" charset="0"/>
                        </a:rPr>
                        <a:t>processes to build evidence into existing workflows (e.g., electronic client records, digital decision-support systems, web portals, and quality-improvement initiatives) and share it across them</a:t>
                      </a:r>
                      <a:endParaRPr lang="en-CA" sz="1100" b="0" dirty="0">
                        <a:solidFill>
                          <a:schemeClr val="tx1"/>
                        </a:solidFill>
                        <a:latin typeface="Helvetica" pitchFamily="2" charset="0"/>
                        <a:ea typeface="Garamond" panose="02020404030301010803" pitchFamily="18" charset="0"/>
                        <a:cs typeface="Garamond" panose="02020404030301010803"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100" b="0" i="1" dirty="0">
                          <a:solidFill>
                            <a:schemeClr val="tx1"/>
                          </a:solidFill>
                          <a:latin typeface="Helvetica" pitchFamily="2" charset="0"/>
                          <a:ea typeface="Garamond" panose="02020404030301010803" pitchFamily="18" charset="0"/>
                          <a:cs typeface="Garamond" panose="02020404030301010803" pitchFamily="18" charset="0"/>
                        </a:rPr>
                        <a:t>While such infrastructure is most relevant to </a:t>
                      </a:r>
                      <a:r>
                        <a:rPr lang="en-CA" sz="1100" b="1" i="1" dirty="0">
                          <a:solidFill>
                            <a:schemeClr val="tx1"/>
                          </a:solidFill>
                          <a:latin typeface="Helvetica" pitchFamily="2" charset="0"/>
                          <a:ea typeface="Garamond" panose="02020404030301010803" pitchFamily="18" charset="0"/>
                          <a:cs typeface="Garamond" panose="02020404030301010803" pitchFamily="18" charset="0"/>
                        </a:rPr>
                        <a:t>professionals and citizens</a:t>
                      </a:r>
                      <a:r>
                        <a:rPr lang="en-CA" sz="1100" b="0" i="1" dirty="0">
                          <a:solidFill>
                            <a:schemeClr val="tx1"/>
                          </a:solidFill>
                          <a:latin typeface="Helvetica" pitchFamily="2" charset="0"/>
                          <a:ea typeface="Garamond" panose="02020404030301010803" pitchFamily="18" charset="0"/>
                          <a:cs typeface="Garamond" panose="02020404030301010803" pitchFamily="18" charset="0"/>
                        </a:rPr>
                        <a:t>, similar types of infrastructure can be tailored to government policymakers and organizational leaders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300" b="0" i="1" dirty="0">
                        <a:solidFill>
                          <a:schemeClr val="tx1"/>
                        </a:solidFill>
                        <a:latin typeface="Helvetica" pitchFamily="2" charset="0"/>
                        <a:ea typeface="Garamond" panose="02020404030301010803" pitchFamily="18" charset="0"/>
                        <a:cs typeface="Garamond" panose="02020404030301010803" pitchFamily="18" charset="0"/>
                      </a:endParaRPr>
                    </a:p>
                  </a:txBody>
                  <a:tcPr marL="20229" marR="20229"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DEAB">
                        <a:alpha val="55000"/>
                      </a:srgbClr>
                    </a:solidFill>
                  </a:tcPr>
                </a:tc>
                <a:extLst>
                  <a:ext uri="{0D108BD9-81ED-4DB2-BD59-A6C34878D82A}">
                    <a16:rowId xmlns:a16="http://schemas.microsoft.com/office/drawing/2014/main" val="2615402837"/>
                  </a:ext>
                </a:extLst>
              </a:tr>
            </a:tbl>
          </a:graphicData>
        </a:graphic>
      </p:graphicFrame>
      <p:pic>
        <p:nvPicPr>
          <p:cNvPr id="23" name="Picture 22">
            <a:extLst>
              <a:ext uri="{FF2B5EF4-FFF2-40B4-BE49-F238E27FC236}">
                <a16:creationId xmlns:a16="http://schemas.microsoft.com/office/drawing/2014/main" id="{97C85967-1623-6F4D-B877-3DA76D04A0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0677" y="2301143"/>
            <a:ext cx="3574528" cy="3454879"/>
          </a:xfrm>
          <a:prstGeom prst="rect">
            <a:avLst/>
          </a:prstGeom>
        </p:spPr>
      </p:pic>
      <p:sp>
        <p:nvSpPr>
          <p:cNvPr id="24" name="TextBox 23">
            <a:extLst>
              <a:ext uri="{FF2B5EF4-FFF2-40B4-BE49-F238E27FC236}">
                <a16:creationId xmlns:a16="http://schemas.microsoft.com/office/drawing/2014/main" id="{C3665E55-ECBB-C648-B4B5-513A7C8FC852}"/>
              </a:ext>
            </a:extLst>
          </p:cNvPr>
          <p:cNvSpPr txBox="1"/>
          <p:nvPr/>
        </p:nvSpPr>
        <p:spPr>
          <a:xfrm>
            <a:off x="362891" y="2794226"/>
            <a:ext cx="1270523" cy="6001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CA" sz="1100" dirty="0">
                <a:solidFill>
                  <a:schemeClr val="tx1"/>
                </a:solidFill>
                <a:latin typeface="Helvetica" pitchFamily="2" charset="0"/>
                <a:ea typeface="Garamond" panose="02020404030301010803" pitchFamily="18" charset="0"/>
                <a:cs typeface="Garamond" panose="02020404030301010803" pitchFamily="18" charset="0"/>
              </a:rPr>
              <a:t>Evidence-</a:t>
            </a:r>
          </a:p>
          <a:p>
            <a:pPr algn="ctr"/>
            <a:r>
              <a:rPr lang="en-CA" sz="1100" dirty="0">
                <a:solidFill>
                  <a:schemeClr val="tx1"/>
                </a:solidFill>
                <a:latin typeface="Helvetica" pitchFamily="2" charset="0"/>
                <a:ea typeface="Garamond" panose="02020404030301010803" pitchFamily="18" charset="0"/>
                <a:cs typeface="Garamond" panose="02020404030301010803" pitchFamily="18" charset="0"/>
              </a:rPr>
              <a:t>support </a:t>
            </a:r>
          </a:p>
          <a:p>
            <a:pPr algn="ctr"/>
            <a:r>
              <a:rPr lang="en-CA" sz="1100" dirty="0">
                <a:solidFill>
                  <a:schemeClr val="tx1"/>
                </a:solidFill>
                <a:latin typeface="Helvetica" pitchFamily="2" charset="0"/>
                <a:ea typeface="Garamond" panose="02020404030301010803" pitchFamily="18" charset="0"/>
                <a:cs typeface="Garamond" panose="02020404030301010803" pitchFamily="18" charset="0"/>
              </a:rPr>
              <a:t>system</a:t>
            </a:r>
            <a:r>
              <a:rPr lang="en-CA" sz="1100" dirty="0">
                <a:solidFill>
                  <a:schemeClr val="tx1"/>
                </a:solidFill>
                <a:effectLst/>
                <a:latin typeface="+mj-lt"/>
                <a:ea typeface="Garamond" panose="02020404030301010803" pitchFamily="18" charset="0"/>
                <a:cs typeface="Times New Roman" panose="02020603050405020304" pitchFamily="18" charset="0"/>
              </a:rPr>
              <a:t> </a:t>
            </a:r>
            <a:endParaRPr lang="en-US" sz="1100" dirty="0">
              <a:solidFill>
                <a:schemeClr val="tx1"/>
              </a:solidFill>
            </a:endParaRPr>
          </a:p>
        </p:txBody>
      </p:sp>
      <p:sp>
        <p:nvSpPr>
          <p:cNvPr id="25" name="TextBox 24">
            <a:extLst>
              <a:ext uri="{FF2B5EF4-FFF2-40B4-BE49-F238E27FC236}">
                <a16:creationId xmlns:a16="http://schemas.microsoft.com/office/drawing/2014/main" id="{2362E8D0-DCFC-1E48-96E1-D47416BCC087}"/>
              </a:ext>
            </a:extLst>
          </p:cNvPr>
          <p:cNvSpPr txBox="1"/>
          <p:nvPr/>
        </p:nvSpPr>
        <p:spPr>
          <a:xfrm>
            <a:off x="351461" y="3917369"/>
            <a:ext cx="1270523" cy="6001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CA" sz="1100" dirty="0">
                <a:solidFill>
                  <a:schemeClr val="tx1"/>
                </a:solidFill>
                <a:latin typeface="Helvetica" pitchFamily="2" charset="0"/>
                <a:ea typeface="Garamond" panose="02020404030301010803" pitchFamily="18" charset="0"/>
                <a:cs typeface="Garamond" panose="02020404030301010803" pitchFamily="18" charset="0"/>
              </a:rPr>
              <a:t>Evidence-implementation system</a:t>
            </a:r>
            <a:endParaRPr lang="en-US" sz="1100" dirty="0">
              <a:solidFill>
                <a:schemeClr val="tx1"/>
              </a:solidFill>
            </a:endParaRPr>
          </a:p>
        </p:txBody>
      </p:sp>
      <p:sp>
        <p:nvSpPr>
          <p:cNvPr id="26" name="TextBox 25">
            <a:extLst>
              <a:ext uri="{FF2B5EF4-FFF2-40B4-BE49-F238E27FC236}">
                <a16:creationId xmlns:a16="http://schemas.microsoft.com/office/drawing/2014/main" id="{78BC9485-BA31-EA4F-86F6-D8379AB7DD82}"/>
              </a:ext>
            </a:extLst>
          </p:cNvPr>
          <p:cNvSpPr txBox="1"/>
          <p:nvPr/>
        </p:nvSpPr>
        <p:spPr>
          <a:xfrm>
            <a:off x="351459" y="4837992"/>
            <a:ext cx="1270526" cy="43088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CA" sz="1100" dirty="0">
                <a:solidFill>
                  <a:schemeClr val="tx1"/>
                </a:solidFill>
                <a:latin typeface="Helvetica" pitchFamily="2" charset="0"/>
                <a:ea typeface="Garamond" panose="02020404030301010803" pitchFamily="18" charset="0"/>
                <a:cs typeface="Garamond" panose="02020404030301010803" pitchFamily="18" charset="0"/>
              </a:rPr>
              <a:t>Research</a:t>
            </a:r>
          </a:p>
          <a:p>
            <a:pPr algn="ctr"/>
            <a:r>
              <a:rPr lang="en-CA" sz="1100" dirty="0">
                <a:solidFill>
                  <a:schemeClr val="tx1"/>
                </a:solidFill>
                <a:latin typeface="Helvetica" pitchFamily="2" charset="0"/>
                <a:ea typeface="Garamond" panose="02020404030301010803" pitchFamily="18" charset="0"/>
                <a:cs typeface="Garamond" panose="02020404030301010803" pitchFamily="18" charset="0"/>
              </a:rPr>
              <a:t>system </a:t>
            </a:r>
            <a:endParaRPr lang="en-US" sz="1100" dirty="0">
              <a:solidFill>
                <a:schemeClr val="tx1"/>
              </a:solidFill>
            </a:endParaRPr>
          </a:p>
        </p:txBody>
      </p:sp>
      <p:sp>
        <p:nvSpPr>
          <p:cNvPr id="27" name="TextBox 26">
            <a:extLst>
              <a:ext uri="{FF2B5EF4-FFF2-40B4-BE49-F238E27FC236}">
                <a16:creationId xmlns:a16="http://schemas.microsoft.com/office/drawing/2014/main" id="{DC3BB519-EE16-FD49-A624-E37CF8C10DF4}"/>
              </a:ext>
            </a:extLst>
          </p:cNvPr>
          <p:cNvSpPr txBox="1"/>
          <p:nvPr/>
        </p:nvSpPr>
        <p:spPr>
          <a:xfrm>
            <a:off x="1401078" y="2856438"/>
            <a:ext cx="1270525" cy="2616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CA" sz="1100" dirty="0">
                <a:solidFill>
                  <a:schemeClr val="tx1"/>
                </a:solidFill>
                <a:latin typeface="Helvetica" pitchFamily="2" charset="0"/>
                <a:ea typeface="Garamond" panose="02020404030301010803" pitchFamily="18" charset="0"/>
                <a:cs typeface="Garamond" panose="02020404030301010803" pitchFamily="18" charset="0"/>
              </a:rPr>
              <a:t>Enabler</a:t>
            </a:r>
            <a:endParaRPr lang="en-US" sz="1100" dirty="0">
              <a:solidFill>
                <a:schemeClr val="tx1"/>
              </a:solidFill>
            </a:endParaRPr>
          </a:p>
        </p:txBody>
      </p:sp>
      <p:sp>
        <p:nvSpPr>
          <p:cNvPr id="28" name="TextBox 27">
            <a:extLst>
              <a:ext uri="{FF2B5EF4-FFF2-40B4-BE49-F238E27FC236}">
                <a16:creationId xmlns:a16="http://schemas.microsoft.com/office/drawing/2014/main" id="{78AF65A5-2F4E-124D-993F-AB8D29ED8164}"/>
              </a:ext>
            </a:extLst>
          </p:cNvPr>
          <p:cNvSpPr txBox="1"/>
          <p:nvPr/>
        </p:nvSpPr>
        <p:spPr>
          <a:xfrm>
            <a:off x="2228520" y="2856438"/>
            <a:ext cx="1270525" cy="2616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CA" sz="1100" dirty="0">
                <a:solidFill>
                  <a:schemeClr val="tx1"/>
                </a:solidFill>
                <a:latin typeface="Helvetica" pitchFamily="2" charset="0"/>
                <a:ea typeface="Garamond" panose="02020404030301010803" pitchFamily="18" charset="0"/>
                <a:cs typeface="Garamond" panose="02020404030301010803" pitchFamily="18" charset="0"/>
              </a:rPr>
              <a:t>Complement</a:t>
            </a:r>
            <a:endParaRPr lang="en-US" sz="1100" dirty="0">
              <a:solidFill>
                <a:schemeClr val="tx1"/>
              </a:solidFill>
            </a:endParaRPr>
          </a:p>
        </p:txBody>
      </p:sp>
      <p:sp>
        <p:nvSpPr>
          <p:cNvPr id="29" name="Slide Number">
            <a:extLst>
              <a:ext uri="{FF2B5EF4-FFF2-40B4-BE49-F238E27FC236}">
                <a16:creationId xmlns:a16="http://schemas.microsoft.com/office/drawing/2014/main" id="{5D5B1709-4EA4-CD42-88D4-B35A4CFF7258}"/>
              </a:ext>
            </a:extLst>
          </p:cNvPr>
          <p:cNvSpPr txBox="1">
            <a:spLocks/>
          </p:cNvSpPr>
          <p:nvPr/>
        </p:nvSpPr>
        <p:spPr>
          <a:xfrm>
            <a:off x="11527849" y="5800298"/>
            <a:ext cx="579534" cy="440950"/>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r"/>
            <a:fld id="{86CB4B4D-7CA3-9044-876B-883B54F8677D}" type="slidenum">
              <a:rPr lang="en-CA" sz="2000" smtClean="0">
                <a:solidFill>
                  <a:srgbClr val="0F447C"/>
                </a:solidFill>
              </a:rPr>
              <a:pPr algn="r"/>
              <a:t>2</a:t>
            </a:fld>
            <a:endParaRPr lang="en-CA" sz="2000" dirty="0">
              <a:solidFill>
                <a:srgbClr val="0F447C"/>
              </a:solidFill>
            </a:endParaRPr>
          </a:p>
        </p:txBody>
      </p:sp>
      <p:sp>
        <p:nvSpPr>
          <p:cNvPr id="32" name="TextBox 31">
            <a:extLst>
              <a:ext uri="{FF2B5EF4-FFF2-40B4-BE49-F238E27FC236}">
                <a16:creationId xmlns:a16="http://schemas.microsoft.com/office/drawing/2014/main" id="{B5BF0F36-9C2F-1440-857E-D8659EDB3F8C}"/>
              </a:ext>
            </a:extLst>
          </p:cNvPr>
          <p:cNvSpPr txBox="1"/>
          <p:nvPr/>
        </p:nvSpPr>
        <p:spPr>
          <a:xfrm>
            <a:off x="145920" y="1404374"/>
            <a:ext cx="11819233" cy="5847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CA" sz="1600" dirty="0">
                <a:solidFill>
                  <a:srgbClr val="22497A"/>
                </a:solidFill>
                <a:effectLst/>
                <a:latin typeface="Helvetica" pitchFamily="2" charset="0"/>
                <a:ea typeface="Garamond" panose="02020404030301010803" pitchFamily="18" charset="0"/>
                <a:cs typeface="Garamond" panose="02020404030301010803" pitchFamily="18" charset="0"/>
              </a:rPr>
              <a:t>Giving much greater attention to the evidence-support system, and ongoing attention to the evidence-implementation system, </a:t>
            </a:r>
            <a:br>
              <a:rPr lang="en-CA" sz="1600" dirty="0">
                <a:solidFill>
                  <a:srgbClr val="22497A"/>
                </a:solidFill>
                <a:effectLst/>
                <a:latin typeface="Helvetica" pitchFamily="2" charset="0"/>
                <a:ea typeface="Garamond" panose="02020404030301010803" pitchFamily="18" charset="0"/>
                <a:cs typeface="Garamond" panose="02020404030301010803" pitchFamily="18" charset="0"/>
              </a:rPr>
            </a:br>
            <a:r>
              <a:rPr lang="en-CA" sz="1600" dirty="0">
                <a:solidFill>
                  <a:srgbClr val="22497A"/>
                </a:solidFill>
                <a:effectLst/>
                <a:latin typeface="Helvetica" pitchFamily="2" charset="0"/>
                <a:ea typeface="Garamond" panose="02020404030301010803" pitchFamily="18" charset="0"/>
                <a:cs typeface="Garamond" panose="02020404030301010803" pitchFamily="18" charset="0"/>
              </a:rPr>
              <a:t>will be key to future efforts to use evidence in addressing societal challenge</a:t>
            </a:r>
            <a:r>
              <a:rPr lang="en-CA" sz="300" dirty="0">
                <a:solidFill>
                  <a:srgbClr val="22497A"/>
                </a:solidFill>
                <a:effectLst/>
                <a:latin typeface="Helvetica" pitchFamily="2" charset="0"/>
                <a:ea typeface="Times New Roman" panose="02020603050405020304" pitchFamily="18" charset="0"/>
              </a:rPr>
              <a:t> </a:t>
            </a:r>
            <a:r>
              <a:rPr lang="en-CA" sz="1600" dirty="0">
                <a:solidFill>
                  <a:srgbClr val="22497A"/>
                </a:solidFill>
                <a:latin typeface="Helvetica" pitchFamily="2" charset="0"/>
                <a:ea typeface="Times New Roman" panose="02020603050405020304" pitchFamily="18" charset="0"/>
              </a:rPr>
              <a:t>s</a:t>
            </a:r>
            <a:endParaRPr lang="en-CA" sz="1600" dirty="0">
              <a:solidFill>
                <a:srgbClr val="22497A"/>
              </a:solidFill>
              <a:effectLst/>
              <a:latin typeface="Helvetica" pitchFamily="2" charset="0"/>
              <a:ea typeface="Garamond" panose="02020404030301010803" pitchFamily="18" charset="0"/>
              <a:cs typeface="Garamond" panose="02020404030301010803" pitchFamily="18" charset="0"/>
            </a:endParaRPr>
          </a:p>
        </p:txBody>
      </p:sp>
      <p:sp>
        <p:nvSpPr>
          <p:cNvPr id="14" name="Rectangle 13">
            <a:extLst>
              <a:ext uri="{FF2B5EF4-FFF2-40B4-BE49-F238E27FC236}">
                <a16:creationId xmlns:a16="http://schemas.microsoft.com/office/drawing/2014/main" id="{C98D7339-FB13-1942-BA76-F135C67B6981}"/>
              </a:ext>
            </a:extLst>
          </p:cNvPr>
          <p:cNvSpPr/>
          <p:nvPr/>
        </p:nvSpPr>
        <p:spPr>
          <a:xfrm>
            <a:off x="322682" y="512931"/>
            <a:ext cx="9052965" cy="400110"/>
          </a:xfrm>
          <a:prstGeom prst="rect">
            <a:avLst/>
          </a:prstGeom>
        </p:spPr>
        <p:txBody>
          <a:bodyPr wrap="square">
            <a:spAutoFit/>
          </a:bodyPr>
          <a:lstStyle/>
          <a:p>
            <a:r>
              <a:rPr lang="en-CA" sz="2000" b="1" dirty="0">
                <a:solidFill>
                  <a:srgbClr val="0F447C"/>
                </a:solidFill>
                <a:cs typeface="Arial" panose="020B0604020202020204" pitchFamily="34" charset="0"/>
              </a:rPr>
              <a:t>4.14 </a:t>
            </a:r>
            <a:r>
              <a:rPr lang="en-CA" sz="2000" dirty="0">
                <a:solidFill>
                  <a:srgbClr val="264878"/>
                </a:solidFill>
                <a:latin typeface="Helvetica" pitchFamily="2" charset="0"/>
              </a:rPr>
              <a:t>Features of an ideal national evidence infrastructure </a:t>
            </a:r>
            <a:r>
              <a:rPr lang="en-CA" sz="1600" dirty="0">
                <a:solidFill>
                  <a:srgbClr val="264878"/>
                </a:solidFill>
                <a:latin typeface="Helvetica" pitchFamily="2" charset="0"/>
              </a:rPr>
              <a:t>(abbreviated version)</a:t>
            </a:r>
          </a:p>
        </p:txBody>
      </p:sp>
    </p:spTree>
    <p:extLst>
      <p:ext uri="{BB962C8B-B14F-4D97-AF65-F5344CB8AC3E}">
        <p14:creationId xmlns:p14="http://schemas.microsoft.com/office/powerpoint/2010/main" val="1798753593"/>
      </p:ext>
    </p:extLst>
  </p:cSld>
  <p:clrMapOvr>
    <a:masterClrMapping/>
  </p:clrMapOvr>
  <p:transition spd="med"/>
</p:sld>
</file>

<file path=ppt/theme/theme1.xml><?xml version="1.0" encoding="utf-8"?>
<a:theme xmlns:a="http://schemas.openxmlformats.org/drawingml/2006/main" name="2_Blank Presentation">
  <a:themeElements>
    <a:clrScheme name="Oct 26">
      <a:dk1>
        <a:srgbClr val="234776"/>
      </a:dk1>
      <a:lt1>
        <a:srgbClr val="FEFFFE"/>
      </a:lt1>
      <a:dk2>
        <a:srgbClr val="F0F3F5"/>
      </a:dk2>
      <a:lt2>
        <a:srgbClr val="F0F3F5"/>
      </a:lt2>
      <a:accent1>
        <a:srgbClr val="E8F6FA"/>
      </a:accent1>
      <a:accent2>
        <a:srgbClr val="8BD2E5"/>
      </a:accent2>
      <a:accent3>
        <a:srgbClr val="F0F3F5"/>
      </a:accent3>
      <a:accent4>
        <a:srgbClr val="F0F3F5"/>
      </a:accent4>
      <a:accent5>
        <a:srgbClr val="E8F6FA"/>
      </a:accent5>
      <a:accent6>
        <a:srgbClr val="234776"/>
      </a:accent6>
      <a:hlink>
        <a:srgbClr val="234776"/>
      </a:hlink>
      <a:folHlink>
        <a:srgbClr val="234776"/>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_Blank Presentation">
  <a:themeElements>
    <a:clrScheme name="2_Blank Presentation">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27018</TotalTime>
  <Words>1017</Words>
  <Application>Microsoft Macintosh PowerPoint</Application>
  <PresentationFormat>Widescreen</PresentationFormat>
  <Paragraphs>51</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 Light</vt:lpstr>
      <vt:lpstr>Helvetica</vt:lpstr>
      <vt:lpstr>Helvetica Neue</vt:lpstr>
      <vt:lpstr>2_Blank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COVID-END Advocating Working Group</dc:title>
  <dc:creator>Lavis, John</dc:creator>
  <cp:lastModifiedBy>Verma, Jennifer</cp:lastModifiedBy>
  <cp:revision>513</cp:revision>
  <cp:lastPrinted>2021-10-15T02:33:08Z</cp:lastPrinted>
  <dcterms:modified xsi:type="dcterms:W3CDTF">2021-12-14T17:04:03Z</dcterms:modified>
</cp:coreProperties>
</file>