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16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B361CB-5CDC-477A-B8DB-555724CF8526}" v="12" dt="2021-12-16T19:59:18.47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 Verma" userId="uARWGc/neR8a5jtTlc9BAxP4L4PiFBZpOHNcjhtCbHs=" providerId="None" clId="Web-{CBB361CB-5CDC-477A-B8DB-555724CF8526}"/>
    <pc:docChg chg="modSld">
      <pc:chgData name="Jenn Verma" userId="uARWGc/neR8a5jtTlc9BAxP4L4PiFBZpOHNcjhtCbHs=" providerId="None" clId="Web-{CBB361CB-5CDC-477A-B8DB-555724CF8526}" dt="2021-12-16T19:59:18.478" v="9" actId="20577"/>
      <pc:docMkLst>
        <pc:docMk/>
      </pc:docMkLst>
      <pc:sldChg chg="modSp">
        <pc:chgData name="Jenn Verma" userId="uARWGc/neR8a5jtTlc9BAxP4L4PiFBZpOHNcjhtCbHs=" providerId="None" clId="Web-{CBB361CB-5CDC-477A-B8DB-555724CF8526}" dt="2021-12-16T19:59:18.478" v="9" actId="20577"/>
        <pc:sldMkLst>
          <pc:docMk/>
          <pc:sldMk cId="246618989" sldId="616"/>
        </pc:sldMkLst>
        <pc:spChg chg="mod">
          <ac:chgData name="Jenn Verma" userId="uARWGc/neR8a5jtTlc9BAxP4L4PiFBZpOHNcjhtCbHs=" providerId="None" clId="Web-{CBB361CB-5CDC-477A-B8DB-555724CF8526}" dt="2021-12-16T19:59:10.806" v="2" actId="20577"/>
          <ac:spMkLst>
            <pc:docMk/>
            <pc:sldMk cId="246618989" sldId="616"/>
            <ac:spMk id="8" creationId="{74BEB578-0CF7-1B46-A267-7B51F09A7ACB}"/>
          </ac:spMkLst>
        </pc:spChg>
        <pc:spChg chg="mod">
          <ac:chgData name="Jenn Verma" userId="uARWGc/neR8a5jtTlc9BAxP4L4PiFBZpOHNcjhtCbHs=" providerId="None" clId="Web-{CBB361CB-5CDC-477A-B8DB-555724CF8526}" dt="2021-12-16T19:59:18.478" v="9" actId="20577"/>
          <ac:spMkLst>
            <pc:docMk/>
            <pc:sldMk cId="246618989" sldId="616"/>
            <ac:spMk id="9" creationId="{88C8E345-C5A2-FD48-AEB4-A3775404D93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800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609600" y="1100930"/>
            <a:ext cx="10972800" cy="88027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2255839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9" y="2255839"/>
            <a:ext cx="5389033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7EAC70ED-597B-0D44-8224-23EFA6ED3CDE}"/>
              </a:ext>
            </a:extLst>
          </p:cNvPr>
          <p:cNvSpPr txBox="1"/>
          <p:nvPr/>
        </p:nvSpPr>
        <p:spPr>
          <a:xfrm>
            <a:off x="313938" y="1472690"/>
            <a:ext cx="3736579" cy="461664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Lack of </a:t>
            </a:r>
            <a:r>
              <a:rPr lang="en-US" sz="1400" b="1" dirty="0">
                <a:solidFill>
                  <a:schemeClr val="tx1"/>
                </a:solidFill>
              </a:rPr>
              <a:t>global coordination </a:t>
            </a:r>
            <a:r>
              <a:rPr lang="en-US" sz="1400" dirty="0">
                <a:solidFill>
                  <a:schemeClr val="tx1"/>
                </a:solidFill>
              </a:rPr>
              <a:t>of evidence communities, with each ideally addressing a globally prioritized challenge using systematic and transparent methods and a full array of data sources (e.g., study registries, regulatory agencies, and administrative databases)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Lack of focus of evidence communities on maintaining </a:t>
            </a:r>
            <a:r>
              <a:rPr lang="en-US" sz="1400" b="1" dirty="0">
                <a:solidFill>
                  <a:schemeClr val="tx1"/>
                </a:solidFill>
              </a:rPr>
              <a:t>living evidence syntheses </a:t>
            </a:r>
            <a:r>
              <a:rPr lang="en-US" sz="1400" dirty="0">
                <a:solidFill>
                  <a:schemeClr val="tx1"/>
                </a:solidFill>
              </a:rPr>
              <a:t>that examine all interventions addressing a prioritized challenge (e.g., a network meta-analysis rather than pairwise comparisons only)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Lack of focus of evidence communities on identifying </a:t>
            </a:r>
            <a:r>
              <a:rPr lang="en-US" sz="1400" b="1" dirty="0">
                <a:solidFill>
                  <a:schemeClr val="tx1"/>
                </a:solidFill>
              </a:rPr>
              <a:t>harms </a:t>
            </a:r>
            <a:r>
              <a:rPr lang="en-US" sz="1400" dirty="0">
                <a:solidFill>
                  <a:schemeClr val="tx1"/>
                </a:solidFill>
              </a:rPr>
              <a:t>arising from interventions as well as benefits (and more generally including a broader array of study designs and types of data)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BEB578-0CF7-1B46-A267-7B51F09A7ACB}"/>
              </a:ext>
            </a:extLst>
          </p:cNvPr>
          <p:cNvSpPr txBox="1"/>
          <p:nvPr/>
        </p:nvSpPr>
        <p:spPr>
          <a:xfrm>
            <a:off x="4217547" y="1472690"/>
            <a:ext cx="3736579" cy="44627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Lack of sharing of </a:t>
            </a:r>
            <a:r>
              <a:rPr lang="en-US" sz="1400" b="1" dirty="0">
                <a:solidFill>
                  <a:schemeClr val="tx1"/>
                </a:solidFill>
              </a:rPr>
              <a:t>individual participant data </a:t>
            </a:r>
            <a:r>
              <a:rPr lang="en-US" sz="1400" dirty="0">
                <a:solidFill>
                  <a:schemeClr val="tx1"/>
                </a:solidFill>
              </a:rPr>
              <a:t>and its use to examine how findings vary by type of participant, setting or other factors, and hence how interventions can be better personalized or contextualized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Lack of </a:t>
            </a:r>
            <a:r>
              <a:rPr lang="en-US" sz="1400" b="1" dirty="0">
                <a:solidFill>
                  <a:schemeClr val="tx1"/>
                </a:solidFill>
              </a:rPr>
              <a:t>inclusion</a:t>
            </a:r>
            <a:r>
              <a:rPr lang="en-US" sz="1400" dirty="0">
                <a:solidFill>
                  <a:schemeClr val="tx1"/>
                </a:solidFill>
              </a:rPr>
              <a:t> in evidence communities of representatives from all relevant evidence groups (e.g., researchers conducting primary studies like trials, evidence synthesizers and guideline developers), all relevant types of decision-makers, and all relevant types of evidence intermediaries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C8E345-C5A2-FD48-AEB4-A3775404D936}"/>
              </a:ext>
            </a:extLst>
          </p:cNvPr>
          <p:cNvSpPr txBox="1"/>
          <p:nvPr/>
        </p:nvSpPr>
        <p:spPr>
          <a:xfrm>
            <a:off x="8121155" y="1472690"/>
            <a:ext cx="3736579" cy="24622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  <a:ea typeface="+mj-lt"/>
                <a:cs typeface="+mj-lt"/>
              </a:rPr>
              <a:t>Lack of use by evidence communities of a range of </a:t>
            </a:r>
            <a:r>
              <a:rPr lang="en-US" sz="1400" b="1">
                <a:solidFill>
                  <a:schemeClr val="tx1"/>
                </a:solidFill>
                <a:ea typeface="+mj-lt"/>
                <a:cs typeface="+mj-lt"/>
              </a:rPr>
              <a:t>new approaches </a:t>
            </a:r>
            <a:r>
              <a:rPr lang="en-US" sz="1400">
                <a:solidFill>
                  <a:schemeClr val="tx1"/>
                </a:solidFill>
                <a:ea typeface="+mj-lt"/>
                <a:cs typeface="+mj-lt"/>
              </a:rPr>
              <a:t>to become more efficient and timely in their work (e.g., machine learning and crowd-sourcing contributions to their work)</a:t>
            </a:r>
            <a:endParaRPr lang="en-US" sz="1400" dirty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</a:rPr>
              <a:t>Lack of </a:t>
            </a:r>
            <a:r>
              <a:rPr lang="en-US" sz="1400" b="1" dirty="0">
                <a:solidFill>
                  <a:schemeClr val="tx1"/>
                </a:solidFill>
              </a:rPr>
              <a:t>reporting</a:t>
            </a:r>
            <a:r>
              <a:rPr lang="en-US" sz="1400" dirty="0">
                <a:solidFill>
                  <a:schemeClr val="tx1"/>
                </a:solidFill>
              </a:rPr>
              <a:t> about the gaps in and quality and transparency of primary studies (including conflicts of interest) as part of a feedback loop meant to support learning and improvement </a:t>
            </a:r>
            <a:endParaRPr lang="en-US"/>
          </a:p>
        </p:txBody>
      </p:sp>
      <p:sp>
        <p:nvSpPr>
          <p:cNvPr id="11" name="Slide Number">
            <a:extLst>
              <a:ext uri="{FF2B5EF4-FFF2-40B4-BE49-F238E27FC236}">
                <a16:creationId xmlns:a16="http://schemas.microsoft.com/office/drawing/2014/main" id="{7DF65FA6-9F2D-B940-9D31-D9670F57B463}"/>
              </a:ext>
            </a:extLst>
          </p:cNvPr>
          <p:cNvSpPr txBox="1">
            <a:spLocks/>
          </p:cNvSpPr>
          <p:nvPr/>
        </p:nvSpPr>
        <p:spPr>
          <a:xfrm>
            <a:off x="11527849" y="5800298"/>
            <a:ext cx="579534" cy="440950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9B8F3F-E47F-1547-9565-7640B1DB0617}"/>
              </a:ext>
            </a:extLst>
          </p:cNvPr>
          <p:cNvSpPr/>
          <p:nvPr/>
        </p:nvSpPr>
        <p:spPr>
          <a:xfrm>
            <a:off x="322682" y="512931"/>
            <a:ext cx="90529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4.12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Weaknesses in a health-research system</a:t>
            </a:r>
          </a:p>
        </p:txBody>
      </p:sp>
    </p:spTree>
    <p:extLst>
      <p:ext uri="{BB962C8B-B14F-4D97-AF65-F5344CB8AC3E}">
        <p14:creationId xmlns:p14="http://schemas.microsoft.com/office/powerpoint/2010/main" val="24661898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27019</TotalTime>
  <Words>261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515</cp:revision>
  <cp:lastPrinted>2021-10-15T02:33:08Z</cp:lastPrinted>
  <dcterms:modified xsi:type="dcterms:W3CDTF">2021-12-16T19:59:21Z</dcterms:modified>
</cp:coreProperties>
</file>