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31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254777"/>
                </a:solidFill>
              </a:rPr>
              <a:t>If (key players have the right supports in place), then (they can achieve greater impacts)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254777"/>
              </a:solidFill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254777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37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963085" y="4406903"/>
            <a:ext cx="10363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85" y="2906713"/>
            <a:ext cx="10363201" cy="1500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roup 159">
            <a:extLst>
              <a:ext uri="{FF2B5EF4-FFF2-40B4-BE49-F238E27FC236}">
                <a16:creationId xmlns:a16="http://schemas.microsoft.com/office/drawing/2014/main" id="{128041A1-878D-DA40-BF7F-9692A0323F28}"/>
              </a:ext>
            </a:extLst>
          </p:cNvPr>
          <p:cNvGrpSpPr/>
          <p:nvPr/>
        </p:nvGrpSpPr>
        <p:grpSpPr>
          <a:xfrm>
            <a:off x="7800424" y="1768343"/>
            <a:ext cx="854021" cy="834109"/>
            <a:chOff x="285730" y="2076994"/>
            <a:chExt cx="854021" cy="834109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971D71B6-E3B9-704D-8947-715470D51601}"/>
                </a:ext>
              </a:extLst>
            </p:cNvPr>
            <p:cNvSpPr/>
            <p:nvPr/>
          </p:nvSpPr>
          <p:spPr>
            <a:xfrm>
              <a:off x="285730" y="2076996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076CC4D4-3AFD-5948-B72E-D9B073D4B73C}"/>
                </a:ext>
              </a:extLst>
            </p:cNvPr>
            <p:cNvSpPr/>
            <p:nvPr/>
          </p:nvSpPr>
          <p:spPr>
            <a:xfrm>
              <a:off x="305645" y="2076994"/>
              <a:ext cx="834106" cy="834105"/>
            </a:xfrm>
            <a:prstGeom prst="ellipse">
              <a:avLst/>
            </a:prstGeom>
            <a:solidFill>
              <a:srgbClr val="C9EBF5">
                <a:alpha val="55000"/>
              </a:srgbClr>
            </a:solidFill>
            <a:ln w="25400" cap="flat">
              <a:solidFill>
                <a:schemeClr val="accent2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2814131-F556-224C-AE1B-3AD019CF0239}"/>
              </a:ext>
            </a:extLst>
          </p:cNvPr>
          <p:cNvSpPr txBox="1"/>
          <p:nvPr/>
        </p:nvSpPr>
        <p:spPr>
          <a:xfrm>
            <a:off x="3380950" y="1317393"/>
            <a:ext cx="9993832" cy="35137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1600" b="1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ea typeface="Arial Unicode MS" panose="020B0604020202020204" pitchFamily="34" charset="-128"/>
                <a:cs typeface="Arial Unicode MS" panose="020B0604020202020204" pitchFamily="34" charset="-128"/>
              </a:rPr>
              <a:t>Ten potential responses to misinformation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D253647-8AE9-7148-A2A3-9BE17BD351D8}"/>
              </a:ext>
            </a:extLst>
          </p:cNvPr>
          <p:cNvSpPr txBox="1"/>
          <p:nvPr/>
        </p:nvSpPr>
        <p:spPr>
          <a:xfrm>
            <a:off x="4241581" y="1946855"/>
            <a:ext cx="3364084" cy="5770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monitoring and exposing misinformation (e.g., debunked claims) and fact-checking new claims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4B79A20-F6B9-6442-85A3-828A219F6F9A}"/>
              </a:ext>
            </a:extLst>
          </p:cNvPr>
          <p:cNvSpPr txBox="1"/>
          <p:nvPr/>
        </p:nvSpPr>
        <p:spPr>
          <a:xfrm>
            <a:off x="4241580" y="2752963"/>
            <a:ext cx="3431426" cy="5770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content-verification tools, web-content indicators, signposting (pointing to credible evidence sources), and website-credibility labeling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FA15F50-F8F9-EC40-ACFF-D4CD4A4249E4}"/>
              </a:ext>
            </a:extLst>
          </p:cNvPr>
          <p:cNvSpPr txBox="1"/>
          <p:nvPr/>
        </p:nvSpPr>
        <p:spPr>
          <a:xfrm>
            <a:off x="4241581" y="3605109"/>
            <a:ext cx="3442511" cy="5770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developing citizens’ media and information literacy (e.g., critical-thinking and digital-verification skills), as well as journalists’ information literacy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2BC1B59-B4A2-7044-B198-CA4A9FA114DD}"/>
              </a:ext>
            </a:extLst>
          </p:cNvPr>
          <p:cNvSpPr txBox="1"/>
          <p:nvPr/>
        </p:nvSpPr>
        <p:spPr>
          <a:xfrm>
            <a:off x="4241581" y="4391770"/>
            <a:ext cx="3368081" cy="5770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pointing users to official credible evidence sources, and can be used by news media, social media, messaging and search platforms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4EFF129-4E14-D64F-86A3-972AA9CBF2FA}"/>
              </a:ext>
            </a:extLst>
          </p:cNvPr>
          <p:cNvSpPr/>
          <p:nvPr/>
        </p:nvSpPr>
        <p:spPr>
          <a:xfrm flipH="1">
            <a:off x="3727710" y="2036789"/>
            <a:ext cx="171800" cy="3891761"/>
          </a:xfrm>
          <a:prstGeom prst="rect">
            <a:avLst/>
          </a:prstGeom>
          <a:solidFill>
            <a:srgbClr val="DADFE2">
              <a:alpha val="55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4778701-C1F0-6141-AD84-35E0BB6D22B8}"/>
              </a:ext>
            </a:extLst>
          </p:cNvPr>
          <p:cNvGrpSpPr/>
          <p:nvPr/>
        </p:nvGrpSpPr>
        <p:grpSpPr>
          <a:xfrm>
            <a:off x="3387621" y="1774865"/>
            <a:ext cx="854021" cy="834109"/>
            <a:chOff x="285730" y="2076994"/>
            <a:chExt cx="854021" cy="834109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82EC10C4-D8F5-044A-968D-883A922B70AF}"/>
                </a:ext>
              </a:extLst>
            </p:cNvPr>
            <p:cNvSpPr/>
            <p:nvPr/>
          </p:nvSpPr>
          <p:spPr>
            <a:xfrm>
              <a:off x="285730" y="2076996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B45C4A00-664F-8544-9E5F-8AEEAC9F7DD3}"/>
                </a:ext>
              </a:extLst>
            </p:cNvPr>
            <p:cNvSpPr/>
            <p:nvPr/>
          </p:nvSpPr>
          <p:spPr>
            <a:xfrm>
              <a:off x="305645" y="2076994"/>
              <a:ext cx="834106" cy="834105"/>
            </a:xfrm>
            <a:prstGeom prst="ellipse">
              <a:avLst/>
            </a:prstGeom>
            <a:solidFill>
              <a:srgbClr val="C9EBF5">
                <a:alpha val="55000"/>
              </a:srgbClr>
            </a:solidFill>
            <a:ln w="25400" cap="flat">
              <a:solidFill>
                <a:schemeClr val="accent2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sp>
        <p:nvSpPr>
          <p:cNvPr id="81" name="Oval 80">
            <a:extLst>
              <a:ext uri="{FF2B5EF4-FFF2-40B4-BE49-F238E27FC236}">
                <a16:creationId xmlns:a16="http://schemas.microsoft.com/office/drawing/2014/main" id="{82BA29C9-8EAA-3245-B0B6-7098C23256EF}"/>
              </a:ext>
            </a:extLst>
          </p:cNvPr>
          <p:cNvSpPr/>
          <p:nvPr/>
        </p:nvSpPr>
        <p:spPr>
          <a:xfrm>
            <a:off x="3283066" y="1797369"/>
            <a:ext cx="1083045" cy="811483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and fact-checking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B715EA50-3EC7-5F42-893D-3A6C647B58CD}"/>
              </a:ext>
            </a:extLst>
          </p:cNvPr>
          <p:cNvGrpSpPr/>
          <p:nvPr/>
        </p:nvGrpSpPr>
        <p:grpSpPr>
          <a:xfrm>
            <a:off x="3396448" y="2615428"/>
            <a:ext cx="834107" cy="841747"/>
            <a:chOff x="290384" y="2992137"/>
            <a:chExt cx="834107" cy="841747"/>
          </a:xfrm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37018E7-389F-0C40-BD08-27D5BF9D7156}"/>
                </a:ext>
              </a:extLst>
            </p:cNvPr>
            <p:cNvSpPr/>
            <p:nvPr/>
          </p:nvSpPr>
          <p:spPr>
            <a:xfrm>
              <a:off x="290384" y="2992137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4B6D4F4A-6F81-3C41-B42C-BD0B13901C2C}"/>
                </a:ext>
              </a:extLst>
            </p:cNvPr>
            <p:cNvSpPr/>
            <p:nvPr/>
          </p:nvSpPr>
          <p:spPr>
            <a:xfrm>
              <a:off x="290384" y="2999777"/>
              <a:ext cx="834107" cy="834107"/>
            </a:xfrm>
            <a:prstGeom prst="ellipse">
              <a:avLst/>
            </a:prstGeom>
            <a:solidFill>
              <a:srgbClr val="FFDEAB">
                <a:alpha val="55000"/>
              </a:srgbClr>
            </a:solidFill>
            <a:ln w="25400" cap="flat">
              <a:solidFill>
                <a:srgbClr val="FEC057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8C02BDC7-BF75-2947-9913-68EE3FC0EC3E}"/>
              </a:ext>
            </a:extLst>
          </p:cNvPr>
          <p:cNvGrpSpPr/>
          <p:nvPr/>
        </p:nvGrpSpPr>
        <p:grpSpPr>
          <a:xfrm>
            <a:off x="3380950" y="3478171"/>
            <a:ext cx="834107" cy="834443"/>
            <a:chOff x="290384" y="3926762"/>
            <a:chExt cx="834107" cy="834443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C8F3C53D-3B4C-C440-BAB4-3FC94A72DD84}"/>
                </a:ext>
              </a:extLst>
            </p:cNvPr>
            <p:cNvSpPr/>
            <p:nvPr/>
          </p:nvSpPr>
          <p:spPr>
            <a:xfrm>
              <a:off x="290384" y="3927098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BD2963A8-E179-8E44-B093-B6C255EC454B}"/>
                </a:ext>
              </a:extLst>
            </p:cNvPr>
            <p:cNvSpPr/>
            <p:nvPr/>
          </p:nvSpPr>
          <p:spPr>
            <a:xfrm>
              <a:off x="290384" y="3926762"/>
              <a:ext cx="834107" cy="834107"/>
            </a:xfrm>
            <a:prstGeom prst="ellipse">
              <a:avLst/>
            </a:prstGeom>
            <a:solidFill>
              <a:srgbClr val="E5BAD1">
                <a:alpha val="55000"/>
              </a:srgbClr>
            </a:solidFill>
            <a:ln w="25400" cap="flat">
              <a:solidFill>
                <a:srgbClr val="CC76A6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2594D0C-559E-754B-958C-C3EF26B0C877}"/>
              </a:ext>
            </a:extLst>
          </p:cNvPr>
          <p:cNvGrpSpPr/>
          <p:nvPr/>
        </p:nvGrpSpPr>
        <p:grpSpPr>
          <a:xfrm>
            <a:off x="3396448" y="4333266"/>
            <a:ext cx="834107" cy="834928"/>
            <a:chOff x="297031" y="4887666"/>
            <a:chExt cx="834107" cy="834928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1B6123DA-FB4A-004A-9743-6B4AED65ED6C}"/>
                </a:ext>
              </a:extLst>
            </p:cNvPr>
            <p:cNvSpPr/>
            <p:nvPr/>
          </p:nvSpPr>
          <p:spPr>
            <a:xfrm>
              <a:off x="297031" y="4887666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FC797928-D4F6-0841-A247-5B79880E2FA7}"/>
                </a:ext>
              </a:extLst>
            </p:cNvPr>
            <p:cNvSpPr/>
            <p:nvPr/>
          </p:nvSpPr>
          <p:spPr>
            <a:xfrm>
              <a:off x="297031" y="4888487"/>
              <a:ext cx="834107" cy="834107"/>
            </a:xfrm>
            <a:prstGeom prst="ellipse">
              <a:avLst/>
            </a:prstGeom>
            <a:solidFill>
              <a:srgbClr val="CCE5B2">
                <a:alpha val="55000"/>
              </a:srgbClr>
            </a:solidFill>
            <a:ln w="25400" cap="flat">
              <a:solidFill>
                <a:srgbClr val="99CC66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2CDF59B1-A7C7-6640-AA6A-EB4E0AF6BC6E}"/>
              </a:ext>
            </a:extLst>
          </p:cNvPr>
          <p:cNvGrpSpPr/>
          <p:nvPr/>
        </p:nvGrpSpPr>
        <p:grpSpPr>
          <a:xfrm>
            <a:off x="3393171" y="5185375"/>
            <a:ext cx="834107" cy="834928"/>
            <a:chOff x="297031" y="4887666"/>
            <a:chExt cx="834107" cy="834928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37948652-04BE-E24E-A398-522F8EB54827}"/>
                </a:ext>
              </a:extLst>
            </p:cNvPr>
            <p:cNvSpPr/>
            <p:nvPr/>
          </p:nvSpPr>
          <p:spPr>
            <a:xfrm>
              <a:off x="297031" y="4887666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7514F41-BD10-064C-9649-81B6CE98D995}"/>
                </a:ext>
              </a:extLst>
            </p:cNvPr>
            <p:cNvSpPr/>
            <p:nvPr/>
          </p:nvSpPr>
          <p:spPr>
            <a:xfrm>
              <a:off x="297031" y="4888487"/>
              <a:ext cx="834107" cy="834107"/>
            </a:xfrm>
            <a:prstGeom prst="ellipse">
              <a:avLst/>
            </a:prstGeom>
            <a:solidFill>
              <a:srgbClr val="B2CCE5">
                <a:alpha val="55000"/>
              </a:srgbClr>
            </a:solidFill>
            <a:ln w="25400" cap="flat">
              <a:solidFill>
                <a:srgbClr val="6699CC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sp>
        <p:nvSpPr>
          <p:cNvPr id="120" name="Oval 119">
            <a:extLst>
              <a:ext uri="{FF2B5EF4-FFF2-40B4-BE49-F238E27FC236}">
                <a16:creationId xmlns:a16="http://schemas.microsoft.com/office/drawing/2014/main" id="{26BDEABC-3649-7447-80DB-5CAD9FA08CA8}"/>
              </a:ext>
            </a:extLst>
          </p:cNvPr>
          <p:cNvSpPr/>
          <p:nvPr/>
        </p:nvSpPr>
        <p:spPr>
          <a:xfrm>
            <a:off x="3273938" y="2752907"/>
            <a:ext cx="1083045" cy="584267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Credibility labeling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6FDABAB-09C0-094B-A821-E589990EB227}"/>
              </a:ext>
            </a:extLst>
          </p:cNvPr>
          <p:cNvSpPr/>
          <p:nvPr/>
        </p:nvSpPr>
        <p:spPr>
          <a:xfrm>
            <a:off x="3220774" y="3721733"/>
            <a:ext cx="1178294" cy="357051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07B1685B-FB4D-2B4D-AB03-87523E1D95E3}"/>
              </a:ext>
            </a:extLst>
          </p:cNvPr>
          <p:cNvSpPr/>
          <p:nvPr/>
        </p:nvSpPr>
        <p:spPr>
          <a:xfrm>
            <a:off x="3263305" y="4566216"/>
            <a:ext cx="1083045" cy="357051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Curatorial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E6F45FF9-E1CF-844A-B7E3-A6DE36BB63D4}"/>
              </a:ext>
            </a:extLst>
          </p:cNvPr>
          <p:cNvSpPr/>
          <p:nvPr/>
        </p:nvSpPr>
        <p:spPr>
          <a:xfrm>
            <a:off x="3273938" y="5187589"/>
            <a:ext cx="1083045" cy="811483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and algorithmic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944343A-04CA-5D47-8FDD-1DE2598EAB76}"/>
              </a:ext>
            </a:extLst>
          </p:cNvPr>
          <p:cNvSpPr txBox="1"/>
          <p:nvPr/>
        </p:nvSpPr>
        <p:spPr>
          <a:xfrm>
            <a:off x="4241581" y="5126229"/>
            <a:ext cx="3304241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Covers a spectrum from human learning to machine learning and other artificial-intelligence approaches to identify misinformation, provide additional context, and limit spread</a:t>
            </a: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D50E20F0-198E-5944-9215-CB2C81DE284E}"/>
              </a:ext>
            </a:extLst>
          </p:cNvPr>
          <p:cNvSpPr/>
          <p:nvPr/>
        </p:nvSpPr>
        <p:spPr>
          <a:xfrm>
            <a:off x="7528656" y="1783514"/>
            <a:ext cx="1417471" cy="811483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Counter-misinformation campaigns</a:t>
            </a:r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CF31B90D-049E-BF47-8F67-DA5E68727FFA}"/>
              </a:ext>
            </a:extLst>
          </p:cNvPr>
          <p:cNvGrpSpPr/>
          <p:nvPr/>
        </p:nvGrpSpPr>
        <p:grpSpPr>
          <a:xfrm>
            <a:off x="7813659" y="2606077"/>
            <a:ext cx="834107" cy="841747"/>
            <a:chOff x="290384" y="2992137"/>
            <a:chExt cx="834107" cy="841747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0E110530-2E55-B643-920A-387ADB5BEC3D}"/>
                </a:ext>
              </a:extLst>
            </p:cNvPr>
            <p:cNvSpPr/>
            <p:nvPr/>
          </p:nvSpPr>
          <p:spPr>
            <a:xfrm>
              <a:off x="290384" y="2992137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B46D38A4-C94F-A34D-8CB5-8DD99D122CA7}"/>
                </a:ext>
              </a:extLst>
            </p:cNvPr>
            <p:cNvSpPr/>
            <p:nvPr/>
          </p:nvSpPr>
          <p:spPr>
            <a:xfrm>
              <a:off x="290384" y="2999777"/>
              <a:ext cx="834107" cy="834107"/>
            </a:xfrm>
            <a:prstGeom prst="ellipse">
              <a:avLst/>
            </a:prstGeom>
            <a:solidFill>
              <a:srgbClr val="FFDEAB">
                <a:alpha val="55000"/>
              </a:srgbClr>
            </a:solidFill>
            <a:ln w="25400" cap="flat">
              <a:solidFill>
                <a:srgbClr val="FEC057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2D30F19-9098-F64E-9DB5-6ADE02F3CDD8}"/>
              </a:ext>
            </a:extLst>
          </p:cNvPr>
          <p:cNvGrpSpPr/>
          <p:nvPr/>
        </p:nvGrpSpPr>
        <p:grpSpPr>
          <a:xfrm>
            <a:off x="7813659" y="3468820"/>
            <a:ext cx="834107" cy="834443"/>
            <a:chOff x="290384" y="3926762"/>
            <a:chExt cx="834107" cy="834443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776059AA-800B-444A-9FB5-6474BFC57060}"/>
                </a:ext>
              </a:extLst>
            </p:cNvPr>
            <p:cNvSpPr/>
            <p:nvPr/>
          </p:nvSpPr>
          <p:spPr>
            <a:xfrm>
              <a:off x="290384" y="3927098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DBC0B135-43F6-4249-A7A3-D57FFAD1EBCE}"/>
                </a:ext>
              </a:extLst>
            </p:cNvPr>
            <p:cNvSpPr/>
            <p:nvPr/>
          </p:nvSpPr>
          <p:spPr>
            <a:xfrm>
              <a:off x="290384" y="3926762"/>
              <a:ext cx="834107" cy="834107"/>
            </a:xfrm>
            <a:prstGeom prst="ellipse">
              <a:avLst/>
            </a:prstGeom>
            <a:solidFill>
              <a:srgbClr val="E5BAD1">
                <a:alpha val="55000"/>
              </a:srgbClr>
            </a:solidFill>
            <a:ln w="25400" cap="flat">
              <a:solidFill>
                <a:srgbClr val="CC76A6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4E2C429A-CC39-C14E-B3A0-D6D44234791E}"/>
              </a:ext>
            </a:extLst>
          </p:cNvPr>
          <p:cNvGrpSpPr/>
          <p:nvPr/>
        </p:nvGrpSpPr>
        <p:grpSpPr>
          <a:xfrm>
            <a:off x="7813659" y="4323915"/>
            <a:ext cx="834107" cy="834928"/>
            <a:chOff x="297031" y="4887666"/>
            <a:chExt cx="834107" cy="834928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45B14EF3-F143-7D47-8D5F-2B9D194256FC}"/>
                </a:ext>
              </a:extLst>
            </p:cNvPr>
            <p:cNvSpPr/>
            <p:nvPr/>
          </p:nvSpPr>
          <p:spPr>
            <a:xfrm>
              <a:off x="297031" y="4887666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B5679F0-18BB-834B-8C04-812541A6B2B4}"/>
                </a:ext>
              </a:extLst>
            </p:cNvPr>
            <p:cNvSpPr/>
            <p:nvPr/>
          </p:nvSpPr>
          <p:spPr>
            <a:xfrm>
              <a:off x="297031" y="4888487"/>
              <a:ext cx="834107" cy="834107"/>
            </a:xfrm>
            <a:prstGeom prst="ellipse">
              <a:avLst/>
            </a:prstGeom>
            <a:solidFill>
              <a:srgbClr val="CCE5B2">
                <a:alpha val="55000"/>
              </a:srgbClr>
            </a:solidFill>
            <a:ln w="25400" cap="flat">
              <a:solidFill>
                <a:srgbClr val="99CC66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86375B1E-77B0-6D44-A06D-4715CF5181A1}"/>
              </a:ext>
            </a:extLst>
          </p:cNvPr>
          <p:cNvGrpSpPr/>
          <p:nvPr/>
        </p:nvGrpSpPr>
        <p:grpSpPr>
          <a:xfrm>
            <a:off x="7810382" y="5176024"/>
            <a:ext cx="834107" cy="834928"/>
            <a:chOff x="297031" y="4887666"/>
            <a:chExt cx="834107" cy="834928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046A159-C3A3-C048-8548-D36EB676EED6}"/>
                </a:ext>
              </a:extLst>
            </p:cNvPr>
            <p:cNvSpPr/>
            <p:nvPr/>
          </p:nvSpPr>
          <p:spPr>
            <a:xfrm>
              <a:off x="297031" y="4887666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AA861810-90FB-C843-B52E-84E810C71FAB}"/>
                </a:ext>
              </a:extLst>
            </p:cNvPr>
            <p:cNvSpPr/>
            <p:nvPr/>
          </p:nvSpPr>
          <p:spPr>
            <a:xfrm>
              <a:off x="297031" y="4888487"/>
              <a:ext cx="834107" cy="834107"/>
            </a:xfrm>
            <a:prstGeom prst="ellipse">
              <a:avLst/>
            </a:prstGeom>
            <a:solidFill>
              <a:srgbClr val="B2CCE5">
                <a:alpha val="55000"/>
              </a:srgbClr>
            </a:solidFill>
            <a:ln w="25400" cap="flat">
              <a:solidFill>
                <a:srgbClr val="6699CC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sp>
        <p:nvSpPr>
          <p:cNvPr id="163" name="TextBox 162">
            <a:extLst>
              <a:ext uri="{FF2B5EF4-FFF2-40B4-BE49-F238E27FC236}">
                <a16:creationId xmlns:a16="http://schemas.microsoft.com/office/drawing/2014/main" id="{42A1AA39-1345-E94A-9CA5-2AE8ABEB82DF}"/>
              </a:ext>
            </a:extLst>
          </p:cNvPr>
          <p:cNvSpPr txBox="1"/>
          <p:nvPr/>
        </p:nvSpPr>
        <p:spPr>
          <a:xfrm>
            <a:off x="8663918" y="1911612"/>
            <a:ext cx="3298183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specialized units to develop counter-narratives to challenge misinformation and mobilizing online communities to spread high-quality evidence</a:t>
            </a:r>
            <a:endParaRPr lang="en-CA" sz="105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823AE99-6B0F-5F48-8ED6-242BBEA8AF79}"/>
              </a:ext>
            </a:extLst>
          </p:cNvPr>
          <p:cNvSpPr txBox="1"/>
          <p:nvPr/>
        </p:nvSpPr>
        <p:spPr>
          <a:xfrm>
            <a:off x="8663921" y="2751737"/>
            <a:ext cx="3385198" cy="5770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public condemnations of acts of misinformation and recommendations to address them, often by political and societal leaders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D0584AF6-D8FD-5C4E-AB37-A21B11261FDD}"/>
              </a:ext>
            </a:extLst>
          </p:cNvPr>
          <p:cNvSpPr txBox="1"/>
          <p:nvPr/>
        </p:nvSpPr>
        <p:spPr>
          <a:xfrm>
            <a:off x="8663920" y="3532465"/>
            <a:ext cx="3333373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advertising bans, demonetizing specific content (e.g., COVID-19 content) and other approaches to remove incentives for misinformation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3414DCA-1F82-0245-B8C0-9ABBCF79D1AD}"/>
              </a:ext>
            </a:extLst>
          </p:cNvPr>
          <p:cNvSpPr txBox="1"/>
          <p:nvPr/>
        </p:nvSpPr>
        <p:spPr>
          <a:xfrm>
            <a:off x="8663920" y="4388208"/>
            <a:ext cx="3514852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criminalizing acts of misinformation, directing Internet communication companies to take down content, and providing material support for credible information sources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B0E2C862-DBC3-484B-B8D1-A69077A91D70}"/>
              </a:ext>
            </a:extLst>
          </p:cNvPr>
          <p:cNvSpPr txBox="1"/>
          <p:nvPr/>
        </p:nvSpPr>
        <p:spPr>
          <a:xfrm>
            <a:off x="8663919" y="5405835"/>
            <a:ext cx="3438819" cy="4154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Examines the instigators, degree and means of spread, money involved, and affected communities</a:t>
            </a:r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C0B52CF2-A18D-D84F-A857-2131DF908AF0}"/>
              </a:ext>
            </a:extLst>
          </p:cNvPr>
          <p:cNvSpPr/>
          <p:nvPr/>
        </p:nvSpPr>
        <p:spPr>
          <a:xfrm>
            <a:off x="7728597" y="2841943"/>
            <a:ext cx="997675" cy="346231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Normative</a:t>
            </a:r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FB19CD6A-944D-1E4A-A5E4-4EA7A69D400B}"/>
              </a:ext>
            </a:extLst>
          </p:cNvPr>
          <p:cNvSpPr/>
          <p:nvPr/>
        </p:nvSpPr>
        <p:spPr>
          <a:xfrm>
            <a:off x="7728597" y="3700367"/>
            <a:ext cx="997675" cy="346231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</a:t>
            </a:r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6A1CEB28-2437-2D41-B8CC-8DC224105595}"/>
              </a:ext>
            </a:extLst>
          </p:cNvPr>
          <p:cNvSpPr/>
          <p:nvPr/>
        </p:nvSpPr>
        <p:spPr>
          <a:xfrm>
            <a:off x="7739229" y="4358015"/>
            <a:ext cx="997676" cy="779023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 </a:t>
            </a:r>
          </a:p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other </a:t>
            </a:r>
          </a:p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9793A208-B3A7-2844-A170-E25DAD70E888}"/>
              </a:ext>
            </a:extLst>
          </p:cNvPr>
          <p:cNvSpPr/>
          <p:nvPr/>
        </p:nvSpPr>
        <p:spPr>
          <a:xfrm>
            <a:off x="7659417" y="5400058"/>
            <a:ext cx="1146517" cy="346231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Investigative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E42928-430C-2B4C-827F-0A82B5BBEE68}"/>
              </a:ext>
            </a:extLst>
          </p:cNvPr>
          <p:cNvSpPr txBox="1"/>
          <p:nvPr/>
        </p:nvSpPr>
        <p:spPr>
          <a:xfrm>
            <a:off x="159008" y="1399647"/>
            <a:ext cx="3061766" cy="4708981"/>
          </a:xfrm>
          <a:prstGeom prst="rect">
            <a:avLst/>
          </a:prstGeom>
          <a:solidFill>
            <a:srgbClr val="DADFE2">
              <a:alpha val="3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Five stages in the misinformation cycle</a:t>
            </a:r>
          </a:p>
          <a:p>
            <a:endParaRPr lang="en-US" sz="1600" b="1" dirty="0">
              <a:solidFill>
                <a:schemeClr val="tx1"/>
              </a:solidFill>
            </a:endParaRPr>
          </a:p>
          <a:p>
            <a:pPr marL="228600" indent="-228600">
              <a:buAutoNum type="arabicParenR"/>
            </a:pPr>
            <a:r>
              <a:rPr lang="en-US" sz="1400" dirty="0">
                <a:solidFill>
                  <a:schemeClr val="tx1"/>
                </a:solidFill>
              </a:rPr>
              <a:t>Instigators and beneficiaries, where questions arise about motivation</a:t>
            </a:r>
          </a:p>
          <a:p>
            <a:pPr marL="228600" indent="-228600">
              <a:buAutoNum type="arabicParenR"/>
            </a:pPr>
            <a:r>
              <a:rPr lang="en-US" sz="1400" dirty="0">
                <a:solidFill>
                  <a:schemeClr val="tx1"/>
                </a:solidFill>
              </a:rPr>
              <a:t>Agents, where questions arise about techniques, such as bots and fake accounts or false identities</a:t>
            </a:r>
          </a:p>
          <a:p>
            <a:pPr marL="228600" indent="-228600">
              <a:buAutoNum type="arabicParenR"/>
            </a:pPr>
            <a:r>
              <a:rPr lang="en-US" sz="1400" dirty="0">
                <a:solidFill>
                  <a:schemeClr val="tx1"/>
                </a:solidFill>
              </a:rPr>
              <a:t>Messages, where questions arise about formats</a:t>
            </a:r>
          </a:p>
          <a:p>
            <a:pPr marL="228600" indent="-228600">
              <a:buAutoNum type="arabicParenR"/>
            </a:pPr>
            <a:r>
              <a:rPr lang="en-US" sz="1400" dirty="0">
                <a:solidFill>
                  <a:schemeClr val="tx1"/>
                </a:solidFill>
              </a:rPr>
              <a:t>Intermediaries, where questions arise about platforms and the platform features that are being exploited</a:t>
            </a:r>
          </a:p>
          <a:p>
            <a:pPr marL="228600" indent="-228600">
              <a:buAutoNum type="arabicParenR"/>
            </a:pPr>
            <a:r>
              <a:rPr lang="en-US" sz="1400" dirty="0">
                <a:solidFill>
                  <a:schemeClr val="tx1"/>
                </a:solidFill>
              </a:rPr>
              <a:t>Targets and interpreters, where questions arise about who is affected and how they react</a:t>
            </a:r>
          </a:p>
          <a:p>
            <a:pPr marL="228600" indent="-228600">
              <a:buAutoNum type="arabicParenR"/>
            </a:pPr>
            <a:endParaRPr lang="en-US" sz="1400" dirty="0">
              <a:solidFill>
                <a:schemeClr val="tx1"/>
              </a:solidFill>
            </a:endParaRPr>
          </a:p>
          <a:p>
            <a:pPr marL="228600" indent="-228600">
              <a:buAutoNum type="arabicParenR"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D58FCD4-FD1B-2340-A8DA-2EA28D18B8F7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chemeClr val="tx1"/>
                </a:solidFill>
                <a:cs typeface="Arial" panose="020B0604020202020204" pitchFamily="34" charset="0"/>
              </a:rPr>
              <a:t>4.11 </a:t>
            </a:r>
            <a:r>
              <a:rPr lang="en-CA" sz="2000" dirty="0">
                <a:solidFill>
                  <a:schemeClr val="tx1"/>
                </a:solidFill>
                <a:latin typeface="Helvetica" pitchFamily="2" charset="0"/>
                <a:cs typeface="Arial" panose="020B0604020202020204" pitchFamily="34" charset="0"/>
              </a:rPr>
              <a:t>Misinformation and infodemics</a:t>
            </a:r>
          </a:p>
        </p:txBody>
      </p:sp>
      <p:sp>
        <p:nvSpPr>
          <p:cNvPr id="61" name="Slide Number">
            <a:extLst>
              <a:ext uri="{FF2B5EF4-FFF2-40B4-BE49-F238E27FC236}">
                <a16:creationId xmlns:a16="http://schemas.microsoft.com/office/drawing/2014/main" id="{AFDFD80D-B4A3-4341-91D1-D2851F41C997}"/>
              </a:ext>
            </a:extLst>
          </p:cNvPr>
          <p:cNvSpPr txBox="1">
            <a:spLocks/>
          </p:cNvSpPr>
          <p:nvPr/>
        </p:nvSpPr>
        <p:spPr>
          <a:xfrm>
            <a:off x="11527849" y="5800298"/>
            <a:ext cx="579534" cy="440950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56165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323</Words>
  <Application>Microsoft Macintosh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2021-12-14T17:02:00Z</dcterms:modified>
</cp:coreProperties>
</file>