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97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A9B731-83CE-4088-BB25-C4D11211FFD4}" v="2" dt="2021-12-16T19:46:06.46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7EA9B731-83CE-4088-BB25-C4D11211FFD4}"/>
    <pc:docChg chg="modSld">
      <pc:chgData name="" userId="" providerId="" clId="Web-{7EA9B731-83CE-4088-BB25-C4D11211FFD4}" dt="2021-12-16T19:46:06.462" v="0" actId="20577"/>
      <pc:docMkLst>
        <pc:docMk/>
      </pc:docMkLst>
      <pc:sldChg chg="modSp">
        <pc:chgData name="" userId="" providerId="" clId="Web-{7EA9B731-83CE-4088-BB25-C4D11211FFD4}" dt="2021-12-16T19:46:06.462" v="0" actId="20577"/>
        <pc:sldMkLst>
          <pc:docMk/>
          <pc:sldMk cId="4286363299" sldId="397"/>
        </pc:sldMkLst>
        <pc:spChg chg="mod">
          <ac:chgData name="" userId="" providerId="" clId="Web-{7EA9B731-83CE-4088-BB25-C4D11211FFD4}" dt="2021-12-16T19:46:06.462" v="0" actId="20577"/>
          <ac:spMkLst>
            <pc:docMk/>
            <pc:sldMk cId="4286363299" sldId="397"/>
            <ac:spMk id="16" creationId="{4D6914FF-4E1B-344B-9BFE-86C2FB0969C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dirty="0">
                <a:effectLst/>
                <a:latin typeface="+mj-lt"/>
                <a:ea typeface="+mj-ea"/>
                <a:cs typeface="+mj-cs"/>
                <a:sym typeface="Arial"/>
              </a:rPr>
              <a:t>We use the term ‘evidence’ as a short form for ‘research evidence,’ recognizing that there are many other types of evidence (e.g., evidence that individuals themselves derive from their own lived experiences and evidence considered in a law court) and that evidence is one of many factors that can influence a decision. We define each of these terms in exhibit 4.2 and return to how different types of evidence are better suited to answer different types of questions related to a decision (see exhibit 4.5) and to play different roles in what has been called an ‘evidence ecosystem’ (see exhibit 4.11).</a:t>
            </a:r>
          </a:p>
          <a:p>
            <a:r>
              <a:rPr lang="en-CA" sz="1200" dirty="0">
                <a:effectLst/>
                <a:latin typeface="+mj-lt"/>
                <a:ea typeface="+mj-ea"/>
                <a:cs typeface="+mj-cs"/>
                <a:sym typeface="Arial"/>
              </a:rPr>
              <a:t> </a:t>
            </a:r>
          </a:p>
          <a:p>
            <a:r>
              <a:rPr lang="en-CA" sz="1200" dirty="0">
                <a:effectLst/>
                <a:latin typeface="+mj-lt"/>
                <a:ea typeface="+mj-ea"/>
                <a:cs typeface="+mj-cs"/>
                <a:sym typeface="Arial"/>
              </a:rPr>
              <a:t>This is not a mutually exclusive and collectively exhaustive list. An evaluation featuring a randomized controlled trial (row 3), for example, may also present evidence that draws on data analytics, qualitative research and a cost-effectiveness analysis (rows 1, 5 and 7). Also, a case study may draw on both qualitative research about experiences and preferences (row 5) as well as quantitative evidence based on data analytics, monitoring and evaluation (rows 1-3). Moreover, there are many ways to organize types of quantitative and qualitative research.</a:t>
            </a:r>
          </a:p>
        </p:txBody>
      </p:sp>
    </p:spTree>
    <p:extLst>
      <p:ext uri="{BB962C8B-B14F-4D97-AF65-F5344CB8AC3E}">
        <p14:creationId xmlns:p14="http://schemas.microsoft.com/office/powerpoint/2010/main" val="3065932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963085" y="4406903"/>
            <a:ext cx="10363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3085" y="2906713"/>
            <a:ext cx="10363201" cy="1500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SzTx/>
              <a:buNone/>
            </a:lvl1pPr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583ED0-F5EA-124C-8624-C153BAECD55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0"/>
          <a:stretch/>
        </p:blipFill>
        <p:spPr>
          <a:xfrm>
            <a:off x="4022881" y="1272844"/>
            <a:ext cx="4146237" cy="488230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F171B82-EC83-BF49-9BA5-C63D78CFCFF2}"/>
              </a:ext>
            </a:extLst>
          </p:cNvPr>
          <p:cNvSpPr txBox="1"/>
          <p:nvPr/>
        </p:nvSpPr>
        <p:spPr>
          <a:xfrm>
            <a:off x="6927294" y="1486248"/>
            <a:ext cx="1890584" cy="39780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/>
            <a:r>
              <a:rPr lang="en-US" sz="1200" dirty="0">
                <a:solidFill>
                  <a:srgbClr val="254777"/>
                </a:solidFill>
              </a:rPr>
              <a:t>Qualitative</a:t>
            </a:r>
          </a:p>
          <a:p>
            <a:pPr algn="r"/>
            <a:r>
              <a:rPr lang="en-US" sz="1200" dirty="0">
                <a:solidFill>
                  <a:srgbClr val="254777"/>
                </a:solidFill>
              </a:rPr>
              <a:t>insights</a:t>
            </a:r>
          </a:p>
          <a:p>
            <a:pPr algn="r"/>
            <a:endParaRPr lang="en-US" sz="1400" dirty="0">
              <a:solidFill>
                <a:srgbClr val="254777"/>
              </a:solidFill>
            </a:endParaRPr>
          </a:p>
          <a:p>
            <a:pPr algn="r"/>
            <a:endParaRPr lang="en-US" sz="1400" dirty="0">
              <a:solidFill>
                <a:srgbClr val="254777"/>
              </a:solidFill>
            </a:endParaRPr>
          </a:p>
          <a:p>
            <a:pPr algn="r"/>
            <a:endParaRPr lang="en-US" sz="1100" dirty="0">
              <a:solidFill>
                <a:srgbClr val="254777"/>
              </a:solidFill>
            </a:endParaRPr>
          </a:p>
          <a:p>
            <a:pPr algn="r"/>
            <a:r>
              <a:rPr lang="en-US" sz="1200" dirty="0">
                <a:solidFill>
                  <a:srgbClr val="254777"/>
                </a:solidFill>
              </a:rPr>
              <a:t>Evidence</a:t>
            </a:r>
          </a:p>
          <a:p>
            <a:pPr algn="r"/>
            <a:r>
              <a:rPr lang="en-US" sz="1200" dirty="0">
                <a:solidFill>
                  <a:srgbClr val="254777"/>
                </a:solidFill>
              </a:rPr>
              <a:t>synthesis</a:t>
            </a:r>
          </a:p>
          <a:p>
            <a:pPr algn="r"/>
            <a:br>
              <a:rPr lang="en-US" sz="1200" dirty="0">
                <a:solidFill>
                  <a:srgbClr val="254777"/>
                </a:solidFill>
              </a:rPr>
            </a:br>
            <a:endParaRPr lang="en-US" sz="1050" dirty="0">
              <a:solidFill>
                <a:srgbClr val="254777"/>
              </a:solidFill>
            </a:endParaRPr>
          </a:p>
          <a:p>
            <a:pPr algn="r"/>
            <a:br>
              <a:rPr lang="en-US" sz="2200" dirty="0">
                <a:solidFill>
                  <a:srgbClr val="254777"/>
                </a:solidFill>
              </a:rPr>
            </a:br>
            <a:endParaRPr lang="en-US" sz="2200" dirty="0">
              <a:solidFill>
                <a:srgbClr val="254777"/>
              </a:solidFill>
            </a:endParaRPr>
          </a:p>
          <a:p>
            <a:pPr algn="r"/>
            <a:endParaRPr lang="en-US" sz="600" dirty="0">
              <a:solidFill>
                <a:srgbClr val="254777"/>
              </a:solidFill>
            </a:endParaRPr>
          </a:p>
          <a:p>
            <a:pPr algn="r"/>
            <a:br>
              <a:rPr lang="en-US" sz="100" dirty="0">
                <a:solidFill>
                  <a:srgbClr val="254777"/>
                </a:solidFill>
              </a:rPr>
            </a:br>
            <a:r>
              <a:rPr lang="en-US" sz="1200" dirty="0">
                <a:solidFill>
                  <a:srgbClr val="254777"/>
                </a:solidFill>
              </a:rPr>
              <a:t>Technology</a:t>
            </a:r>
          </a:p>
          <a:p>
            <a:pPr algn="r"/>
            <a:r>
              <a:rPr lang="en-US" sz="1200" dirty="0">
                <a:solidFill>
                  <a:srgbClr val="254777"/>
                </a:solidFill>
              </a:rPr>
              <a:t>assessment/</a:t>
            </a:r>
          </a:p>
          <a:p>
            <a:pPr algn="r"/>
            <a:r>
              <a:rPr lang="en-US" sz="1200" dirty="0">
                <a:solidFill>
                  <a:srgbClr val="254777"/>
                </a:solidFill>
              </a:rPr>
              <a:t>cost-effectiveness</a:t>
            </a:r>
          </a:p>
          <a:p>
            <a:pPr algn="r"/>
            <a:r>
              <a:rPr lang="en-US" sz="1200" dirty="0">
                <a:solidFill>
                  <a:srgbClr val="254777"/>
                </a:solidFill>
              </a:rPr>
              <a:t>analysis</a:t>
            </a:r>
          </a:p>
          <a:p>
            <a:pPr algn="r"/>
            <a:endParaRPr lang="en-US" sz="2000" dirty="0">
              <a:solidFill>
                <a:srgbClr val="254777"/>
              </a:solidFill>
            </a:endParaRPr>
          </a:p>
          <a:p>
            <a:pPr algn="r"/>
            <a:r>
              <a:rPr lang="en-US" sz="1200" dirty="0">
                <a:solidFill>
                  <a:srgbClr val="254777"/>
                </a:solidFill>
              </a:rPr>
              <a:t>Guidelines</a:t>
            </a:r>
          </a:p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i="0" u="none" strike="noStrike" cap="none" spc="0" normalizeH="0" baseline="0" dirty="0">
              <a:ln>
                <a:noFill/>
              </a:ln>
              <a:solidFill>
                <a:srgbClr val="254777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6914FF-4E1B-344B-9BFE-86C2FB0969C1}"/>
              </a:ext>
            </a:extLst>
          </p:cNvPr>
          <p:cNvSpPr txBox="1"/>
          <p:nvPr/>
        </p:nvSpPr>
        <p:spPr>
          <a:xfrm>
            <a:off x="3374121" y="1486248"/>
            <a:ext cx="1890584" cy="40318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sz="1200" dirty="0">
                <a:solidFill>
                  <a:srgbClr val="254777"/>
                </a:solidFill>
              </a:rPr>
              <a:t>Behavioural /</a:t>
            </a:r>
          </a:p>
          <a:p>
            <a:r>
              <a:rPr lang="en-US" sz="1200" dirty="0">
                <a:solidFill>
                  <a:srgbClr val="254777"/>
                </a:solidFill>
              </a:rPr>
              <a:t>implementation</a:t>
            </a:r>
          </a:p>
          <a:p>
            <a:r>
              <a:rPr lang="en-US" sz="1200" dirty="0">
                <a:solidFill>
                  <a:srgbClr val="254777"/>
                </a:solidFill>
              </a:rPr>
              <a:t>research</a:t>
            </a:r>
          </a:p>
          <a:p>
            <a:endParaRPr lang="en-US" sz="1250" dirty="0">
              <a:solidFill>
                <a:srgbClr val="254777"/>
              </a:solidFill>
            </a:endParaRPr>
          </a:p>
          <a:p>
            <a:endParaRPr lang="en-US" sz="500" dirty="0">
              <a:solidFill>
                <a:srgbClr val="254777"/>
              </a:solidFill>
            </a:endParaRPr>
          </a:p>
          <a:p>
            <a:endParaRPr lang="en-US" sz="800" dirty="0">
              <a:solidFill>
                <a:srgbClr val="254777"/>
              </a:solidFill>
            </a:endParaRPr>
          </a:p>
          <a:p>
            <a:r>
              <a:rPr lang="en-US" sz="1200" dirty="0">
                <a:solidFill>
                  <a:srgbClr val="254777"/>
                </a:solidFill>
              </a:rPr>
              <a:t>Evaluation</a:t>
            </a:r>
          </a:p>
          <a:p>
            <a:br>
              <a:rPr lang="en-US" sz="1200" dirty="0">
                <a:solidFill>
                  <a:srgbClr val="254777"/>
                </a:solidFill>
              </a:rPr>
            </a:br>
            <a:endParaRPr lang="en-US" sz="1200" dirty="0">
              <a:solidFill>
                <a:srgbClr val="254777"/>
              </a:solidFill>
            </a:endParaRPr>
          </a:p>
          <a:p>
            <a:endParaRPr lang="en-US" sz="1200" dirty="0">
              <a:solidFill>
                <a:srgbClr val="254777"/>
              </a:solidFill>
            </a:endParaRPr>
          </a:p>
          <a:p>
            <a:endParaRPr lang="en-US" sz="1200" dirty="0">
              <a:solidFill>
                <a:srgbClr val="254777"/>
              </a:solidFill>
            </a:endParaRPr>
          </a:p>
          <a:p>
            <a:endParaRPr lang="en-US" sz="1750" dirty="0">
              <a:solidFill>
                <a:srgbClr val="254777"/>
              </a:solidFill>
            </a:endParaRPr>
          </a:p>
          <a:p>
            <a:endParaRPr lang="en-US" sz="2100" dirty="0">
              <a:solidFill>
                <a:srgbClr val="254777"/>
              </a:solidFill>
            </a:endParaRPr>
          </a:p>
          <a:p>
            <a:r>
              <a:rPr lang="en-US" sz="1200">
                <a:solidFill>
                  <a:srgbClr val="254777"/>
                </a:solidFill>
              </a:rPr>
              <a:t>Modeling</a:t>
            </a:r>
          </a:p>
          <a:p>
            <a:br>
              <a:rPr lang="en-US" sz="1200" dirty="0">
                <a:solidFill>
                  <a:srgbClr val="254777"/>
                </a:solidFill>
              </a:rPr>
            </a:br>
            <a:endParaRPr lang="en-US" sz="1200" dirty="0">
              <a:solidFill>
                <a:srgbClr val="254777"/>
              </a:solidFill>
            </a:endParaRPr>
          </a:p>
          <a:p>
            <a:endParaRPr lang="en-US" sz="1200" dirty="0">
              <a:solidFill>
                <a:srgbClr val="254777"/>
              </a:solidFill>
            </a:endParaRPr>
          </a:p>
          <a:p>
            <a:br>
              <a:rPr lang="en-US" sz="2100" dirty="0">
                <a:solidFill>
                  <a:srgbClr val="254777"/>
                </a:solidFill>
              </a:rPr>
            </a:br>
            <a:r>
              <a:rPr lang="en-US" sz="1200" dirty="0">
                <a:solidFill>
                  <a:srgbClr val="254777"/>
                </a:solidFill>
              </a:rPr>
              <a:t>Data analytics 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00" i="0" u="none" strike="noStrike" cap="none" spc="0" normalizeH="0" baseline="0" dirty="0">
              <a:ln>
                <a:noFill/>
              </a:ln>
              <a:solidFill>
                <a:srgbClr val="254777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0" name="Slide Number">
            <a:extLst>
              <a:ext uri="{FF2B5EF4-FFF2-40B4-BE49-F238E27FC236}">
                <a16:creationId xmlns:a16="http://schemas.microsoft.com/office/drawing/2014/main" id="{CE8A51F4-0607-7A42-B41E-2835E2861BBA}"/>
              </a:ext>
            </a:extLst>
          </p:cNvPr>
          <p:cNvSpPr txBox="1">
            <a:spLocks/>
          </p:cNvSpPr>
          <p:nvPr/>
        </p:nvSpPr>
        <p:spPr>
          <a:xfrm>
            <a:off x="11527848" y="582602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5A3CD4E-B089-324D-BD2F-42903002EF35}"/>
              </a:ext>
            </a:extLst>
          </p:cNvPr>
          <p:cNvSpPr/>
          <p:nvPr/>
        </p:nvSpPr>
        <p:spPr>
          <a:xfrm>
            <a:off x="322683" y="512931"/>
            <a:ext cx="8355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4.1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Forms in which evidence is typically encountered in decision-making</a:t>
            </a:r>
          </a:p>
        </p:txBody>
      </p:sp>
    </p:spTree>
    <p:extLst>
      <p:ext uri="{BB962C8B-B14F-4D97-AF65-F5344CB8AC3E}">
        <p14:creationId xmlns:p14="http://schemas.microsoft.com/office/powerpoint/2010/main" val="428636329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253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514</cp:revision>
  <cp:lastPrinted>2021-10-15T02:33:08Z</cp:lastPrinted>
  <dcterms:modified xsi:type="dcterms:W3CDTF">2021-12-16T19:46:06Z</dcterms:modified>
</cp:coreProperties>
</file>