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605"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AD1"/>
    <a:srgbClr val="99CC66"/>
    <a:srgbClr val="FFC057"/>
    <a:srgbClr val="1E252B"/>
    <a:srgbClr val="CCE5B2"/>
    <a:srgbClr val="CC76A6"/>
    <a:srgbClr val="FFDEAB"/>
    <a:srgbClr val="B2CCE5"/>
    <a:srgbClr val="6699CC"/>
    <a:srgbClr val="DA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63"/>
    <p:restoredTop sz="91456"/>
  </p:normalViewPr>
  <p:slideViewPr>
    <p:cSldViewPr snapToGrid="0" snapToObjects="1">
      <p:cViewPr varScale="1">
        <p:scale>
          <a:sx n="99" d="100"/>
          <a:sy n="99" d="100"/>
        </p:scale>
        <p:origin x="720" y="184"/>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1/21/22</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12781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3" name="Title Text"/>
          <p:cNvSpPr txBox="1">
            <a:spLocks noGrp="1"/>
          </p:cNvSpPr>
          <p:nvPr>
            <p:ph type="title"/>
          </p:nvPr>
        </p:nvSpPr>
        <p:spPr>
          <a:xfrm>
            <a:off x="609600" y="1100930"/>
            <a:ext cx="10972800" cy="880270"/>
          </a:xfrm>
          <a:prstGeom prst="rect">
            <a:avLst/>
          </a:prstGeom>
        </p:spPr>
        <p:txBody>
          <a:bodyPr/>
          <a:lstStyle/>
          <a:p>
            <a:r>
              <a:t>Title Text</a:t>
            </a:r>
          </a:p>
        </p:txBody>
      </p:sp>
      <p:sp>
        <p:nvSpPr>
          <p:cNvPr id="64" name="Body Level One…"/>
          <p:cNvSpPr txBox="1">
            <a:spLocks noGrp="1"/>
          </p:cNvSpPr>
          <p:nvPr>
            <p:ph type="body" sz="quarter" idx="1"/>
          </p:nvPr>
        </p:nvSpPr>
        <p:spPr>
          <a:xfrm>
            <a:off x="609600" y="2255839"/>
            <a:ext cx="5386917" cy="639763"/>
          </a:xfrm>
          <a:prstGeom prst="rect">
            <a:avLst/>
          </a:prstGeom>
        </p:spPr>
        <p:txBody>
          <a:bodyPr anchor="b">
            <a:normAutofit/>
          </a:bodyPr>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65" name="Text Placeholder 4"/>
          <p:cNvSpPr>
            <a:spLocks noGrp="1"/>
          </p:cNvSpPr>
          <p:nvPr>
            <p:ph type="body" sz="quarter" idx="21"/>
          </p:nvPr>
        </p:nvSpPr>
        <p:spPr>
          <a:xfrm>
            <a:off x="6193369" y="2255839"/>
            <a:ext cx="5389033" cy="639763"/>
          </a:xfrm>
          <a:prstGeom prst="rect">
            <a:avLst/>
          </a:prstGeom>
        </p:spPr>
        <p:txBody>
          <a:bodyPr anchor="b">
            <a:normAutofit/>
          </a:bodyPr>
          <a:lstStyle>
            <a:lvl1pPr marL="0" indent="0">
              <a:spcBef>
                <a:spcPts val="500"/>
              </a:spcBef>
              <a:buSzTx/>
              <a:buNone/>
              <a:defRPr sz="2400" b="1"/>
            </a:lvl1pPr>
          </a:lstStyle>
          <a:p>
            <a:pPr marL="0" indent="0">
              <a:spcBef>
                <a:spcPts val="500"/>
              </a:spcBef>
              <a:buSzTx/>
              <a:buNone/>
              <a:defRPr sz="2400" b="1"/>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 id="2147483656"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bit.ly/3wO9DH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bit.ly/3DbFtzZ" TargetMode="External"/><Relationship Id="rId5" Type="http://schemas.openxmlformats.org/officeDocument/2006/relationships/hyperlink" Target="bit.ly/3F9JJAy" TargetMode="External"/><Relationship Id="rId4" Type="http://schemas.openxmlformats.org/officeDocument/2006/relationships/hyperlink" Target="bit.ly/30lZsg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EEB1B9A-D591-2C41-91EA-42EAD61DBAB8}"/>
              </a:ext>
            </a:extLst>
          </p:cNvPr>
          <p:cNvGrpSpPr/>
          <p:nvPr/>
        </p:nvGrpSpPr>
        <p:grpSpPr>
          <a:xfrm>
            <a:off x="322683" y="1875039"/>
            <a:ext cx="1059211" cy="1034516"/>
            <a:chOff x="285730" y="2076993"/>
            <a:chExt cx="854021" cy="834110"/>
          </a:xfrm>
        </p:grpSpPr>
        <p:sp>
          <p:nvSpPr>
            <p:cNvPr id="13" name="Oval 12">
              <a:extLst>
                <a:ext uri="{FF2B5EF4-FFF2-40B4-BE49-F238E27FC236}">
                  <a16:creationId xmlns:a16="http://schemas.microsoft.com/office/drawing/2014/main" id="{D37C6A25-A8EA-A74B-A5B3-C14031BAEBBA}"/>
                </a:ext>
              </a:extLst>
            </p:cNvPr>
            <p:cNvSpPr/>
            <p:nvPr/>
          </p:nvSpPr>
          <p:spPr>
            <a:xfrm>
              <a:off x="285730" y="2076996"/>
              <a:ext cx="834107" cy="834107"/>
            </a:xfrm>
            <a:prstGeom prst="ellipse">
              <a:avLst/>
            </a:prstGeom>
            <a:solidFill>
              <a:schemeClr val="accent3">
                <a:lumOff val="44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b="0" i="0" u="none" strike="noStrike" cap="none" spc="0" normalizeH="0" baseline="0">
                <a:ln>
                  <a:noFill/>
                </a:ln>
                <a:solidFill>
                  <a:srgbClr val="000000"/>
                </a:solidFill>
                <a:effectLst/>
                <a:uFillTx/>
                <a:latin typeface="+mj-lt"/>
                <a:ea typeface="+mj-ea"/>
                <a:cs typeface="+mj-cs"/>
                <a:sym typeface="Arial"/>
              </a:endParaRPr>
            </a:p>
          </p:txBody>
        </p:sp>
        <p:sp>
          <p:nvSpPr>
            <p:cNvPr id="14" name="Oval 13">
              <a:extLst>
                <a:ext uri="{FF2B5EF4-FFF2-40B4-BE49-F238E27FC236}">
                  <a16:creationId xmlns:a16="http://schemas.microsoft.com/office/drawing/2014/main" id="{12755C38-D58F-4444-883A-94B7CE8DE416}"/>
                </a:ext>
              </a:extLst>
            </p:cNvPr>
            <p:cNvSpPr/>
            <p:nvPr/>
          </p:nvSpPr>
          <p:spPr>
            <a:xfrm>
              <a:off x="305645" y="2076993"/>
              <a:ext cx="834106" cy="834105"/>
            </a:xfrm>
            <a:prstGeom prst="ellipse">
              <a:avLst/>
            </a:prstGeom>
            <a:solidFill>
              <a:srgbClr val="C9EBF5">
                <a:alpha val="55000"/>
              </a:srgbClr>
            </a:solidFill>
            <a:ln w="25400" cap="flat">
              <a:solidFill>
                <a:schemeClr val="accent2"/>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b="0" i="0" u="none" strike="noStrike" cap="none" spc="0" normalizeH="0" baseline="0" dirty="0">
                <a:ln>
                  <a:noFill/>
                </a:ln>
                <a:solidFill>
                  <a:srgbClr val="000000"/>
                </a:solidFill>
                <a:effectLst/>
                <a:uFillTx/>
                <a:latin typeface="+mj-lt"/>
                <a:ea typeface="+mj-ea"/>
                <a:cs typeface="+mj-cs"/>
                <a:sym typeface="Arial"/>
              </a:endParaRPr>
            </a:p>
          </p:txBody>
        </p:sp>
      </p:grpSp>
      <p:grpSp>
        <p:nvGrpSpPr>
          <p:cNvPr id="15" name="Group 14">
            <a:extLst>
              <a:ext uri="{FF2B5EF4-FFF2-40B4-BE49-F238E27FC236}">
                <a16:creationId xmlns:a16="http://schemas.microsoft.com/office/drawing/2014/main" id="{DEF1D4FA-49E5-C44E-BB75-B8B7F487D75B}"/>
              </a:ext>
            </a:extLst>
          </p:cNvPr>
          <p:cNvGrpSpPr/>
          <p:nvPr/>
        </p:nvGrpSpPr>
        <p:grpSpPr>
          <a:xfrm>
            <a:off x="337089" y="2953926"/>
            <a:ext cx="1034511" cy="1043987"/>
            <a:chOff x="290384" y="2992137"/>
            <a:chExt cx="834107" cy="841747"/>
          </a:xfrm>
        </p:grpSpPr>
        <p:sp>
          <p:nvSpPr>
            <p:cNvPr id="16" name="Oval 15">
              <a:extLst>
                <a:ext uri="{FF2B5EF4-FFF2-40B4-BE49-F238E27FC236}">
                  <a16:creationId xmlns:a16="http://schemas.microsoft.com/office/drawing/2014/main" id="{8A36F1EF-CC2E-6645-822D-534D2B5C3B38}"/>
                </a:ext>
              </a:extLst>
            </p:cNvPr>
            <p:cNvSpPr/>
            <p:nvPr/>
          </p:nvSpPr>
          <p:spPr>
            <a:xfrm>
              <a:off x="290384" y="2992137"/>
              <a:ext cx="834107" cy="834107"/>
            </a:xfrm>
            <a:prstGeom prst="ellipse">
              <a:avLst/>
            </a:prstGeom>
            <a:solidFill>
              <a:schemeClr val="accent3">
                <a:lumOff val="44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b="0" i="0" u="none" strike="noStrike" cap="none" spc="0" normalizeH="0" baseline="0">
                <a:ln>
                  <a:noFill/>
                </a:ln>
                <a:solidFill>
                  <a:srgbClr val="000000"/>
                </a:solidFill>
                <a:effectLst/>
                <a:uFillTx/>
                <a:latin typeface="+mj-lt"/>
                <a:ea typeface="+mj-ea"/>
                <a:cs typeface="+mj-cs"/>
                <a:sym typeface="Arial"/>
              </a:endParaRPr>
            </a:p>
          </p:txBody>
        </p:sp>
        <p:sp>
          <p:nvSpPr>
            <p:cNvPr id="17" name="Oval 16">
              <a:extLst>
                <a:ext uri="{FF2B5EF4-FFF2-40B4-BE49-F238E27FC236}">
                  <a16:creationId xmlns:a16="http://schemas.microsoft.com/office/drawing/2014/main" id="{660B3B10-C25D-074F-956E-207C8634E283}"/>
                </a:ext>
              </a:extLst>
            </p:cNvPr>
            <p:cNvSpPr/>
            <p:nvPr/>
          </p:nvSpPr>
          <p:spPr>
            <a:xfrm>
              <a:off x="290384" y="2999777"/>
              <a:ext cx="834107" cy="834107"/>
            </a:xfrm>
            <a:prstGeom prst="ellipse">
              <a:avLst/>
            </a:prstGeom>
            <a:solidFill>
              <a:srgbClr val="FFDEAB">
                <a:alpha val="55000"/>
              </a:srgbClr>
            </a:solidFill>
            <a:ln w="25400" cap="flat">
              <a:solidFill>
                <a:srgbClr val="FEC057"/>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b="0" i="0" u="none" strike="noStrike" cap="none" spc="0" normalizeH="0" baseline="0" dirty="0">
                <a:ln>
                  <a:noFill/>
                </a:ln>
                <a:effectLst/>
                <a:uFillTx/>
                <a:latin typeface="+mj-lt"/>
                <a:ea typeface="+mj-ea"/>
                <a:cs typeface="+mj-cs"/>
                <a:sym typeface="Arial"/>
              </a:endParaRPr>
            </a:p>
          </p:txBody>
        </p:sp>
      </p:grpSp>
      <p:grpSp>
        <p:nvGrpSpPr>
          <p:cNvPr id="18" name="Group 17">
            <a:extLst>
              <a:ext uri="{FF2B5EF4-FFF2-40B4-BE49-F238E27FC236}">
                <a16:creationId xmlns:a16="http://schemas.microsoft.com/office/drawing/2014/main" id="{115E8693-7D36-634F-813A-D820C113E662}"/>
              </a:ext>
            </a:extLst>
          </p:cNvPr>
          <p:cNvGrpSpPr/>
          <p:nvPr/>
        </p:nvGrpSpPr>
        <p:grpSpPr>
          <a:xfrm>
            <a:off x="337088" y="4042284"/>
            <a:ext cx="1034512" cy="1034929"/>
            <a:chOff x="290384" y="3926762"/>
            <a:chExt cx="834107" cy="834443"/>
          </a:xfrm>
        </p:grpSpPr>
        <p:sp>
          <p:nvSpPr>
            <p:cNvPr id="19" name="Oval 18">
              <a:extLst>
                <a:ext uri="{FF2B5EF4-FFF2-40B4-BE49-F238E27FC236}">
                  <a16:creationId xmlns:a16="http://schemas.microsoft.com/office/drawing/2014/main" id="{849FE252-F1FC-C74F-9252-26BB5DB41112}"/>
                </a:ext>
              </a:extLst>
            </p:cNvPr>
            <p:cNvSpPr/>
            <p:nvPr/>
          </p:nvSpPr>
          <p:spPr>
            <a:xfrm>
              <a:off x="290384" y="3927098"/>
              <a:ext cx="834107" cy="834107"/>
            </a:xfrm>
            <a:prstGeom prst="ellipse">
              <a:avLst/>
            </a:prstGeom>
            <a:solidFill>
              <a:schemeClr val="accent3">
                <a:lumOff val="44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b="0" i="0" u="none" strike="noStrike" cap="none" spc="0" normalizeH="0" baseline="0">
                <a:ln>
                  <a:noFill/>
                </a:ln>
                <a:solidFill>
                  <a:srgbClr val="000000"/>
                </a:solidFill>
                <a:effectLst/>
                <a:uFillTx/>
                <a:latin typeface="+mj-lt"/>
                <a:ea typeface="+mj-ea"/>
                <a:cs typeface="+mj-cs"/>
                <a:sym typeface="Arial"/>
              </a:endParaRPr>
            </a:p>
          </p:txBody>
        </p:sp>
        <p:sp>
          <p:nvSpPr>
            <p:cNvPr id="20" name="Oval 19">
              <a:extLst>
                <a:ext uri="{FF2B5EF4-FFF2-40B4-BE49-F238E27FC236}">
                  <a16:creationId xmlns:a16="http://schemas.microsoft.com/office/drawing/2014/main" id="{C1271F41-0129-1C46-ABC9-DE18BC7A4422}"/>
                </a:ext>
              </a:extLst>
            </p:cNvPr>
            <p:cNvSpPr/>
            <p:nvPr/>
          </p:nvSpPr>
          <p:spPr>
            <a:xfrm>
              <a:off x="290384" y="3926762"/>
              <a:ext cx="834107" cy="834107"/>
            </a:xfrm>
            <a:prstGeom prst="ellipse">
              <a:avLst/>
            </a:prstGeom>
            <a:solidFill>
              <a:srgbClr val="E5BAD1">
                <a:alpha val="55000"/>
              </a:srgbClr>
            </a:solidFill>
            <a:ln w="25400" cap="flat">
              <a:solidFill>
                <a:srgbClr val="CC76A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b="0" i="0" u="none" strike="noStrike" cap="none" spc="0" normalizeH="0" baseline="0" dirty="0">
                <a:ln>
                  <a:noFill/>
                </a:ln>
                <a:effectLst/>
                <a:uFillTx/>
                <a:latin typeface="+mj-lt"/>
                <a:ea typeface="+mj-ea"/>
                <a:cs typeface="+mj-cs"/>
                <a:sym typeface="Arial"/>
              </a:endParaRPr>
            </a:p>
          </p:txBody>
        </p:sp>
      </p:grpSp>
      <p:grpSp>
        <p:nvGrpSpPr>
          <p:cNvPr id="21" name="Group 20">
            <a:extLst>
              <a:ext uri="{FF2B5EF4-FFF2-40B4-BE49-F238E27FC236}">
                <a16:creationId xmlns:a16="http://schemas.microsoft.com/office/drawing/2014/main" id="{B29F459E-39C4-1341-B090-CE0C6C524BEC}"/>
              </a:ext>
            </a:extLst>
          </p:cNvPr>
          <p:cNvGrpSpPr/>
          <p:nvPr/>
        </p:nvGrpSpPr>
        <p:grpSpPr>
          <a:xfrm>
            <a:off x="337089" y="5121585"/>
            <a:ext cx="1034511" cy="1035529"/>
            <a:chOff x="297031" y="4887666"/>
            <a:chExt cx="834107" cy="834928"/>
          </a:xfrm>
        </p:grpSpPr>
        <p:sp>
          <p:nvSpPr>
            <p:cNvPr id="22" name="Oval 21">
              <a:extLst>
                <a:ext uri="{FF2B5EF4-FFF2-40B4-BE49-F238E27FC236}">
                  <a16:creationId xmlns:a16="http://schemas.microsoft.com/office/drawing/2014/main" id="{F737A33E-C0BD-5445-9B95-C0EBEF908C73}"/>
                </a:ext>
              </a:extLst>
            </p:cNvPr>
            <p:cNvSpPr/>
            <p:nvPr/>
          </p:nvSpPr>
          <p:spPr>
            <a:xfrm>
              <a:off x="297031" y="4887666"/>
              <a:ext cx="834107" cy="834107"/>
            </a:xfrm>
            <a:prstGeom prst="ellipse">
              <a:avLst/>
            </a:prstGeom>
            <a:solidFill>
              <a:schemeClr val="accent3">
                <a:lumOff val="44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b="0" i="0" u="none" strike="noStrike" cap="none" spc="0" normalizeH="0" baseline="0">
                <a:ln>
                  <a:noFill/>
                </a:ln>
                <a:solidFill>
                  <a:srgbClr val="000000"/>
                </a:solidFill>
                <a:effectLst/>
                <a:uFillTx/>
                <a:latin typeface="+mj-lt"/>
                <a:ea typeface="+mj-ea"/>
                <a:cs typeface="+mj-cs"/>
                <a:sym typeface="Arial"/>
              </a:endParaRPr>
            </a:p>
          </p:txBody>
        </p:sp>
        <p:sp>
          <p:nvSpPr>
            <p:cNvPr id="23" name="Oval 22">
              <a:extLst>
                <a:ext uri="{FF2B5EF4-FFF2-40B4-BE49-F238E27FC236}">
                  <a16:creationId xmlns:a16="http://schemas.microsoft.com/office/drawing/2014/main" id="{B85B5851-87AD-1943-A7E2-A0575663E2F2}"/>
                </a:ext>
              </a:extLst>
            </p:cNvPr>
            <p:cNvSpPr/>
            <p:nvPr/>
          </p:nvSpPr>
          <p:spPr>
            <a:xfrm>
              <a:off x="297031" y="4888487"/>
              <a:ext cx="834107" cy="834107"/>
            </a:xfrm>
            <a:prstGeom prst="ellipse">
              <a:avLst/>
            </a:prstGeom>
            <a:solidFill>
              <a:srgbClr val="CCE5B2">
                <a:alpha val="55000"/>
              </a:srgbClr>
            </a:solidFill>
            <a:ln w="25400" cap="flat">
              <a:solidFill>
                <a:srgbClr val="99CC66"/>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b="0" i="0" u="none" strike="noStrike" cap="none" spc="0" normalizeH="0" baseline="0" dirty="0">
                <a:ln>
                  <a:noFill/>
                </a:ln>
                <a:effectLst/>
                <a:uFillTx/>
                <a:latin typeface="+mj-lt"/>
                <a:ea typeface="+mj-ea"/>
                <a:cs typeface="+mj-cs"/>
                <a:sym typeface="Arial"/>
              </a:endParaRPr>
            </a:p>
          </p:txBody>
        </p:sp>
      </p:grpSp>
      <p:graphicFrame>
        <p:nvGraphicFramePr>
          <p:cNvPr id="11" name="Table 10">
            <a:extLst>
              <a:ext uri="{FF2B5EF4-FFF2-40B4-BE49-F238E27FC236}">
                <a16:creationId xmlns:a16="http://schemas.microsoft.com/office/drawing/2014/main" id="{EF1DF0E3-6BA4-4145-B2E8-6A0B99721F9F}"/>
              </a:ext>
            </a:extLst>
          </p:cNvPr>
          <p:cNvGraphicFramePr>
            <a:graphicFrameLocks noGrp="1"/>
          </p:cNvGraphicFramePr>
          <p:nvPr>
            <p:extLst>
              <p:ext uri="{D42A27DB-BD31-4B8C-83A1-F6EECF244321}">
                <p14:modId xmlns:p14="http://schemas.microsoft.com/office/powerpoint/2010/main" val="4200174136"/>
              </p:ext>
            </p:extLst>
          </p:nvPr>
        </p:nvGraphicFramePr>
        <p:xfrm>
          <a:off x="238111" y="1383211"/>
          <a:ext cx="7073199" cy="4618720"/>
        </p:xfrm>
        <a:graphic>
          <a:graphicData uri="http://schemas.openxmlformats.org/drawingml/2006/table">
            <a:tbl>
              <a:tblPr firstRow="1" firstCol="1" bandRow="1">
                <a:tableStyleId>{4C3C2611-4C71-4FC5-86AE-919BDF0F9419}</a:tableStyleId>
              </a:tblPr>
              <a:tblGrid>
                <a:gridCol w="1251680">
                  <a:extLst>
                    <a:ext uri="{9D8B030D-6E8A-4147-A177-3AD203B41FA5}">
                      <a16:colId xmlns:a16="http://schemas.microsoft.com/office/drawing/2014/main" val="3327310433"/>
                    </a:ext>
                  </a:extLst>
                </a:gridCol>
                <a:gridCol w="1438382">
                  <a:extLst>
                    <a:ext uri="{9D8B030D-6E8A-4147-A177-3AD203B41FA5}">
                      <a16:colId xmlns:a16="http://schemas.microsoft.com/office/drawing/2014/main" val="1356532235"/>
                    </a:ext>
                  </a:extLst>
                </a:gridCol>
                <a:gridCol w="4383137">
                  <a:extLst>
                    <a:ext uri="{9D8B030D-6E8A-4147-A177-3AD203B41FA5}">
                      <a16:colId xmlns:a16="http://schemas.microsoft.com/office/drawing/2014/main" val="2192461738"/>
                    </a:ext>
                  </a:extLst>
                </a:gridCol>
              </a:tblGrid>
              <a:tr h="368847">
                <a:tc>
                  <a:txBody>
                    <a:bodyPr/>
                    <a:lstStyle/>
                    <a:p>
                      <a:pPr algn="ctr">
                        <a:lnSpc>
                          <a:spcPct val="100000"/>
                        </a:lnSpc>
                        <a:spcAft>
                          <a:spcPts val="1000"/>
                        </a:spcAft>
                      </a:pPr>
                      <a:r>
                        <a:rPr lang="en-US" sz="1000" b="0" dirty="0">
                          <a:ln>
                            <a:noFill/>
                          </a:ln>
                          <a:solidFill>
                            <a:schemeClr val="tx1"/>
                          </a:solidFill>
                          <a:effectLst/>
                          <a:uFill>
                            <a:solidFill>
                              <a:srgbClr val="000000"/>
                            </a:solidFill>
                          </a:uFill>
                        </a:rPr>
                        <a:t>Ways that evidence can be used</a:t>
                      </a:r>
                      <a:endParaRPr lang="en-CA" sz="1000" b="0" dirty="0">
                        <a:ln>
                          <a:noFill/>
                        </a:ln>
                        <a:solidFill>
                          <a:schemeClr val="tx1"/>
                        </a:solidFill>
                        <a:effectLst/>
                        <a:uFill>
                          <a:solidFill>
                            <a:srgbClr val="000000"/>
                          </a:solidFill>
                        </a:uFill>
                        <a:latin typeface="+mj-lt"/>
                        <a:ea typeface="Arial Unicode MS" panose="020B0604020202020204" pitchFamily="34" charset="-128"/>
                        <a:cs typeface="Arial Unicode MS" panose="020B0604020202020204" pitchFamily="34" charset="-128"/>
                      </a:endParaRPr>
                    </a:p>
                  </a:txBody>
                  <a:tcPr marL="30903" marR="30903" marT="0" marB="0" anchor="ctr">
                    <a:lnL w="19050" cap="flat" cmpd="sng" algn="ctr">
                      <a:solidFill>
                        <a:srgbClr val="8DD2E5"/>
                      </a:solidFill>
                      <a:prstDash val="solid"/>
                      <a:round/>
                      <a:headEnd type="none" w="med" len="med"/>
                      <a:tailEnd type="none" w="med" len="med"/>
                    </a:lnL>
                    <a:lnR w="19050" cap="flat" cmpd="sng" algn="ctr">
                      <a:solidFill>
                        <a:srgbClr val="8DD2E5"/>
                      </a:solidFill>
                      <a:prstDash val="solid"/>
                      <a:round/>
                      <a:headEnd type="none" w="med" len="med"/>
                      <a:tailEnd type="none" w="med" len="med"/>
                    </a:lnR>
                    <a:lnT w="19050" cap="flat" cmpd="sng" algn="ctr">
                      <a:solidFill>
                        <a:srgbClr val="8DD2E5"/>
                      </a:solidFill>
                      <a:prstDash val="solid"/>
                      <a:round/>
                      <a:headEnd type="none" w="med" len="med"/>
                      <a:tailEnd type="none" w="med" len="med"/>
                    </a:lnT>
                    <a:lnB w="19050" cap="flat" cmpd="sng" algn="ctr">
                      <a:solidFill>
                        <a:srgbClr val="8DD2E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0000"/>
                        </a:lnSpc>
                      </a:pPr>
                      <a:r>
                        <a:rPr lang="en-CA" sz="1000" b="0" dirty="0">
                          <a:solidFill>
                            <a:schemeClr val="tx1"/>
                          </a:solidFill>
                          <a:effectLst/>
                        </a:rPr>
                        <a:t>Explanation</a:t>
                      </a:r>
                      <a:endParaRPr lang="en-CA" sz="1000" b="0" dirty="0">
                        <a:solidFill>
                          <a:schemeClr val="tx1"/>
                        </a:solidFill>
                        <a:effectLst/>
                        <a:latin typeface="+mj-lt"/>
                        <a:ea typeface="Times New Roman" panose="02020603050405020304" pitchFamily="18" charset="0"/>
                        <a:cs typeface="Times New Roman" panose="02020603050405020304" pitchFamily="18" charset="0"/>
                      </a:endParaRPr>
                    </a:p>
                  </a:txBody>
                  <a:tcPr marL="30903" marR="30903" marT="0" marB="0" anchor="ctr">
                    <a:lnL w="19050" cap="flat" cmpd="sng" algn="ctr">
                      <a:solidFill>
                        <a:srgbClr val="8DD2E5"/>
                      </a:solidFill>
                      <a:prstDash val="solid"/>
                      <a:round/>
                      <a:headEnd type="none" w="med" len="med"/>
                      <a:tailEnd type="none" w="med" len="med"/>
                    </a:lnL>
                    <a:lnR w="19050" cap="flat" cmpd="sng" algn="ctr">
                      <a:solidFill>
                        <a:srgbClr val="8DD2E5"/>
                      </a:solidFill>
                      <a:prstDash val="solid"/>
                      <a:round/>
                      <a:headEnd type="none" w="med" len="med"/>
                      <a:tailEnd type="none" w="med" len="med"/>
                    </a:lnR>
                    <a:lnT w="19050" cap="flat" cmpd="sng" algn="ctr">
                      <a:solidFill>
                        <a:srgbClr val="8DD2E5"/>
                      </a:solidFill>
                      <a:prstDash val="solid"/>
                      <a:round/>
                      <a:headEnd type="none" w="med" len="med"/>
                      <a:tailEnd type="none" w="med" len="med"/>
                    </a:lnT>
                    <a:lnB w="19050" cap="flat" cmpd="sng" algn="ctr">
                      <a:solidFill>
                        <a:srgbClr val="8DD2E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0000"/>
                        </a:lnSpc>
                      </a:pPr>
                      <a:r>
                        <a:rPr lang="en-CA" sz="1000" b="0" dirty="0">
                          <a:solidFill>
                            <a:schemeClr val="tx1"/>
                          </a:solidFill>
                          <a:effectLst/>
                        </a:rPr>
                        <a:t>Examples drawn from the COVID-19 pandemic and one other sector</a:t>
                      </a:r>
                      <a:endParaRPr lang="en-CA" sz="1000" b="0" dirty="0">
                        <a:solidFill>
                          <a:schemeClr val="tx1"/>
                        </a:solidFill>
                        <a:effectLst/>
                        <a:latin typeface="+mj-lt"/>
                        <a:ea typeface="Times New Roman" panose="02020603050405020304" pitchFamily="18" charset="0"/>
                        <a:cs typeface="Times New Roman" panose="02020603050405020304" pitchFamily="18" charset="0"/>
                      </a:endParaRPr>
                    </a:p>
                  </a:txBody>
                  <a:tcPr marL="30903" marR="30903" marT="0" marB="0" anchor="ctr">
                    <a:lnL w="19050" cap="flat" cmpd="sng" algn="ctr">
                      <a:solidFill>
                        <a:srgbClr val="8DD2E5"/>
                      </a:solidFill>
                      <a:prstDash val="solid"/>
                      <a:round/>
                      <a:headEnd type="none" w="med" len="med"/>
                      <a:tailEnd type="none" w="med" len="med"/>
                    </a:lnL>
                    <a:lnR w="19050" cap="flat" cmpd="sng" algn="ctr">
                      <a:solidFill>
                        <a:srgbClr val="8DD2E5"/>
                      </a:solidFill>
                      <a:prstDash val="solid"/>
                      <a:round/>
                      <a:headEnd type="none" w="med" len="med"/>
                      <a:tailEnd type="none" w="med" len="med"/>
                    </a:lnR>
                    <a:lnT w="19050" cap="flat" cmpd="sng" algn="ctr">
                      <a:solidFill>
                        <a:srgbClr val="8DD2E5"/>
                      </a:solidFill>
                      <a:prstDash val="solid"/>
                      <a:round/>
                      <a:headEnd type="none" w="med" len="med"/>
                      <a:tailEnd type="none" w="med" len="med"/>
                    </a:lnT>
                    <a:lnB w="19050" cap="flat" cmpd="sng" algn="ctr">
                      <a:solidFill>
                        <a:srgbClr val="8DD2E5"/>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105625610"/>
                  </a:ext>
                </a:extLst>
              </a:tr>
              <a:tr h="113332">
                <a:tc>
                  <a:txBody>
                    <a:bodyPr/>
                    <a:lstStyle/>
                    <a:p>
                      <a:pPr algn="ctr">
                        <a:lnSpc>
                          <a:spcPct val="115000"/>
                        </a:lnSpc>
                        <a:spcAft>
                          <a:spcPts val="1000"/>
                        </a:spcAft>
                      </a:pPr>
                      <a:endParaRPr lang="en-CA" sz="500" b="0" dirty="0">
                        <a:ln>
                          <a:noFill/>
                        </a:ln>
                        <a:solidFill>
                          <a:schemeClr val="tx1"/>
                        </a:solidFill>
                        <a:effectLst/>
                        <a:uFill>
                          <a:solidFill>
                            <a:srgbClr val="000000"/>
                          </a:solidFill>
                        </a:uFill>
                        <a:latin typeface="+mj-lt"/>
                        <a:ea typeface="Arial Unicode MS" panose="020B0604020202020204" pitchFamily="34" charset="-128"/>
                        <a:cs typeface="Arial Unicode MS" panose="020B0604020202020204" pitchFamily="34" charset="-128"/>
                      </a:endParaRPr>
                    </a:p>
                  </a:txBody>
                  <a:tcPr marL="30903" marR="30903"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8DD2E5"/>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CA" sz="400" dirty="0">
                        <a:solidFill>
                          <a:srgbClr val="1E252B"/>
                        </a:solidFill>
                        <a:effectLst/>
                        <a:latin typeface="+mj-lt"/>
                        <a:ea typeface="Times New Roman" panose="02020603050405020304" pitchFamily="18" charset="0"/>
                        <a:cs typeface="Times New Roman" panose="02020603050405020304" pitchFamily="18" charset="0"/>
                      </a:endParaRPr>
                    </a:p>
                  </a:txBody>
                  <a:tcPr marL="30903" marR="30903"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8DD2E5"/>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buFont typeface="Arial" panose="020B0604020202020204" pitchFamily="34" charset="0"/>
                        <a:buChar char="•"/>
                      </a:pPr>
                      <a:endParaRPr lang="en-CA" sz="100" b="0" i="1" dirty="0">
                        <a:solidFill>
                          <a:srgbClr val="1E252B"/>
                        </a:solidFill>
                        <a:effectLst/>
                        <a:highlight>
                          <a:srgbClr val="97CBE0"/>
                        </a:highlight>
                        <a:latin typeface="+mj-lt"/>
                        <a:ea typeface="Times New Roman" panose="02020603050405020304" pitchFamily="18" charset="0"/>
                        <a:cs typeface="Times New Roman" panose="02020603050405020304" pitchFamily="18" charset="0"/>
                      </a:endParaRPr>
                    </a:p>
                  </a:txBody>
                  <a:tcPr marL="30903" marR="30903"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8DD2E5"/>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65420730"/>
                  </a:ext>
                </a:extLst>
              </a:tr>
              <a:tr h="1068513">
                <a:tc>
                  <a:txBody>
                    <a:bodyPr/>
                    <a:lstStyle/>
                    <a:p>
                      <a:pPr algn="ctr">
                        <a:lnSpc>
                          <a:spcPct val="115000"/>
                        </a:lnSpc>
                        <a:spcAft>
                          <a:spcPts val="1000"/>
                        </a:spcAft>
                      </a:pPr>
                      <a:r>
                        <a:rPr lang="en-US" sz="1000" b="0" dirty="0">
                          <a:ln>
                            <a:noFill/>
                          </a:ln>
                          <a:solidFill>
                            <a:schemeClr val="tx1"/>
                          </a:solidFill>
                          <a:effectLst/>
                          <a:uFill>
                            <a:solidFill>
                              <a:srgbClr val="000000"/>
                            </a:solidFill>
                          </a:uFill>
                        </a:rPr>
                        <a:t>Conceptual or ‘enlightenment’</a:t>
                      </a:r>
                      <a:endParaRPr lang="en-CA" sz="1000" b="0" dirty="0">
                        <a:ln>
                          <a:noFill/>
                        </a:ln>
                        <a:solidFill>
                          <a:schemeClr val="tx1"/>
                        </a:solidFill>
                        <a:effectLst/>
                        <a:uFill>
                          <a:solidFill>
                            <a:srgbClr val="000000"/>
                          </a:solidFill>
                        </a:uFill>
                        <a:latin typeface="+mj-lt"/>
                        <a:ea typeface="Arial Unicode MS" panose="020B0604020202020204" pitchFamily="34" charset="-128"/>
                        <a:cs typeface="Arial Unicode MS" panose="020B0604020202020204" pitchFamily="34" charset="-128"/>
                      </a:endParaRPr>
                    </a:p>
                  </a:txBody>
                  <a:tcPr marL="30903" marR="30903"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CA" sz="900" dirty="0">
                          <a:solidFill>
                            <a:srgbClr val="1E252B"/>
                          </a:solidFill>
                          <a:effectLst/>
                        </a:rPr>
                        <a:t>Evidence changes the way we think about a problem, option(s) to address it and/or implementation consideration(s)</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30903" marR="30903" marT="0" marB="0" anchor="ctr">
                    <a:lnL w="19050" cap="flat" cmpd="sng" algn="ctr">
                      <a:noFill/>
                      <a:prstDash val="solid"/>
                      <a:round/>
                      <a:headEnd type="none" w="med" len="med"/>
                      <a:tailEnd type="none" w="med" len="med"/>
                    </a:lnL>
                    <a:lnR w="12700" cap="flat">
                      <a:noFill/>
                      <a:prstDash val="solid"/>
                      <a:round/>
                    </a:lnR>
                    <a:lnT w="19050" cap="flat" cmpd="sng" algn="ctr">
                      <a:noFill/>
                      <a:prstDash val="solid"/>
                      <a:round/>
                      <a:headEnd type="none" w="med" len="med"/>
                      <a:tailEnd type="none" w="med" len="med"/>
                    </a:lnT>
                    <a:lnB w="12700" cap="flat">
                      <a:noFill/>
                      <a:prstDash val="solid"/>
                      <a:round/>
                    </a:lnB>
                    <a:lnTlToBr w="12700" cmpd="sng">
                      <a:noFill/>
                      <a:prstDash val="solid"/>
                    </a:lnTlToBr>
                    <a:lnBlToTr w="12700" cmpd="sng">
                      <a:noFill/>
                      <a:prstDash val="solid"/>
                    </a:lnBlToTr>
                    <a:solidFill>
                      <a:schemeClr val="bg1"/>
                    </a:solidFill>
                  </a:tcPr>
                </a:tc>
                <a:tc>
                  <a:txBody>
                    <a:bodyPr/>
                    <a:lstStyle/>
                    <a:p>
                      <a:pPr marL="171450" lvl="0" indent="-171450" algn="l">
                        <a:buFont typeface="Arial" panose="020B0604020202020204" pitchFamily="34" charset="0"/>
                        <a:buChar char="•"/>
                      </a:pPr>
                      <a:r>
                        <a:rPr lang="en-CA" sz="900" b="0">
                          <a:solidFill>
                            <a:srgbClr val="1E252B"/>
                          </a:solidFill>
                          <a:effectLst/>
                        </a:rPr>
                        <a:t>Ten different types of ‘indirect’ evidence (</a:t>
                      </a:r>
                      <a:r>
                        <a:rPr lang="en-CA" sz="900" b="0" u="sng">
                          <a:solidFill>
                            <a:schemeClr val="accent2">
                              <a:lumMod val="75000"/>
                            </a:schemeClr>
                          </a:solidFill>
                          <a:effectLst/>
                          <a:hlinkClick r:id="rId3"/>
                        </a:rPr>
                        <a:t>bit.ly/3wO9DH5</a:t>
                      </a:r>
                      <a:r>
                        <a:rPr lang="en-CA" sz="900" b="0">
                          <a:solidFill>
                            <a:srgbClr val="1E252B"/>
                          </a:solidFill>
                          <a:effectLst/>
                        </a:rPr>
                        <a:t>) were marshalled to collectively support the hypothesis that SARS-CoV-2 is transmitted primarily by aerosols rather than by large respiratory droplets and hence that additional options (like masks and ventilation systems) need to be pursued to reduce the spread of COVID-19</a:t>
                      </a:r>
                      <a:endParaRPr lang="en-CA" sz="900" b="0" i="1" dirty="0">
                        <a:solidFill>
                          <a:srgbClr val="1E252B"/>
                        </a:solidFill>
                        <a:effectLst/>
                        <a:highlight>
                          <a:srgbClr val="97CBE0"/>
                        </a:highlight>
                        <a:latin typeface="+mj-lt"/>
                        <a:ea typeface="Times New Roman" panose="02020603050405020304" pitchFamily="18" charset="0"/>
                        <a:cs typeface="Times New Roman" panose="02020603050405020304" pitchFamily="18" charset="0"/>
                      </a:endParaRPr>
                    </a:p>
                  </a:txBody>
                  <a:tcPr marL="30903" marR="30903" marT="0" marB="0" anchor="ctr">
                    <a:lnL w="12700" cap="flat">
                      <a:noFill/>
                      <a:prstDash val="solid"/>
                      <a:roun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a:noFill/>
                      <a:prstDash val="solid"/>
                      <a:roun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09761059"/>
                  </a:ext>
                </a:extLst>
              </a:tr>
              <a:tr h="1089060">
                <a:tc>
                  <a:txBody>
                    <a:bodyPr/>
                    <a:lstStyle/>
                    <a:p>
                      <a:pPr algn="ctr">
                        <a:lnSpc>
                          <a:spcPct val="115000"/>
                        </a:lnSpc>
                        <a:spcAft>
                          <a:spcPts val="1000"/>
                        </a:spcAft>
                      </a:pPr>
                      <a:r>
                        <a:rPr lang="en-US" sz="1000" b="0" dirty="0">
                          <a:ln>
                            <a:noFill/>
                          </a:ln>
                          <a:solidFill>
                            <a:schemeClr val="tx1"/>
                          </a:solidFill>
                          <a:effectLst/>
                          <a:uFill>
                            <a:solidFill>
                              <a:srgbClr val="000000"/>
                            </a:solidFill>
                          </a:uFill>
                        </a:rPr>
                        <a:t>Instrumental </a:t>
                      </a:r>
                      <a:endParaRPr lang="en-CA" sz="1000" b="0" dirty="0">
                        <a:ln>
                          <a:noFill/>
                        </a:ln>
                        <a:solidFill>
                          <a:schemeClr val="tx1"/>
                        </a:solidFill>
                        <a:effectLst/>
                        <a:uFill>
                          <a:solidFill>
                            <a:srgbClr val="000000"/>
                          </a:solidFill>
                        </a:uFill>
                        <a:latin typeface="+mj-lt"/>
                        <a:ea typeface="Arial Unicode MS" panose="020B0604020202020204" pitchFamily="34" charset="-128"/>
                        <a:cs typeface="Arial Unicode MS" panose="020B0604020202020204" pitchFamily="34" charset="-128"/>
                      </a:endParaRPr>
                    </a:p>
                  </a:txBody>
                  <a:tcPr marL="30903" marR="30903"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CA" sz="900" dirty="0">
                          <a:solidFill>
                            <a:srgbClr val="1E252B"/>
                          </a:solidFill>
                          <a:effectLst/>
                        </a:rPr>
                        <a:t>Evidence directly informs a specific decision about a problem, option or implementation consideration</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30903" marR="30903" marT="0" marB="0" anchor="ctr">
                    <a:lnL w="19050" cap="flat" cmpd="sng" algn="ctr">
                      <a:noFill/>
                      <a:prstDash val="solid"/>
                      <a:round/>
                      <a:headEnd type="none" w="med" len="med"/>
                      <a:tailEnd type="none" w="med" len="med"/>
                    </a:lnL>
                    <a:lnR w="12700" cap="flat">
                      <a:noFill/>
                      <a:prstDash val="solid"/>
                      <a:round/>
                    </a:lnR>
                    <a:lnT w="12700" cap="flat">
                      <a:noFill/>
                      <a:prstDash val="solid"/>
                      <a:round/>
                    </a:lnT>
                    <a:lnB w="12700" cap="flat">
                      <a:noFill/>
                      <a:prstDash val="solid"/>
                      <a:round/>
                    </a:lnB>
                    <a:lnTlToBr w="12700" cmpd="sng">
                      <a:noFill/>
                      <a:prstDash val="solid"/>
                    </a:lnTlToBr>
                    <a:lnBlToTr w="12700" cmpd="sng">
                      <a:noFill/>
                      <a:prstDash val="solid"/>
                    </a:lnBlToTr>
                    <a:solidFill>
                      <a:schemeClr val="bg1"/>
                    </a:solidFill>
                  </a:tcPr>
                </a:tc>
                <a:tc>
                  <a:txBody>
                    <a:bodyPr/>
                    <a:lstStyle/>
                    <a:p>
                      <a:pPr marL="171450" lvl="0" indent="-171450" algn="l">
                        <a:buFont typeface="Arial" panose="020B0604020202020204" pitchFamily="34" charset="0"/>
                        <a:buChar char="•"/>
                      </a:pPr>
                      <a:r>
                        <a:rPr lang="en-CA" sz="900" b="0" dirty="0">
                          <a:solidFill>
                            <a:srgbClr val="1E252B"/>
                          </a:solidFill>
                          <a:effectLst/>
                        </a:rPr>
                        <a:t>The findings from the RECOVERY randomized-controlled trial, alongside six other smaller trials analyzed in an evidence synthesis, led to the widespread prescribing of dexamethasone in COVID-19 patients needing oxygen or ventilation (</a:t>
                      </a:r>
                      <a:r>
                        <a:rPr lang="en-CA" sz="900" b="0" u="sng" dirty="0">
                          <a:solidFill>
                            <a:schemeClr val="accent2">
                              <a:lumMod val="75000"/>
                            </a:schemeClr>
                          </a:solidFill>
                          <a:effectLst/>
                          <a:hlinkClick r:id="rId4"/>
                        </a:rPr>
                        <a:t>bit.ly/30lZsgA</a:t>
                      </a:r>
                      <a:r>
                        <a:rPr lang="en-CA" sz="900" b="0" dirty="0">
                          <a:solidFill>
                            <a:srgbClr val="1E252B"/>
                          </a:solidFill>
                          <a:effectLst/>
                        </a:rPr>
                        <a:t>), and an estimated saving of one million lives worldwide within nine months (</a:t>
                      </a:r>
                      <a:r>
                        <a:rPr lang="en-CA" sz="900" b="0" u="sng" dirty="0" err="1">
                          <a:solidFill>
                            <a:schemeClr val="accent2">
                              <a:lumMod val="75000"/>
                            </a:schemeClr>
                          </a:solidFill>
                          <a:effectLst/>
                          <a:hlinkClick r:id="rId5"/>
                        </a:rPr>
                        <a:t>bit.ly</a:t>
                      </a:r>
                      <a:r>
                        <a:rPr lang="en-CA" sz="900" b="0" u="sng" dirty="0">
                          <a:solidFill>
                            <a:schemeClr val="accent2">
                              <a:lumMod val="75000"/>
                            </a:schemeClr>
                          </a:solidFill>
                          <a:effectLst/>
                          <a:hlinkClick r:id="rId5"/>
                        </a:rPr>
                        <a:t>/3F9JJAy</a:t>
                      </a:r>
                      <a:r>
                        <a:rPr lang="en-CA" sz="900" b="0" dirty="0">
                          <a:solidFill>
                            <a:srgbClr val="1E252B"/>
                          </a:solidFill>
                          <a:effectLst/>
                        </a:rPr>
                        <a:t>)</a:t>
                      </a:r>
                      <a:endParaRPr lang="en-CA" sz="900" b="0" dirty="0">
                        <a:solidFill>
                          <a:srgbClr val="1E252B"/>
                        </a:solidFill>
                        <a:effectLst/>
                        <a:highlight>
                          <a:srgbClr val="97CBE0"/>
                        </a:highlight>
                        <a:latin typeface="+mj-lt"/>
                        <a:ea typeface="Times New Roman" panose="02020603050405020304" pitchFamily="18" charset="0"/>
                        <a:cs typeface="Times New Roman" panose="02020603050405020304" pitchFamily="18" charset="0"/>
                      </a:endParaRPr>
                    </a:p>
                  </a:txBody>
                  <a:tcPr marL="30903" marR="30903" marT="0" marB="0" anchor="ctr">
                    <a:lnL w="12700" cap="flat">
                      <a:noFill/>
                      <a:prstDash val="solid"/>
                      <a:round/>
                    </a:lnL>
                    <a:lnR w="19050" cap="flat" cmpd="sng" algn="ctr">
                      <a:noFill/>
                      <a:prstDash val="solid"/>
                      <a:round/>
                      <a:headEnd type="none" w="med" len="med"/>
                      <a:tailEnd type="none" w="med" len="med"/>
                    </a:lnR>
                    <a:lnT w="12700" cap="flat">
                      <a:noFill/>
                      <a:prstDash val="solid"/>
                      <a:round/>
                    </a:lnT>
                    <a:lnB w="12700" cap="flat">
                      <a:noFill/>
                      <a:prstDash val="solid"/>
                      <a:roun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4391184"/>
                  </a:ext>
                </a:extLst>
              </a:tr>
              <a:tr h="1078787">
                <a:tc>
                  <a:txBody>
                    <a:bodyPr/>
                    <a:lstStyle/>
                    <a:p>
                      <a:pPr algn="ctr">
                        <a:lnSpc>
                          <a:spcPct val="115000"/>
                        </a:lnSpc>
                        <a:spcAft>
                          <a:spcPts val="1000"/>
                        </a:spcAft>
                      </a:pPr>
                      <a:r>
                        <a:rPr lang="en-US" sz="1000" b="0" dirty="0">
                          <a:ln>
                            <a:noFill/>
                          </a:ln>
                          <a:solidFill>
                            <a:schemeClr val="tx1"/>
                          </a:solidFill>
                          <a:effectLst/>
                          <a:uFill>
                            <a:solidFill>
                              <a:srgbClr val="000000"/>
                            </a:solidFill>
                          </a:uFill>
                        </a:rPr>
                        <a:t>Symbolic</a:t>
                      </a:r>
                      <a:endParaRPr lang="en-CA" sz="1000" b="0" dirty="0">
                        <a:ln>
                          <a:noFill/>
                        </a:ln>
                        <a:solidFill>
                          <a:schemeClr val="tx1"/>
                        </a:solidFill>
                        <a:effectLst/>
                        <a:uFill>
                          <a:solidFill>
                            <a:srgbClr val="000000"/>
                          </a:solidFill>
                        </a:uFill>
                        <a:latin typeface="+mj-lt"/>
                        <a:ea typeface="Arial Unicode MS" panose="020B0604020202020204" pitchFamily="34" charset="-128"/>
                        <a:cs typeface="Arial Unicode MS" panose="020B0604020202020204" pitchFamily="34" charset="-128"/>
                      </a:endParaRPr>
                    </a:p>
                  </a:txBody>
                  <a:tcPr marL="30903" marR="30903"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CA" sz="900" dirty="0">
                          <a:solidFill>
                            <a:srgbClr val="1E252B"/>
                          </a:solidFill>
                          <a:effectLst/>
                        </a:rPr>
                        <a:t>Evidence is selectively cited (or ‘cherry picked’) or new research is selectively commissioned to justify a decision made for reasons other than that evidence</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30903" marR="30903" marT="0" marB="0" anchor="ctr">
                    <a:lnL w="19050" cap="flat" cmpd="sng" algn="ctr">
                      <a:noFill/>
                      <a:prstDash val="solid"/>
                      <a:round/>
                      <a:headEnd type="none" w="med" len="med"/>
                      <a:tailEnd type="none" w="med" len="med"/>
                    </a:lnL>
                    <a:lnR w="12700" cap="flat">
                      <a:noFill/>
                      <a:prstDash val="solid"/>
                      <a:round/>
                    </a:lnR>
                    <a:lnT w="12700" cap="flat">
                      <a:noFill/>
                      <a:prstDash val="solid"/>
                      <a:round/>
                    </a:lnT>
                    <a:lnB w="12700" cap="flat">
                      <a:noFill/>
                      <a:prstDash val="solid"/>
                      <a:roun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900" b="0" dirty="0">
                          <a:solidFill>
                            <a:srgbClr val="1E252B"/>
                          </a:solidFill>
                          <a:effectLst/>
                        </a:rPr>
                        <a:t>The US government’s purchase and stockpiling of 29 million hydroxychloroquine pills was justified using a single non-randomized study involving only 26 hospitalized patients (six of whom were lost during follow-up) and the ‘gut instinct’ of a US president (</a:t>
                      </a:r>
                      <a:r>
                        <a:rPr lang="en-CA" sz="900" b="0" i="0" u="sng" dirty="0" err="1">
                          <a:solidFill>
                            <a:schemeClr val="tx1"/>
                          </a:solidFill>
                          <a:effectLst/>
                          <a:hlinkClick r:id="rId6">
                            <a:extLst>
                              <a:ext uri="{A12FA001-AC4F-418D-AE19-62706E023703}">
                                <ahyp:hlinkClr xmlns:ahyp="http://schemas.microsoft.com/office/drawing/2018/hyperlinkcolor" val="tx"/>
                              </a:ext>
                            </a:extLst>
                          </a:hlinkClick>
                        </a:rPr>
                        <a:t>bit.ly</a:t>
                      </a:r>
                      <a:r>
                        <a:rPr lang="en-CA" sz="900" b="0" i="0" u="sng" dirty="0">
                          <a:solidFill>
                            <a:schemeClr val="tx1"/>
                          </a:solidFill>
                          <a:effectLst/>
                          <a:hlinkClick r:id="rId6">
                            <a:extLst>
                              <a:ext uri="{A12FA001-AC4F-418D-AE19-62706E023703}">
                                <ahyp:hlinkClr xmlns:ahyp="http://schemas.microsoft.com/office/drawing/2018/hyperlinkcolor" val="tx"/>
                              </a:ext>
                            </a:extLst>
                          </a:hlinkClick>
                        </a:rPr>
                        <a:t>/3DbFtzZ</a:t>
                      </a:r>
                      <a:r>
                        <a:rPr lang="en-CA" sz="900" b="0" dirty="0">
                          <a:solidFill>
                            <a:srgbClr val="1E252B"/>
                          </a:solidFill>
                          <a:effectLst/>
                        </a:rPr>
                        <a:t>) </a:t>
                      </a:r>
                    </a:p>
                  </a:txBody>
                  <a:tcPr marL="30903" marR="30903" marT="0" marB="0" anchor="ctr">
                    <a:lnL w="12700" cap="flat">
                      <a:noFill/>
                      <a:prstDash val="solid"/>
                      <a:round/>
                    </a:lnL>
                    <a:lnR w="19050" cap="flat" cmpd="sng" algn="ctr">
                      <a:noFill/>
                      <a:prstDash val="solid"/>
                      <a:round/>
                      <a:headEnd type="none" w="med" len="med"/>
                      <a:tailEnd type="none" w="med" len="med"/>
                    </a:lnR>
                    <a:lnT w="12700" cap="flat">
                      <a:noFill/>
                      <a:prstDash val="solid"/>
                      <a:round/>
                    </a:lnT>
                    <a:lnB w="12700" cap="flat">
                      <a:noFill/>
                      <a:prstDash val="solid"/>
                      <a:roun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77462989"/>
                  </a:ext>
                </a:extLst>
              </a:tr>
              <a:tr h="900181">
                <a:tc>
                  <a:txBody>
                    <a:bodyPr/>
                    <a:lstStyle/>
                    <a:p>
                      <a:pPr algn="ctr">
                        <a:lnSpc>
                          <a:spcPct val="115000"/>
                        </a:lnSpc>
                        <a:spcAft>
                          <a:spcPts val="1000"/>
                        </a:spcAft>
                      </a:pPr>
                      <a:endParaRPr lang="en-US" sz="100" b="0" dirty="0">
                        <a:ln>
                          <a:noFill/>
                        </a:ln>
                        <a:solidFill>
                          <a:schemeClr val="tx1"/>
                        </a:solidFill>
                        <a:effectLst/>
                        <a:uFill>
                          <a:solidFill>
                            <a:srgbClr val="000000"/>
                          </a:solidFill>
                        </a:uFill>
                      </a:endParaRPr>
                    </a:p>
                    <a:p>
                      <a:pPr algn="ctr">
                        <a:lnSpc>
                          <a:spcPct val="115000"/>
                        </a:lnSpc>
                        <a:spcAft>
                          <a:spcPts val="1000"/>
                        </a:spcAft>
                      </a:pPr>
                      <a:r>
                        <a:rPr lang="en-US" sz="1000" b="0" dirty="0">
                          <a:ln>
                            <a:noFill/>
                          </a:ln>
                          <a:solidFill>
                            <a:schemeClr val="tx1"/>
                          </a:solidFill>
                          <a:effectLst/>
                          <a:uFill>
                            <a:solidFill>
                              <a:srgbClr val="000000"/>
                            </a:solidFill>
                          </a:uFill>
                        </a:rPr>
                        <a:t>Tactical</a:t>
                      </a:r>
                      <a:endParaRPr lang="en-CA" sz="1000" b="0" dirty="0">
                        <a:ln>
                          <a:noFill/>
                        </a:ln>
                        <a:solidFill>
                          <a:schemeClr val="tx1"/>
                        </a:solidFill>
                        <a:effectLst/>
                        <a:uFill>
                          <a:solidFill>
                            <a:srgbClr val="000000"/>
                          </a:solidFill>
                        </a:uFill>
                        <a:latin typeface="+mj-lt"/>
                        <a:ea typeface="Arial Unicode MS" panose="020B0604020202020204" pitchFamily="34" charset="-128"/>
                        <a:cs typeface="Arial Unicode MS" panose="020B0604020202020204" pitchFamily="34" charset="-128"/>
                      </a:endParaRPr>
                    </a:p>
                  </a:txBody>
                  <a:tcPr marL="30903" marR="30903"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CA" sz="900" dirty="0">
                          <a:solidFill>
                            <a:srgbClr val="1E252B"/>
                          </a:solidFill>
                          <a:effectLst/>
                        </a:rPr>
                        <a:t>Lack of evidence is used to justify action or inaction</a:t>
                      </a:r>
                      <a:endParaRPr lang="en-CA" sz="900" dirty="0">
                        <a:solidFill>
                          <a:srgbClr val="1E252B"/>
                        </a:solidFill>
                        <a:effectLst/>
                        <a:latin typeface="+mj-lt"/>
                        <a:ea typeface="Times New Roman" panose="02020603050405020304" pitchFamily="18" charset="0"/>
                        <a:cs typeface="Times New Roman" panose="02020603050405020304" pitchFamily="18" charset="0"/>
                      </a:endParaRPr>
                    </a:p>
                  </a:txBody>
                  <a:tcPr marL="30903" marR="30903" marT="0" marB="0" anchor="ctr">
                    <a:lnL w="19050" cap="flat" cmpd="sng" algn="ctr">
                      <a:noFill/>
                      <a:prstDash val="solid"/>
                      <a:round/>
                      <a:headEnd type="none" w="med" len="med"/>
                      <a:tailEnd type="none" w="med" len="med"/>
                    </a:lnL>
                    <a:lnR w="12700" cap="flat">
                      <a:noFill/>
                      <a:prstDash val="solid"/>
                      <a:round/>
                    </a:lnR>
                    <a:lnT w="12700" cap="flat">
                      <a:noFill/>
                      <a:prstDash val="solid"/>
                      <a:roun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a:buFont typeface="Arial" panose="020B0604020202020204" pitchFamily="34" charset="0"/>
                        <a:buChar char="•"/>
                      </a:pPr>
                      <a:r>
                        <a:rPr lang="en-CA" sz="900" b="0" dirty="0">
                          <a:solidFill>
                            <a:srgbClr val="1E252B"/>
                          </a:solidFill>
                          <a:effectLst/>
                        </a:rPr>
                        <a:t>Lack of evidence about the transmission of SARS-CoV-2 by aerosols (as opposed to heavier droplets) was used by event organizers to argue that they could continue convening crowded indoor events without limiting the number of attendees or mandating the wearing of masks (rather than heeding the precautionary principle)</a:t>
                      </a:r>
                    </a:p>
                  </a:txBody>
                  <a:tcPr marL="30903" marR="30903" marT="0" marB="0" anchor="ctr">
                    <a:lnL w="12700" cap="flat">
                      <a:noFill/>
                      <a:prstDash val="solid"/>
                      <a:round/>
                    </a:lnL>
                    <a:lnR w="19050" cap="flat" cmpd="sng" algn="ctr">
                      <a:noFill/>
                      <a:prstDash val="solid"/>
                      <a:round/>
                      <a:headEnd type="none" w="med" len="med"/>
                      <a:tailEnd type="none" w="med" len="med"/>
                    </a:lnR>
                    <a:lnT w="12700" cap="flat">
                      <a:noFill/>
                      <a:prstDash val="solid"/>
                      <a:roun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65455677"/>
                  </a:ext>
                </a:extLst>
              </a:tr>
            </a:tbl>
          </a:graphicData>
        </a:graphic>
      </p:graphicFrame>
      <p:sp>
        <p:nvSpPr>
          <p:cNvPr id="12" name="Rectangle 11">
            <a:extLst>
              <a:ext uri="{FF2B5EF4-FFF2-40B4-BE49-F238E27FC236}">
                <a16:creationId xmlns:a16="http://schemas.microsoft.com/office/drawing/2014/main" id="{10076B84-9AAC-3B43-B029-AA94B3FCAD4F}"/>
              </a:ext>
            </a:extLst>
          </p:cNvPr>
          <p:cNvSpPr/>
          <p:nvPr/>
        </p:nvSpPr>
        <p:spPr>
          <a:xfrm>
            <a:off x="7748102" y="1649122"/>
            <a:ext cx="3733742" cy="4247317"/>
          </a:xfrm>
          <a:prstGeom prst="rect">
            <a:avLst/>
          </a:prstGeom>
          <a:noFill/>
        </p:spPr>
        <p:txBody>
          <a:bodyPr wrap="square">
            <a:spAutoFit/>
          </a:bodyPr>
          <a:lstStyle/>
          <a:p>
            <a:r>
              <a:rPr lang="en-CA" sz="1600" dirty="0">
                <a:solidFill>
                  <a:schemeClr val="tx1"/>
                </a:solidFill>
                <a:latin typeface="Arial" panose="020B0604020202020204" pitchFamily="34" charset="0"/>
                <a:ea typeface="Garamond" panose="02020404030301010803" pitchFamily="18" charset="0"/>
                <a:cs typeface="Arial" panose="020B0604020202020204" pitchFamily="34" charset="0"/>
              </a:rPr>
              <a:t>And reasons why evidence is not used:</a:t>
            </a:r>
          </a:p>
          <a:p>
            <a:endParaRPr lang="en-CA" sz="1600" dirty="0">
              <a:solidFill>
                <a:srgbClr val="1E252B"/>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itchFamily="2" charset="2"/>
              <a:buChar char=""/>
            </a:pPr>
            <a:r>
              <a:rPr lang="en-CA" sz="1400" dirty="0">
                <a:solidFill>
                  <a:srgbClr val="1E252B"/>
                </a:solidFill>
                <a:latin typeface="Arial" panose="020B0604020202020204" pitchFamily="34" charset="0"/>
                <a:ea typeface="Garamond" panose="02020404030301010803" pitchFamily="18" charset="0"/>
                <a:cs typeface="Arial" panose="020B0604020202020204" pitchFamily="34" charset="0"/>
              </a:rPr>
              <a:t>No evidence on the topic yet exists (although this can only be known after searching in the right places for it)</a:t>
            </a:r>
          </a:p>
          <a:p>
            <a:pPr marL="342900" lvl="0" indent="-342900">
              <a:buFont typeface="Symbol" pitchFamily="2" charset="2"/>
              <a:buChar char=""/>
            </a:pPr>
            <a:endParaRPr lang="en-CA" sz="1400" dirty="0">
              <a:solidFill>
                <a:srgbClr val="1E252B"/>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itchFamily="2" charset="2"/>
              <a:buChar char=""/>
            </a:pPr>
            <a:r>
              <a:rPr lang="en-CA" sz="1400" dirty="0">
                <a:solidFill>
                  <a:srgbClr val="1E252B"/>
                </a:solidFill>
                <a:latin typeface="Arial" panose="020B0604020202020204" pitchFamily="34" charset="0"/>
                <a:ea typeface="Garamond" panose="02020404030301010803" pitchFamily="18" charset="0"/>
                <a:cs typeface="Arial" panose="020B0604020202020204" pitchFamily="34" charset="0"/>
              </a:rPr>
              <a:t>Decision-makers aren’t aware of the available evidence</a:t>
            </a:r>
          </a:p>
          <a:p>
            <a:pPr marL="342900" lvl="0" indent="-342900">
              <a:buFont typeface="Symbol" pitchFamily="2" charset="2"/>
              <a:buChar char=""/>
            </a:pPr>
            <a:endParaRPr lang="en-CA" sz="1400" dirty="0">
              <a:solidFill>
                <a:srgbClr val="1E252B"/>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itchFamily="2" charset="2"/>
              <a:buChar char=""/>
            </a:pPr>
            <a:r>
              <a:rPr lang="en-CA" sz="1400" dirty="0">
                <a:solidFill>
                  <a:srgbClr val="1E252B"/>
                </a:solidFill>
                <a:latin typeface="Arial" panose="020B0604020202020204" pitchFamily="34" charset="0"/>
                <a:ea typeface="Garamond" panose="02020404030301010803" pitchFamily="18" charset="0"/>
                <a:cs typeface="Arial" panose="020B0604020202020204" pitchFamily="34" charset="0"/>
              </a:rPr>
              <a:t>Decision-makers don’t consider the available evidence to be of high quality or to have implications for their context</a:t>
            </a:r>
          </a:p>
          <a:p>
            <a:pPr marL="342900" lvl="0" indent="-342900">
              <a:buFont typeface="Symbol" pitchFamily="2" charset="2"/>
              <a:buChar char=""/>
            </a:pPr>
            <a:endParaRPr lang="en-CA" sz="1400" dirty="0">
              <a:solidFill>
                <a:srgbClr val="1E252B"/>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Symbol" pitchFamily="2" charset="2"/>
              <a:buChar char=""/>
            </a:pPr>
            <a:r>
              <a:rPr lang="en-CA" sz="1400" dirty="0">
                <a:solidFill>
                  <a:srgbClr val="1E252B"/>
                </a:solidFill>
                <a:latin typeface="Arial" panose="020B0604020202020204" pitchFamily="34" charset="0"/>
                <a:ea typeface="Garamond" panose="02020404030301010803" pitchFamily="18" charset="0"/>
                <a:cs typeface="Arial" panose="020B0604020202020204" pitchFamily="34" charset="0"/>
              </a:rPr>
              <a:t>Decision-makers have made a decision for other reasons (e.g., government policymakers may have faced institutional constraints, interest-group pressure, competing values within the governing party or their constituents)</a:t>
            </a:r>
            <a:endParaRPr lang="en-CA" sz="1600" dirty="0">
              <a:solidFill>
                <a:srgbClr val="1E252B"/>
              </a:solidFill>
              <a:latin typeface="Arial" panose="020B0604020202020204" pitchFamily="34" charset="0"/>
              <a:ea typeface="Times New Roman" panose="02020603050405020304" pitchFamily="18" charset="0"/>
              <a:cs typeface="Arial" panose="020B0604020202020204" pitchFamily="34" charset="0"/>
            </a:endParaRPr>
          </a:p>
        </p:txBody>
      </p:sp>
      <p:sp>
        <p:nvSpPr>
          <p:cNvPr id="26" name="Slide Number">
            <a:extLst>
              <a:ext uri="{FF2B5EF4-FFF2-40B4-BE49-F238E27FC236}">
                <a16:creationId xmlns:a16="http://schemas.microsoft.com/office/drawing/2014/main" id="{06E28DEC-97F1-9243-A65C-88E667C364CC}"/>
              </a:ext>
            </a:extLst>
          </p:cNvPr>
          <p:cNvSpPr txBox="1">
            <a:spLocks/>
          </p:cNvSpPr>
          <p:nvPr/>
        </p:nvSpPr>
        <p:spPr>
          <a:xfrm>
            <a:off x="115278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sp>
        <p:nvSpPr>
          <p:cNvPr id="28" name="Rectangle 27">
            <a:extLst>
              <a:ext uri="{FF2B5EF4-FFF2-40B4-BE49-F238E27FC236}">
                <a16:creationId xmlns:a16="http://schemas.microsoft.com/office/drawing/2014/main" id="{95DFCE83-C928-0245-B960-862F70CDDA53}"/>
              </a:ext>
            </a:extLst>
          </p:cNvPr>
          <p:cNvSpPr/>
          <p:nvPr/>
        </p:nvSpPr>
        <p:spPr>
          <a:xfrm>
            <a:off x="322683" y="512931"/>
            <a:ext cx="8355454" cy="400110"/>
          </a:xfrm>
          <a:prstGeom prst="rect">
            <a:avLst/>
          </a:prstGeom>
        </p:spPr>
        <p:txBody>
          <a:bodyPr wrap="square">
            <a:spAutoFit/>
          </a:bodyPr>
          <a:lstStyle/>
          <a:p>
            <a:r>
              <a:rPr lang="en-CA" sz="2000" b="1" dirty="0">
                <a:solidFill>
                  <a:srgbClr val="0F447C"/>
                </a:solidFill>
                <a:cs typeface="Arial" panose="020B0604020202020204" pitchFamily="34" charset="0"/>
              </a:rPr>
              <a:t>3.7 </a:t>
            </a:r>
            <a:r>
              <a:rPr lang="en-CA" sz="2000" dirty="0">
                <a:solidFill>
                  <a:srgbClr val="264878"/>
                </a:solidFill>
                <a:latin typeface="Helvetica" pitchFamily="2" charset="0"/>
              </a:rPr>
              <a:t>Ways that evidence can be used in decision-making</a:t>
            </a:r>
          </a:p>
        </p:txBody>
      </p:sp>
    </p:spTree>
    <p:extLst>
      <p:ext uri="{BB962C8B-B14F-4D97-AF65-F5344CB8AC3E}">
        <p14:creationId xmlns:p14="http://schemas.microsoft.com/office/powerpoint/2010/main" val="3339968481"/>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27018</TotalTime>
  <Words>418</Words>
  <Application>Microsoft Macintosh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 Light</vt:lpstr>
      <vt:lpstr>Helvetica</vt:lpstr>
      <vt:lpstr>Helvetica Neue</vt:lpstr>
      <vt:lpstr>Symbol</vt: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Jennifer Verma</cp:lastModifiedBy>
  <cp:revision>514</cp:revision>
  <cp:lastPrinted>2021-10-15T02:33:08Z</cp:lastPrinted>
  <dcterms:modified xsi:type="dcterms:W3CDTF">2022-01-21T19:56:08Z</dcterms:modified>
</cp:coreProperties>
</file>