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3"/>
  </p:notesMasterIdLst>
  <p:handoutMasterIdLst>
    <p:handoutMasterId r:id="rId4"/>
  </p:handoutMasterIdLst>
  <p:sldIdLst>
    <p:sldId id="605" r:id="rId2"/>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p:defaultTextStyle>
  <p:extLst>
    <p:ext uri="{EFAFB233-063F-42B5-8137-9DF3F51BA10A}">
      <p15:sldGuideLst xmlns:p15="http://schemas.microsoft.com/office/powerpoint/2012/main">
        <p15:guide id="1" pos="3908" userDrawn="1">
          <p15:clr>
            <a:srgbClr val="A4A3A4"/>
          </p15:clr>
        </p15:guide>
        <p15:guide id="2" orient="horz" pos="2137"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erma, Jennifer" initials="VJ" lastIdx="2" clrIdx="0">
    <p:extLst>
      <p:ext uri="{19B8F6BF-5375-455C-9EA6-DF929625EA0E}">
        <p15:presenceInfo xmlns:p15="http://schemas.microsoft.com/office/powerpoint/2012/main" userId="S::vermaj5@mcmaster.ca::78ab9c5b-20fe-416a-ba3c-d7dfe6316fd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BAD1"/>
    <a:srgbClr val="99CC66"/>
    <a:srgbClr val="FFC057"/>
    <a:srgbClr val="1E252B"/>
    <a:srgbClr val="CCE5B2"/>
    <a:srgbClr val="CC76A6"/>
    <a:srgbClr val="FFDEAB"/>
    <a:srgbClr val="B2CCE5"/>
    <a:srgbClr val="6699CC"/>
    <a:srgbClr val="DADF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E7F3F4"/>
          </a:solidFill>
        </a:fill>
      </a:tcStyle>
    </a:wholeTbl>
    <a:band2H>
      <a:tcTxStyle/>
      <a:tcStyle>
        <a:tcBdr/>
        <a:fill>
          <a:solidFill>
            <a:srgbClr val="F3F9FA"/>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Row>
  </a:tblStyle>
  <a:tblStyle styleId="{EEE7283C-3CF3-47DC-8721-378D4A62B22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CCCD9"/>
          </a:solidFill>
        </a:fill>
      </a:tcStyle>
    </a:wholeTbl>
    <a:band2H>
      <a:tcTxStyle/>
      <a:tcStyle>
        <a:tcBdr/>
        <a:fill>
          <a:solidFill>
            <a:srgbClr val="E7E7ED"/>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chemeClr val="accent3">
              <a:lumOff val="44000"/>
            </a:schemeClr>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63"/>
    <p:restoredTop sz="91456"/>
  </p:normalViewPr>
  <p:slideViewPr>
    <p:cSldViewPr snapToGrid="0" snapToObjects="1">
      <p:cViewPr varScale="1">
        <p:scale>
          <a:sx n="99" d="100"/>
          <a:sy n="99" d="100"/>
        </p:scale>
        <p:origin x="720" y="184"/>
      </p:cViewPr>
      <p:guideLst>
        <p:guide pos="3908"/>
        <p:guide orient="horz" pos="2137"/>
      </p:guideLst>
    </p:cSldViewPr>
  </p:slideViewPr>
  <p:notesTextViewPr>
    <p:cViewPr>
      <p:scale>
        <a:sx n="20" d="100"/>
        <a:sy n="20" d="100"/>
      </p:scale>
      <p:origin x="0" y="0"/>
    </p:cViewPr>
  </p:notesTextViewPr>
  <p:notesViewPr>
    <p:cSldViewPr snapToGrid="0" snapToObjects="1">
      <p:cViewPr varScale="1">
        <p:scale>
          <a:sx n="97" d="100"/>
          <a:sy n="97" d="100"/>
        </p:scale>
        <p:origin x="360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2667326-FF4E-6E4F-8A68-0D5EE00352A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FF6B07B-574C-0849-AF6D-2AA34A277B8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5807BE9-0539-434B-A0C4-0E9F489EE244}" type="datetimeFigureOut">
              <a:rPr lang="en-US" smtClean="0"/>
              <a:t>1/21/22</a:t>
            </a:fld>
            <a:endParaRPr lang="en-US"/>
          </a:p>
        </p:txBody>
      </p:sp>
      <p:sp>
        <p:nvSpPr>
          <p:cNvPr id="4" name="Footer Placeholder 3">
            <a:extLst>
              <a:ext uri="{FF2B5EF4-FFF2-40B4-BE49-F238E27FC236}">
                <a16:creationId xmlns:a16="http://schemas.microsoft.com/office/drawing/2014/main" id="{0606C95E-7039-544B-A13A-D695C550F9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99BDF77-90E7-F944-848D-B2E1B164C66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773207D-66C1-A64A-90BC-6A7334802020}" type="slidenum">
              <a:rPr lang="en-US" smtClean="0"/>
              <a:t>‹#›</a:t>
            </a:fld>
            <a:endParaRPr lang="en-US"/>
          </a:p>
        </p:txBody>
      </p:sp>
    </p:spTree>
    <p:extLst>
      <p:ext uri="{BB962C8B-B14F-4D97-AF65-F5344CB8AC3E}">
        <p14:creationId xmlns:p14="http://schemas.microsoft.com/office/powerpoint/2010/main" val="34037253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7" name="Shape 117"/>
          <p:cNvSpPr>
            <a:spLocks noGrp="1" noRot="1" noChangeAspect="1"/>
          </p:cNvSpPr>
          <p:nvPr>
            <p:ph type="sldImg"/>
          </p:nvPr>
        </p:nvSpPr>
        <p:spPr>
          <a:xfrm>
            <a:off x="381000" y="685800"/>
            <a:ext cx="6096000" cy="3429000"/>
          </a:xfrm>
          <a:prstGeom prst="rect">
            <a:avLst/>
          </a:prstGeom>
        </p:spPr>
        <p:txBody>
          <a:bodyPr/>
          <a:lstStyle/>
          <a:p>
            <a:endParaRPr/>
          </a:p>
        </p:txBody>
      </p:sp>
      <p:sp>
        <p:nvSpPr>
          <p:cNvPr id="118" name="Shape 118"/>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Arial"/>
      </a:defRPr>
    </a:lvl1pPr>
    <a:lvl2pPr indent="228600" latinLnBrk="0">
      <a:spcBef>
        <a:spcPts val="400"/>
      </a:spcBef>
      <a:defRPr sz="1200">
        <a:latin typeface="+mj-lt"/>
        <a:ea typeface="+mj-ea"/>
        <a:cs typeface="+mj-cs"/>
        <a:sym typeface="Arial"/>
      </a:defRPr>
    </a:lvl2pPr>
    <a:lvl3pPr indent="457200" latinLnBrk="0">
      <a:spcBef>
        <a:spcPts val="400"/>
      </a:spcBef>
      <a:defRPr sz="1200">
        <a:latin typeface="+mj-lt"/>
        <a:ea typeface="+mj-ea"/>
        <a:cs typeface="+mj-cs"/>
        <a:sym typeface="Arial"/>
      </a:defRPr>
    </a:lvl3pPr>
    <a:lvl4pPr indent="685800" latinLnBrk="0">
      <a:spcBef>
        <a:spcPts val="400"/>
      </a:spcBef>
      <a:defRPr sz="1200">
        <a:latin typeface="+mj-lt"/>
        <a:ea typeface="+mj-ea"/>
        <a:cs typeface="+mj-cs"/>
        <a:sym typeface="Arial"/>
      </a:defRPr>
    </a:lvl4pPr>
    <a:lvl5pPr indent="914400" latinLnBrk="0">
      <a:spcBef>
        <a:spcPts val="400"/>
      </a:spcBef>
      <a:defRPr sz="1200">
        <a:latin typeface="+mj-lt"/>
        <a:ea typeface="+mj-ea"/>
        <a:cs typeface="+mj-cs"/>
        <a:sym typeface="Arial"/>
      </a:defRPr>
    </a:lvl5pPr>
    <a:lvl6pPr indent="1143000" latinLnBrk="0">
      <a:spcBef>
        <a:spcPts val="400"/>
      </a:spcBef>
      <a:defRPr sz="1200">
        <a:latin typeface="+mj-lt"/>
        <a:ea typeface="+mj-ea"/>
        <a:cs typeface="+mj-cs"/>
        <a:sym typeface="Arial"/>
      </a:defRPr>
    </a:lvl6pPr>
    <a:lvl7pPr indent="1371600" latinLnBrk="0">
      <a:spcBef>
        <a:spcPts val="400"/>
      </a:spcBef>
      <a:defRPr sz="1200">
        <a:latin typeface="+mj-lt"/>
        <a:ea typeface="+mj-ea"/>
        <a:cs typeface="+mj-cs"/>
        <a:sym typeface="Arial"/>
      </a:defRPr>
    </a:lvl7pPr>
    <a:lvl8pPr indent="1600200" latinLnBrk="0">
      <a:spcBef>
        <a:spcPts val="400"/>
      </a:spcBef>
      <a:defRPr sz="1200">
        <a:latin typeface="+mj-lt"/>
        <a:ea typeface="+mj-ea"/>
        <a:cs typeface="+mj-cs"/>
        <a:sym typeface="Arial"/>
      </a:defRPr>
    </a:lvl8pPr>
    <a:lvl9pPr indent="1828800" latinLnBrk="0">
      <a:spcBef>
        <a:spcPts val="400"/>
      </a:spcBef>
      <a:defRPr sz="1200">
        <a:latin typeface="+mj-lt"/>
        <a:ea typeface="+mj-ea"/>
        <a:cs typeface="+mj-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127816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63" name="Title Text"/>
          <p:cNvSpPr txBox="1">
            <a:spLocks noGrp="1"/>
          </p:cNvSpPr>
          <p:nvPr>
            <p:ph type="title"/>
          </p:nvPr>
        </p:nvSpPr>
        <p:spPr>
          <a:xfrm>
            <a:off x="609600" y="1100930"/>
            <a:ext cx="10972800" cy="880270"/>
          </a:xfrm>
          <a:prstGeom prst="rect">
            <a:avLst/>
          </a:prstGeom>
        </p:spPr>
        <p:txBody>
          <a:bodyPr/>
          <a:lstStyle/>
          <a:p>
            <a:r>
              <a:t>Title Text</a:t>
            </a:r>
          </a:p>
        </p:txBody>
      </p:sp>
      <p:sp>
        <p:nvSpPr>
          <p:cNvPr id="64" name="Body Level One…"/>
          <p:cNvSpPr txBox="1">
            <a:spLocks noGrp="1"/>
          </p:cNvSpPr>
          <p:nvPr>
            <p:ph type="body" sz="quarter" idx="1"/>
          </p:nvPr>
        </p:nvSpPr>
        <p:spPr>
          <a:xfrm>
            <a:off x="609600" y="2255839"/>
            <a:ext cx="5386917" cy="639763"/>
          </a:xfrm>
          <a:prstGeom prst="rect">
            <a:avLst/>
          </a:prstGeom>
        </p:spPr>
        <p:txBody>
          <a:bodyPr anchor="b">
            <a:normAutofit/>
          </a:bodyPr>
          <a:lstStyle>
            <a:lvl1pPr marL="0" indent="0">
              <a:spcBef>
                <a:spcPts val="500"/>
              </a:spcBef>
              <a:buSzTx/>
              <a:buNone/>
              <a:defRPr sz="2400" b="1"/>
            </a:lvl1pPr>
            <a:lvl2pPr marL="0" indent="457200">
              <a:spcBef>
                <a:spcPts val="500"/>
              </a:spcBef>
              <a:buSzTx/>
              <a:buNone/>
              <a:defRPr sz="2400" b="1"/>
            </a:lvl2pPr>
            <a:lvl3pPr marL="0" indent="914400">
              <a:spcBef>
                <a:spcPts val="500"/>
              </a:spcBef>
              <a:buSzTx/>
              <a:buNone/>
              <a:defRPr sz="2400" b="1"/>
            </a:lvl3pPr>
            <a:lvl4pPr marL="0" indent="1371600">
              <a:spcBef>
                <a:spcPts val="500"/>
              </a:spcBef>
              <a:buSzTx/>
              <a:buNone/>
              <a:defRPr sz="2400" b="1"/>
            </a:lvl4pPr>
            <a:lvl5pPr marL="0" indent="1828800">
              <a:spcBef>
                <a:spcPts val="500"/>
              </a:spcBef>
              <a:buSz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65" name="Text Placeholder 4"/>
          <p:cNvSpPr>
            <a:spLocks noGrp="1"/>
          </p:cNvSpPr>
          <p:nvPr>
            <p:ph type="body" sz="quarter" idx="21"/>
          </p:nvPr>
        </p:nvSpPr>
        <p:spPr>
          <a:xfrm>
            <a:off x="6193369" y="2255839"/>
            <a:ext cx="5389033" cy="639763"/>
          </a:xfrm>
          <a:prstGeom prst="rect">
            <a:avLst/>
          </a:prstGeom>
        </p:spPr>
        <p:txBody>
          <a:bodyPr anchor="b">
            <a:normAutofit/>
          </a:bodyPr>
          <a:lstStyle>
            <a:lvl1pPr marL="0" indent="0">
              <a:spcBef>
                <a:spcPts val="500"/>
              </a:spcBef>
              <a:buSzTx/>
              <a:buNone/>
              <a:defRPr sz="2400" b="1"/>
            </a:lvl1pPr>
          </a:lstStyle>
          <a:p>
            <a:pPr marL="0" indent="0">
              <a:spcBef>
                <a:spcPts val="500"/>
              </a:spcBef>
              <a:buSzTx/>
              <a:buNone/>
              <a:defRPr sz="2400" b="1"/>
            </a:pPr>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p:spTree>
      <p:nvGrpSpPr>
        <p:cNvPr id="1" name=""/>
        <p:cNvGrpSpPr/>
        <p:nvPr/>
      </p:nvGrpSpPr>
      <p:grpSpPr>
        <a:xfrm>
          <a:off x="0" y="0"/>
          <a:ext cx="0" cy="0"/>
          <a:chOff x="0" y="0"/>
          <a:chExt cx="0" cy="0"/>
        </a:xfrm>
      </p:grpSpPr>
      <p:sp>
        <p:nvSpPr>
          <p:cNvPr id="108" name="Author and Date"/>
          <p:cNvSpPr txBox="1">
            <a:spLocks noGrp="1"/>
          </p:cNvSpPr>
          <p:nvPr>
            <p:ph type="body" sz="quarter" idx="21" hasCustomPrompt="1"/>
          </p:nvPr>
        </p:nvSpPr>
        <p:spPr>
          <a:xfrm>
            <a:off x="600671" y="5304698"/>
            <a:ext cx="10985503" cy="238868"/>
          </a:xfrm>
          <a:prstGeom prst="rect">
            <a:avLst/>
          </a:prstGeom>
          <a:ln w="3175"/>
        </p:spPr>
        <p:txBody>
          <a:bodyPr lIns="17144" tIns="17144" rIns="17144" bIns="17144">
            <a:normAutofit/>
          </a:bodyPr>
          <a:lstStyle>
            <a:lvl1pPr marL="0" indent="0" defTabSz="338454">
              <a:spcBef>
                <a:spcPts val="0"/>
              </a:spcBef>
              <a:buSzTx/>
              <a:buNone/>
              <a:defRPr sz="1476" b="1">
                <a:latin typeface="Helvetica Neue"/>
                <a:ea typeface="Helvetica Neue"/>
                <a:cs typeface="Helvetica Neue"/>
                <a:sym typeface="Helvetica Neue"/>
              </a:defRPr>
            </a:lvl1pPr>
          </a:lstStyle>
          <a:p>
            <a:r>
              <a:t>Author and Date</a:t>
            </a:r>
          </a:p>
        </p:txBody>
      </p:sp>
      <p:sp>
        <p:nvSpPr>
          <p:cNvPr id="109" name="Presentation Title"/>
          <p:cNvSpPr txBox="1">
            <a:spLocks noGrp="1"/>
          </p:cNvSpPr>
          <p:nvPr>
            <p:ph type="title" hasCustomPrompt="1"/>
          </p:nvPr>
        </p:nvSpPr>
        <p:spPr>
          <a:xfrm>
            <a:off x="603250" y="1822871"/>
            <a:ext cx="10985503" cy="1743076"/>
          </a:xfrm>
          <a:prstGeom prst="rect">
            <a:avLst/>
          </a:prstGeom>
        </p:spPr>
        <p:txBody>
          <a:bodyPr lIns="19050" tIns="19050" rIns="19050" bIns="19050" anchor="b"/>
          <a:lstStyle>
            <a:lvl1pPr algn="l" defTabSz="1219169">
              <a:lnSpc>
                <a:spcPct val="80000"/>
              </a:lnSpc>
              <a:defRPr sz="5800" b="1" spc="-116">
                <a:solidFill>
                  <a:srgbClr val="000000"/>
                </a:solidFill>
                <a:latin typeface="Helvetica Neue"/>
                <a:ea typeface="Helvetica Neue"/>
                <a:cs typeface="Helvetica Neue"/>
                <a:sym typeface="Helvetica Neue"/>
              </a:defRPr>
            </a:lvl1pPr>
          </a:lstStyle>
          <a:p>
            <a:r>
              <a:t>Presentation Title</a:t>
            </a:r>
          </a:p>
        </p:txBody>
      </p:sp>
      <p:sp>
        <p:nvSpPr>
          <p:cNvPr id="110" name="Body Level One…"/>
          <p:cNvSpPr txBox="1">
            <a:spLocks noGrp="1"/>
          </p:cNvSpPr>
          <p:nvPr>
            <p:ph type="body" sz="quarter" idx="1" hasCustomPrompt="1"/>
          </p:nvPr>
        </p:nvSpPr>
        <p:spPr>
          <a:xfrm>
            <a:off x="600672" y="3565946"/>
            <a:ext cx="10985501" cy="714376"/>
          </a:xfrm>
          <a:prstGeom prst="rect">
            <a:avLst/>
          </a:prstGeom>
        </p:spPr>
        <p:txBody>
          <a:bodyPr lIns="19050" tIns="19050" rIns="19050" bIns="19050">
            <a:normAutofit/>
          </a:bodyPr>
          <a:lstStyle>
            <a:lvl1pPr marL="0" indent="0" defTabSz="412750">
              <a:spcBef>
                <a:spcPts val="0"/>
              </a:spcBef>
              <a:buSzTx/>
              <a:buNone/>
              <a:defRPr sz="2600" b="1">
                <a:latin typeface="Helvetica Neue"/>
                <a:ea typeface="Helvetica Neue"/>
                <a:cs typeface="Helvetica Neue"/>
                <a:sym typeface="Helvetica Neue"/>
              </a:defRPr>
            </a:lvl1pPr>
            <a:lvl2pPr marL="0" indent="457200" defTabSz="412750">
              <a:spcBef>
                <a:spcPts val="0"/>
              </a:spcBef>
              <a:buSzTx/>
              <a:buNone/>
              <a:defRPr sz="2600" b="1">
                <a:latin typeface="Helvetica Neue"/>
                <a:ea typeface="Helvetica Neue"/>
                <a:cs typeface="Helvetica Neue"/>
                <a:sym typeface="Helvetica Neue"/>
              </a:defRPr>
            </a:lvl2pPr>
            <a:lvl3pPr marL="0" indent="914400" defTabSz="412750">
              <a:spcBef>
                <a:spcPts val="0"/>
              </a:spcBef>
              <a:buSzTx/>
              <a:buNone/>
              <a:defRPr sz="2600" b="1">
                <a:latin typeface="Helvetica Neue"/>
                <a:ea typeface="Helvetica Neue"/>
                <a:cs typeface="Helvetica Neue"/>
                <a:sym typeface="Helvetica Neue"/>
              </a:defRPr>
            </a:lvl3pPr>
            <a:lvl4pPr marL="0" indent="1371600" defTabSz="412750">
              <a:spcBef>
                <a:spcPts val="0"/>
              </a:spcBef>
              <a:buSzTx/>
              <a:buNone/>
              <a:defRPr sz="2600" b="1">
                <a:latin typeface="Helvetica Neue"/>
                <a:ea typeface="Helvetica Neue"/>
                <a:cs typeface="Helvetica Neue"/>
                <a:sym typeface="Helvetica Neue"/>
              </a:defRPr>
            </a:lvl4pPr>
            <a:lvl5pPr marL="0" indent="1828800" defTabSz="412750">
              <a:spcBef>
                <a:spcPts val="0"/>
              </a:spcBef>
              <a:buSzTx/>
              <a:buNone/>
              <a:defRPr sz="2600" b="1">
                <a:latin typeface="Helvetica Neue"/>
                <a:ea typeface="Helvetica Neue"/>
                <a:cs typeface="Helvetica Neue"/>
                <a:sym typeface="Helvetica Neue"/>
              </a:defRPr>
            </a:lvl5pPr>
          </a:lstStyle>
          <a:p>
            <a:r>
              <a:t>Presentation Subtitle</a:t>
            </a:r>
          </a:p>
          <a:p>
            <a:pPr lvl="1"/>
            <a:endParaRPr/>
          </a:p>
          <a:p>
            <a:pPr lvl="2"/>
            <a:endParaRPr/>
          </a:p>
          <a:p>
            <a:pPr lvl="3"/>
            <a:endParaRPr/>
          </a:p>
          <a:p>
            <a:pPr lvl="4"/>
            <a:endParaRPr/>
          </a:p>
        </p:txBody>
      </p:sp>
      <p:sp>
        <p:nvSpPr>
          <p:cNvPr id="111" name="Slide Number"/>
          <p:cNvSpPr txBox="1">
            <a:spLocks noGrp="1"/>
          </p:cNvSpPr>
          <p:nvPr>
            <p:ph type="sldNum" sz="quarter" idx="2"/>
          </p:nvPr>
        </p:nvSpPr>
        <p:spPr>
          <a:xfrm>
            <a:off x="6011123" y="5726129"/>
            <a:ext cx="163506" cy="176972"/>
          </a:xfrm>
          <a:prstGeom prst="rect">
            <a:avLst/>
          </a:prstGeom>
        </p:spPr>
        <p:txBody>
          <a:bodyPr lIns="19050" tIns="19050" rIns="19050" bIns="19050" anchor="b"/>
          <a:lstStyle>
            <a:lvl1pPr algn="ctr" defTabSz="292100">
              <a:defRPr sz="900">
                <a:latin typeface="Helvetica Neue"/>
                <a:ea typeface="Helvetica Neue"/>
                <a:cs typeface="Helvetica Neue"/>
                <a:sym typeface="Helvetica Neue"/>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Off val="44000"/>
          </a:schemeClr>
        </a:solidFill>
        <a:effectLst/>
      </p:bgPr>
    </p:bg>
    <p:spTree>
      <p:nvGrpSpPr>
        <p:cNvPr id="1" name=""/>
        <p:cNvGrpSpPr/>
        <p:nvPr/>
      </p:nvGrpSpPr>
      <p:grpSpPr>
        <a:xfrm>
          <a:off x="0" y="0"/>
          <a:ext cx="0" cy="0"/>
          <a:chOff x="0" y="0"/>
          <a:chExt cx="0" cy="0"/>
        </a:xfrm>
      </p:grpSpPr>
      <p:pic>
        <p:nvPicPr>
          <p:cNvPr id="13" name="Picture 12" descr="A picture containing rectangle&#10;&#10;Description automatically generated">
            <a:extLst>
              <a:ext uri="{FF2B5EF4-FFF2-40B4-BE49-F238E27FC236}">
                <a16:creationId xmlns:a16="http://schemas.microsoft.com/office/drawing/2014/main" id="{BC4DDD9E-E6D4-7142-B791-885B63EBD7B6}"/>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t="-9168" b="34122"/>
          <a:stretch/>
        </p:blipFill>
        <p:spPr>
          <a:xfrm flipH="1">
            <a:off x="-7495" y="-178877"/>
            <a:ext cx="12206990" cy="1397436"/>
          </a:xfrm>
          <a:prstGeom prst="rect">
            <a:avLst/>
          </a:prstGeom>
          <a:effectLst>
            <a:outerShdw blurRad="293794" dist="50800" dir="5400000" sx="97000" sy="97000" algn="ctr" rotWithShape="0">
              <a:srgbClr val="000000">
                <a:alpha val="9000"/>
              </a:srgbClr>
            </a:outerShdw>
          </a:effectLst>
        </p:spPr>
      </p:pic>
      <p:pic>
        <p:nvPicPr>
          <p:cNvPr id="9" name="Picture 8" descr="A picture containing text, sign&#10;&#10;Description automatically generated">
            <a:extLst>
              <a:ext uri="{FF2B5EF4-FFF2-40B4-BE49-F238E27FC236}">
                <a16:creationId xmlns:a16="http://schemas.microsoft.com/office/drawing/2014/main" id="{B078C5CC-A4A5-C84A-BFA7-4D55E47AA42F}"/>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9427158" y="72800"/>
            <a:ext cx="2671581" cy="872213"/>
          </a:xfrm>
          <a:prstGeom prst="rect">
            <a:avLst/>
          </a:prstGeom>
        </p:spPr>
      </p:pic>
      <p:sp>
        <p:nvSpPr>
          <p:cNvPr id="4" name="Title Text"/>
          <p:cNvSpPr txBox="1">
            <a:spLocks noGrp="1"/>
          </p:cNvSpPr>
          <p:nvPr>
            <p:ph type="title"/>
          </p:nvPr>
        </p:nvSpPr>
        <p:spPr>
          <a:xfrm>
            <a:off x="406400" y="2149501"/>
            <a:ext cx="11379200" cy="8382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rPr dirty="0"/>
              <a:t>Title Text</a:t>
            </a:r>
          </a:p>
        </p:txBody>
      </p:sp>
      <p:sp>
        <p:nvSpPr>
          <p:cNvPr id="5" name="Body Level One…"/>
          <p:cNvSpPr txBox="1">
            <a:spLocks noGrp="1"/>
          </p:cNvSpPr>
          <p:nvPr>
            <p:ph type="body" idx="1"/>
          </p:nvPr>
        </p:nvSpPr>
        <p:spPr>
          <a:xfrm>
            <a:off x="609600" y="3429000"/>
            <a:ext cx="10972800" cy="26971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18" name="Rectangle 17">
            <a:extLst>
              <a:ext uri="{FF2B5EF4-FFF2-40B4-BE49-F238E27FC236}">
                <a16:creationId xmlns:a16="http://schemas.microsoft.com/office/drawing/2014/main" id="{8F496BB2-7866-BD46-98FC-5B168926896D}"/>
              </a:ext>
            </a:extLst>
          </p:cNvPr>
          <p:cNvSpPr/>
          <p:nvPr userDrawn="1"/>
        </p:nvSpPr>
        <p:spPr>
          <a:xfrm>
            <a:off x="0" y="6255214"/>
            <a:ext cx="12192000" cy="600162"/>
          </a:xfrm>
          <a:prstGeom prst="rect">
            <a:avLst/>
          </a:prstGeom>
          <a:solidFill>
            <a:srgbClr val="8BD2E5">
              <a:alpha val="50000"/>
            </a:srgbClr>
          </a:solidFill>
          <a:ln>
            <a:no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3300" b="0" i="0" u="none" strike="noStrike" cap="none" spc="0" normalizeH="0" baseline="0" dirty="0">
              <a:ln>
                <a:noFill/>
              </a:ln>
              <a:solidFill>
                <a:srgbClr val="000000"/>
              </a:solidFill>
              <a:effectLst/>
              <a:uFillTx/>
              <a:latin typeface="+mj-lt"/>
              <a:ea typeface="+mj-ea"/>
              <a:cs typeface="+mj-cs"/>
              <a:sym typeface="Arial"/>
            </a:endParaRPr>
          </a:p>
        </p:txBody>
      </p:sp>
      <p:sp>
        <p:nvSpPr>
          <p:cNvPr id="7" name="Rectangle 6">
            <a:extLst>
              <a:ext uri="{FF2B5EF4-FFF2-40B4-BE49-F238E27FC236}">
                <a16:creationId xmlns:a16="http://schemas.microsoft.com/office/drawing/2014/main" id="{6AA903B4-86AF-5344-B3AD-F60BEABFBE21}"/>
              </a:ext>
            </a:extLst>
          </p:cNvPr>
          <p:cNvSpPr/>
          <p:nvPr userDrawn="1"/>
        </p:nvSpPr>
        <p:spPr>
          <a:xfrm>
            <a:off x="9333899" y="884378"/>
            <a:ext cx="2765501" cy="292388"/>
          </a:xfrm>
          <a:prstGeom prst="rect">
            <a:avLst/>
          </a:prstGeom>
        </p:spPr>
        <p:txBody>
          <a:bodyPr wrap="none">
            <a:spAutoFit/>
          </a:bodyPr>
          <a:lstStyle/>
          <a:p>
            <a:r>
              <a:rPr lang="en-US" sz="1300" b="1" i="1" dirty="0">
                <a:solidFill>
                  <a:schemeClr val="tx1"/>
                </a:solidFill>
              </a:rPr>
              <a:t>Note: </a:t>
            </a:r>
            <a:r>
              <a:rPr lang="en-US" sz="1300" i="1" dirty="0">
                <a:solidFill>
                  <a:schemeClr val="tx1"/>
                </a:solidFill>
              </a:rPr>
              <a:t>full version available as PDF</a:t>
            </a:r>
          </a:p>
        </p:txBody>
      </p:sp>
      <p:sp>
        <p:nvSpPr>
          <p:cNvPr id="10" name="TextBox 9">
            <a:extLst>
              <a:ext uri="{FF2B5EF4-FFF2-40B4-BE49-F238E27FC236}">
                <a16:creationId xmlns:a16="http://schemas.microsoft.com/office/drawing/2014/main" id="{987E7C17-F782-9E40-BC5D-BFA8C9D9703B}"/>
              </a:ext>
            </a:extLst>
          </p:cNvPr>
          <p:cNvSpPr txBox="1"/>
          <p:nvPr userDrawn="1"/>
        </p:nvSpPr>
        <p:spPr>
          <a:xfrm>
            <a:off x="8528858" y="6300125"/>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chemeClr val="tx1"/>
                </a:solidFill>
              </a:rPr>
              <a:t> © McMaster Health Forum on behalf McMaster University</a:t>
            </a:r>
          </a:p>
          <a:p>
            <a:pPr algn="r">
              <a:spcAft>
                <a:spcPts val="200"/>
              </a:spcAft>
            </a:pPr>
            <a:r>
              <a:rPr lang="en-CA" sz="800" i="1" dirty="0">
                <a:solidFill>
                  <a:schemeClr val="tx1"/>
                </a:solidFill>
              </a:rPr>
              <a:t>Share freely, give credit, adapt with permission. This work is licensed under</a:t>
            </a:r>
          </a:p>
          <a:p>
            <a:pPr algn="r">
              <a:spcAft>
                <a:spcPts val="200"/>
              </a:spcAft>
            </a:pPr>
            <a:r>
              <a:rPr lang="en-CA" sz="800" i="1" dirty="0">
                <a:solidFill>
                  <a:schemeClr val="tx1"/>
                </a:solidFill>
              </a:rPr>
              <a:t>a Creative Commons Attribution-NoDerivatives 4.0 International License.</a:t>
            </a:r>
          </a:p>
        </p:txBody>
      </p:sp>
      <p:sp>
        <p:nvSpPr>
          <p:cNvPr id="11" name="TextBox 10">
            <a:extLst>
              <a:ext uri="{FF2B5EF4-FFF2-40B4-BE49-F238E27FC236}">
                <a16:creationId xmlns:a16="http://schemas.microsoft.com/office/drawing/2014/main" id="{1EEEDF93-F1B3-FF4E-9DAA-D077512D0159}"/>
              </a:ext>
            </a:extLst>
          </p:cNvPr>
          <p:cNvSpPr txBox="1"/>
          <p:nvPr userDrawn="1"/>
        </p:nvSpPr>
        <p:spPr>
          <a:xfrm>
            <a:off x="173770" y="6301802"/>
            <a:ext cx="1979271" cy="5129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nSpc>
                <a:spcPct val="100000"/>
              </a:lnSpc>
              <a:spcAft>
                <a:spcPts val="200"/>
              </a:spcAft>
            </a:pPr>
            <a:r>
              <a:rPr lang="en-CA" sz="800" dirty="0">
                <a:solidFill>
                  <a:schemeClr val="tx1"/>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@evidencecomm</a:t>
            </a:r>
          </a:p>
        </p:txBody>
      </p:sp>
      <p:pic>
        <p:nvPicPr>
          <p:cNvPr id="3" name="Picture 2">
            <a:extLst>
              <a:ext uri="{FF2B5EF4-FFF2-40B4-BE49-F238E27FC236}">
                <a16:creationId xmlns:a16="http://schemas.microsoft.com/office/drawing/2014/main" id="{7BF53448-7019-D240-A8FC-227352A375B1}"/>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8829" y="6353242"/>
            <a:ext cx="122703" cy="122703"/>
          </a:xfrm>
          <a:prstGeom prst="rect">
            <a:avLst/>
          </a:prstGeom>
        </p:spPr>
      </p:pic>
      <p:pic>
        <p:nvPicPr>
          <p:cNvPr id="12" name="Picture 11">
            <a:extLst>
              <a:ext uri="{FF2B5EF4-FFF2-40B4-BE49-F238E27FC236}">
                <a16:creationId xmlns:a16="http://schemas.microsoft.com/office/drawing/2014/main" id="{19A36BA6-856E-1E47-B0BC-302F298A50D3}"/>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8830" y="6656188"/>
            <a:ext cx="126293" cy="126293"/>
          </a:xfrm>
          <a:prstGeom prst="rect">
            <a:avLst/>
          </a:prstGeom>
        </p:spPr>
      </p:pic>
      <p:pic>
        <p:nvPicPr>
          <p:cNvPr id="14" name="Picture 13">
            <a:extLst>
              <a:ext uri="{FF2B5EF4-FFF2-40B4-BE49-F238E27FC236}">
                <a16:creationId xmlns:a16="http://schemas.microsoft.com/office/drawing/2014/main" id="{A1B17162-39D4-A042-9828-13C8F62DBD4D}"/>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0711" y="6497614"/>
            <a:ext cx="126293" cy="126293"/>
          </a:xfrm>
          <a:prstGeom prst="rect">
            <a:avLst/>
          </a:prstGeom>
        </p:spPr>
      </p:pic>
    </p:spTree>
  </p:cSld>
  <p:clrMap bg1="lt1" tx1="dk1" bg2="lt2" tx2="dk2" accent1="accent1" accent2="accent2" accent3="accent3" accent4="accent4" accent5="accent5" accent6="accent6" hlink="hlink" folHlink="folHlink"/>
  <p:sldLayoutIdLst>
    <p:sldLayoutId id="2147483654" r:id="rId1"/>
    <p:sldLayoutId id="2147483656" r:id="rId2"/>
    <p:sldLayoutId id="2147483659" r:id="rId3"/>
  </p:sldLayoutIdLst>
  <p:transition spd="med"/>
  <p:hf hdr="0" ftr="0" dt="0"/>
  <p:txStyles>
    <p:titleStyle>
      <a:lvl1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1pPr>
      <a:lvl2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2pPr>
      <a:lvl3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3pPr>
      <a:lvl4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4pPr>
      <a:lvl5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5pPr>
      <a:lvl6pPr marL="0" marR="0" indent="4572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6pPr>
      <a:lvl7pPr marL="0" marR="0" indent="9144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7pPr>
      <a:lvl8pPr marL="0" marR="0" indent="13716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8pPr>
      <a:lvl9pPr marL="0" marR="0" indent="18288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9pPr>
    </p:titleStyle>
    <p:bodyStyle>
      <a:lvl1pPr marL="342900" marR="0" indent="-342900" algn="l" defTabSz="914400" rtl="0" latinLnBrk="0">
        <a:lnSpc>
          <a:spcPct val="100000"/>
        </a:lnSpc>
        <a:spcBef>
          <a:spcPts val="400"/>
        </a:spcBef>
        <a:spcAft>
          <a:spcPts val="0"/>
        </a:spcAft>
        <a:buClrTx/>
        <a:buSzPct val="120000"/>
        <a:buFontTx/>
        <a:buChar char="▪"/>
        <a:tabLst/>
        <a:defRPr sz="2000" b="0" i="0" u="none" strike="noStrike" cap="none" spc="0" baseline="0">
          <a:solidFill>
            <a:srgbClr val="000000"/>
          </a:solidFill>
          <a:uFillTx/>
          <a:latin typeface="+mj-lt"/>
          <a:ea typeface="+mj-ea"/>
          <a:cs typeface="+mj-cs"/>
          <a:sym typeface="Arial"/>
        </a:defRPr>
      </a:lvl1pPr>
      <a:lvl2pPr marL="742950" marR="0" indent="-285750" algn="l" defTabSz="914400" rtl="0" latinLnBrk="0">
        <a:lnSpc>
          <a:spcPct val="100000"/>
        </a:lnSpc>
        <a:spcBef>
          <a:spcPts val="400"/>
        </a:spcBef>
        <a:spcAft>
          <a:spcPts val="0"/>
        </a:spcAft>
        <a:buClrTx/>
        <a:buSzPct val="60000"/>
        <a:buFontTx/>
        <a:buChar char="❑"/>
        <a:tabLst/>
        <a:defRPr sz="2000" b="0" i="0" u="none" strike="noStrike" cap="none" spc="0" baseline="0">
          <a:solidFill>
            <a:srgbClr val="000000"/>
          </a:solidFill>
          <a:uFillTx/>
          <a:latin typeface="+mj-lt"/>
          <a:ea typeface="+mj-ea"/>
          <a:cs typeface="+mj-cs"/>
          <a:sym typeface="Arial"/>
        </a:defRPr>
      </a:lvl2pPr>
      <a:lvl3pPr marL="11430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3pPr>
      <a:lvl4pPr marL="16002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4pPr>
      <a:lvl5pPr marL="20574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5pPr>
      <a:lvl6pPr marL="25146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6pPr>
      <a:lvl7pPr marL="29718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7pPr>
      <a:lvl8pPr marL="34290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8pPr>
      <a:lvl9pPr marL="38862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9pPr>
    </p:bodyStyle>
    <p:otherStyle>
      <a:lvl1pPr marL="0" marR="0" indent="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bit.ly/3wO9DH5"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bit.ly/3DbFtzZ" TargetMode="External"/><Relationship Id="rId5" Type="http://schemas.openxmlformats.org/officeDocument/2006/relationships/hyperlink" Target="bit.ly/3F9JJAy" TargetMode="External"/><Relationship Id="rId4" Type="http://schemas.openxmlformats.org/officeDocument/2006/relationships/hyperlink" Target="bit.ly/30lZsg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0EEB1B9A-D591-2C41-91EA-42EAD61DBAB8}"/>
              </a:ext>
            </a:extLst>
          </p:cNvPr>
          <p:cNvGrpSpPr/>
          <p:nvPr/>
        </p:nvGrpSpPr>
        <p:grpSpPr>
          <a:xfrm>
            <a:off x="322683" y="1875039"/>
            <a:ext cx="1059211" cy="1034516"/>
            <a:chOff x="285730" y="2076993"/>
            <a:chExt cx="854021" cy="834110"/>
          </a:xfrm>
        </p:grpSpPr>
        <p:sp>
          <p:nvSpPr>
            <p:cNvPr id="13" name="Oval 12">
              <a:extLst>
                <a:ext uri="{FF2B5EF4-FFF2-40B4-BE49-F238E27FC236}">
                  <a16:creationId xmlns:a16="http://schemas.microsoft.com/office/drawing/2014/main" id="{D37C6A25-A8EA-A74B-A5B3-C14031BAEBBA}"/>
                </a:ext>
              </a:extLst>
            </p:cNvPr>
            <p:cNvSpPr/>
            <p:nvPr/>
          </p:nvSpPr>
          <p:spPr>
            <a:xfrm>
              <a:off x="285730" y="2076996"/>
              <a:ext cx="834107" cy="834107"/>
            </a:xfrm>
            <a:prstGeom prst="ellipse">
              <a:avLst/>
            </a:prstGeom>
            <a:solidFill>
              <a:schemeClr val="accent3">
                <a:lumOff val="44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b="0" i="0" u="none" strike="noStrike" cap="none" spc="0" normalizeH="0" baseline="0">
                <a:ln>
                  <a:noFill/>
                </a:ln>
                <a:solidFill>
                  <a:srgbClr val="000000"/>
                </a:solidFill>
                <a:effectLst/>
                <a:uFillTx/>
                <a:latin typeface="+mj-lt"/>
                <a:ea typeface="+mj-ea"/>
                <a:cs typeface="+mj-cs"/>
                <a:sym typeface="Arial"/>
              </a:endParaRPr>
            </a:p>
          </p:txBody>
        </p:sp>
        <p:sp>
          <p:nvSpPr>
            <p:cNvPr id="14" name="Oval 13">
              <a:extLst>
                <a:ext uri="{FF2B5EF4-FFF2-40B4-BE49-F238E27FC236}">
                  <a16:creationId xmlns:a16="http://schemas.microsoft.com/office/drawing/2014/main" id="{12755C38-D58F-4444-883A-94B7CE8DE416}"/>
                </a:ext>
              </a:extLst>
            </p:cNvPr>
            <p:cNvSpPr/>
            <p:nvPr/>
          </p:nvSpPr>
          <p:spPr>
            <a:xfrm>
              <a:off x="305645" y="2076993"/>
              <a:ext cx="834106" cy="834105"/>
            </a:xfrm>
            <a:prstGeom prst="ellipse">
              <a:avLst/>
            </a:prstGeom>
            <a:solidFill>
              <a:srgbClr val="C9EBF5">
                <a:alpha val="55000"/>
              </a:srgbClr>
            </a:solidFill>
            <a:ln w="25400" cap="flat">
              <a:solidFill>
                <a:schemeClr val="accent2"/>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b="0" i="0" u="none" strike="noStrike" cap="none" spc="0" normalizeH="0" baseline="0" dirty="0">
                <a:ln>
                  <a:noFill/>
                </a:ln>
                <a:solidFill>
                  <a:srgbClr val="000000"/>
                </a:solidFill>
                <a:effectLst/>
                <a:uFillTx/>
                <a:latin typeface="+mj-lt"/>
                <a:ea typeface="+mj-ea"/>
                <a:cs typeface="+mj-cs"/>
                <a:sym typeface="Arial"/>
              </a:endParaRPr>
            </a:p>
          </p:txBody>
        </p:sp>
      </p:grpSp>
      <p:grpSp>
        <p:nvGrpSpPr>
          <p:cNvPr id="15" name="Group 14">
            <a:extLst>
              <a:ext uri="{FF2B5EF4-FFF2-40B4-BE49-F238E27FC236}">
                <a16:creationId xmlns:a16="http://schemas.microsoft.com/office/drawing/2014/main" id="{DEF1D4FA-49E5-C44E-BB75-B8B7F487D75B}"/>
              </a:ext>
            </a:extLst>
          </p:cNvPr>
          <p:cNvGrpSpPr/>
          <p:nvPr/>
        </p:nvGrpSpPr>
        <p:grpSpPr>
          <a:xfrm>
            <a:off x="337089" y="2953926"/>
            <a:ext cx="1034511" cy="1043987"/>
            <a:chOff x="290384" y="2992137"/>
            <a:chExt cx="834107" cy="841747"/>
          </a:xfrm>
        </p:grpSpPr>
        <p:sp>
          <p:nvSpPr>
            <p:cNvPr id="16" name="Oval 15">
              <a:extLst>
                <a:ext uri="{FF2B5EF4-FFF2-40B4-BE49-F238E27FC236}">
                  <a16:creationId xmlns:a16="http://schemas.microsoft.com/office/drawing/2014/main" id="{8A36F1EF-CC2E-6645-822D-534D2B5C3B38}"/>
                </a:ext>
              </a:extLst>
            </p:cNvPr>
            <p:cNvSpPr/>
            <p:nvPr/>
          </p:nvSpPr>
          <p:spPr>
            <a:xfrm>
              <a:off x="290384" y="2992137"/>
              <a:ext cx="834107" cy="834107"/>
            </a:xfrm>
            <a:prstGeom prst="ellipse">
              <a:avLst/>
            </a:prstGeom>
            <a:solidFill>
              <a:schemeClr val="accent3">
                <a:lumOff val="44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b="0" i="0" u="none" strike="noStrike" cap="none" spc="0" normalizeH="0" baseline="0">
                <a:ln>
                  <a:noFill/>
                </a:ln>
                <a:solidFill>
                  <a:srgbClr val="000000"/>
                </a:solidFill>
                <a:effectLst/>
                <a:uFillTx/>
                <a:latin typeface="+mj-lt"/>
                <a:ea typeface="+mj-ea"/>
                <a:cs typeface="+mj-cs"/>
                <a:sym typeface="Arial"/>
              </a:endParaRPr>
            </a:p>
          </p:txBody>
        </p:sp>
        <p:sp>
          <p:nvSpPr>
            <p:cNvPr id="17" name="Oval 16">
              <a:extLst>
                <a:ext uri="{FF2B5EF4-FFF2-40B4-BE49-F238E27FC236}">
                  <a16:creationId xmlns:a16="http://schemas.microsoft.com/office/drawing/2014/main" id="{660B3B10-C25D-074F-956E-207C8634E283}"/>
                </a:ext>
              </a:extLst>
            </p:cNvPr>
            <p:cNvSpPr/>
            <p:nvPr/>
          </p:nvSpPr>
          <p:spPr>
            <a:xfrm>
              <a:off x="290384" y="2999777"/>
              <a:ext cx="834107" cy="834107"/>
            </a:xfrm>
            <a:prstGeom prst="ellipse">
              <a:avLst/>
            </a:prstGeom>
            <a:solidFill>
              <a:srgbClr val="FFDEAB">
                <a:alpha val="55000"/>
              </a:srgbClr>
            </a:solidFill>
            <a:ln w="25400" cap="flat">
              <a:solidFill>
                <a:srgbClr val="FEC057"/>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b="0" i="0" u="none" strike="noStrike" cap="none" spc="0" normalizeH="0" baseline="0" dirty="0">
                <a:ln>
                  <a:noFill/>
                </a:ln>
                <a:effectLst/>
                <a:uFillTx/>
                <a:latin typeface="+mj-lt"/>
                <a:ea typeface="+mj-ea"/>
                <a:cs typeface="+mj-cs"/>
                <a:sym typeface="Arial"/>
              </a:endParaRPr>
            </a:p>
          </p:txBody>
        </p:sp>
      </p:grpSp>
      <p:grpSp>
        <p:nvGrpSpPr>
          <p:cNvPr id="18" name="Group 17">
            <a:extLst>
              <a:ext uri="{FF2B5EF4-FFF2-40B4-BE49-F238E27FC236}">
                <a16:creationId xmlns:a16="http://schemas.microsoft.com/office/drawing/2014/main" id="{115E8693-7D36-634F-813A-D820C113E662}"/>
              </a:ext>
            </a:extLst>
          </p:cNvPr>
          <p:cNvGrpSpPr/>
          <p:nvPr/>
        </p:nvGrpSpPr>
        <p:grpSpPr>
          <a:xfrm>
            <a:off x="337088" y="4042284"/>
            <a:ext cx="1034512" cy="1034929"/>
            <a:chOff x="290384" y="3926762"/>
            <a:chExt cx="834107" cy="834443"/>
          </a:xfrm>
        </p:grpSpPr>
        <p:sp>
          <p:nvSpPr>
            <p:cNvPr id="19" name="Oval 18">
              <a:extLst>
                <a:ext uri="{FF2B5EF4-FFF2-40B4-BE49-F238E27FC236}">
                  <a16:creationId xmlns:a16="http://schemas.microsoft.com/office/drawing/2014/main" id="{849FE252-F1FC-C74F-9252-26BB5DB41112}"/>
                </a:ext>
              </a:extLst>
            </p:cNvPr>
            <p:cNvSpPr/>
            <p:nvPr/>
          </p:nvSpPr>
          <p:spPr>
            <a:xfrm>
              <a:off x="290384" y="3927098"/>
              <a:ext cx="834107" cy="834107"/>
            </a:xfrm>
            <a:prstGeom prst="ellipse">
              <a:avLst/>
            </a:prstGeom>
            <a:solidFill>
              <a:schemeClr val="accent3">
                <a:lumOff val="44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b="0" i="0" u="none" strike="noStrike" cap="none" spc="0" normalizeH="0" baseline="0">
                <a:ln>
                  <a:noFill/>
                </a:ln>
                <a:solidFill>
                  <a:srgbClr val="000000"/>
                </a:solidFill>
                <a:effectLst/>
                <a:uFillTx/>
                <a:latin typeface="+mj-lt"/>
                <a:ea typeface="+mj-ea"/>
                <a:cs typeface="+mj-cs"/>
                <a:sym typeface="Arial"/>
              </a:endParaRPr>
            </a:p>
          </p:txBody>
        </p:sp>
        <p:sp>
          <p:nvSpPr>
            <p:cNvPr id="20" name="Oval 19">
              <a:extLst>
                <a:ext uri="{FF2B5EF4-FFF2-40B4-BE49-F238E27FC236}">
                  <a16:creationId xmlns:a16="http://schemas.microsoft.com/office/drawing/2014/main" id="{C1271F41-0129-1C46-ABC9-DE18BC7A4422}"/>
                </a:ext>
              </a:extLst>
            </p:cNvPr>
            <p:cNvSpPr/>
            <p:nvPr/>
          </p:nvSpPr>
          <p:spPr>
            <a:xfrm>
              <a:off x="290384" y="3926762"/>
              <a:ext cx="834107" cy="834107"/>
            </a:xfrm>
            <a:prstGeom prst="ellipse">
              <a:avLst/>
            </a:prstGeom>
            <a:solidFill>
              <a:srgbClr val="E5BAD1">
                <a:alpha val="55000"/>
              </a:srgbClr>
            </a:solidFill>
            <a:ln w="25400" cap="flat">
              <a:solidFill>
                <a:srgbClr val="CC76A6"/>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b="0" i="0" u="none" strike="noStrike" cap="none" spc="0" normalizeH="0" baseline="0" dirty="0">
                <a:ln>
                  <a:noFill/>
                </a:ln>
                <a:effectLst/>
                <a:uFillTx/>
                <a:latin typeface="+mj-lt"/>
                <a:ea typeface="+mj-ea"/>
                <a:cs typeface="+mj-cs"/>
                <a:sym typeface="Arial"/>
              </a:endParaRPr>
            </a:p>
          </p:txBody>
        </p:sp>
      </p:grpSp>
      <p:grpSp>
        <p:nvGrpSpPr>
          <p:cNvPr id="21" name="Group 20">
            <a:extLst>
              <a:ext uri="{FF2B5EF4-FFF2-40B4-BE49-F238E27FC236}">
                <a16:creationId xmlns:a16="http://schemas.microsoft.com/office/drawing/2014/main" id="{B29F459E-39C4-1341-B090-CE0C6C524BEC}"/>
              </a:ext>
            </a:extLst>
          </p:cNvPr>
          <p:cNvGrpSpPr/>
          <p:nvPr/>
        </p:nvGrpSpPr>
        <p:grpSpPr>
          <a:xfrm>
            <a:off x="337089" y="5121585"/>
            <a:ext cx="1034511" cy="1035529"/>
            <a:chOff x="297031" y="4887666"/>
            <a:chExt cx="834107" cy="834928"/>
          </a:xfrm>
        </p:grpSpPr>
        <p:sp>
          <p:nvSpPr>
            <p:cNvPr id="22" name="Oval 21">
              <a:extLst>
                <a:ext uri="{FF2B5EF4-FFF2-40B4-BE49-F238E27FC236}">
                  <a16:creationId xmlns:a16="http://schemas.microsoft.com/office/drawing/2014/main" id="{F737A33E-C0BD-5445-9B95-C0EBEF908C73}"/>
                </a:ext>
              </a:extLst>
            </p:cNvPr>
            <p:cNvSpPr/>
            <p:nvPr/>
          </p:nvSpPr>
          <p:spPr>
            <a:xfrm>
              <a:off x="297031" y="4887666"/>
              <a:ext cx="834107" cy="834107"/>
            </a:xfrm>
            <a:prstGeom prst="ellipse">
              <a:avLst/>
            </a:prstGeom>
            <a:solidFill>
              <a:schemeClr val="accent3">
                <a:lumOff val="44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b="0" i="0" u="none" strike="noStrike" cap="none" spc="0" normalizeH="0" baseline="0">
                <a:ln>
                  <a:noFill/>
                </a:ln>
                <a:solidFill>
                  <a:srgbClr val="000000"/>
                </a:solidFill>
                <a:effectLst/>
                <a:uFillTx/>
                <a:latin typeface="+mj-lt"/>
                <a:ea typeface="+mj-ea"/>
                <a:cs typeface="+mj-cs"/>
                <a:sym typeface="Arial"/>
              </a:endParaRPr>
            </a:p>
          </p:txBody>
        </p:sp>
        <p:sp>
          <p:nvSpPr>
            <p:cNvPr id="23" name="Oval 22">
              <a:extLst>
                <a:ext uri="{FF2B5EF4-FFF2-40B4-BE49-F238E27FC236}">
                  <a16:creationId xmlns:a16="http://schemas.microsoft.com/office/drawing/2014/main" id="{B85B5851-87AD-1943-A7E2-A0575663E2F2}"/>
                </a:ext>
              </a:extLst>
            </p:cNvPr>
            <p:cNvSpPr/>
            <p:nvPr/>
          </p:nvSpPr>
          <p:spPr>
            <a:xfrm>
              <a:off x="297031" y="4888487"/>
              <a:ext cx="834107" cy="834107"/>
            </a:xfrm>
            <a:prstGeom prst="ellipse">
              <a:avLst/>
            </a:prstGeom>
            <a:solidFill>
              <a:srgbClr val="CCE5B2">
                <a:alpha val="55000"/>
              </a:srgbClr>
            </a:solidFill>
            <a:ln w="25400" cap="flat">
              <a:solidFill>
                <a:srgbClr val="99CC66"/>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b="0" i="0" u="none" strike="noStrike" cap="none" spc="0" normalizeH="0" baseline="0" dirty="0">
                <a:ln>
                  <a:noFill/>
                </a:ln>
                <a:effectLst/>
                <a:uFillTx/>
                <a:latin typeface="+mj-lt"/>
                <a:ea typeface="+mj-ea"/>
                <a:cs typeface="+mj-cs"/>
                <a:sym typeface="Arial"/>
              </a:endParaRPr>
            </a:p>
          </p:txBody>
        </p:sp>
      </p:grpSp>
      <p:graphicFrame>
        <p:nvGraphicFramePr>
          <p:cNvPr id="11" name="Table 10">
            <a:extLst>
              <a:ext uri="{FF2B5EF4-FFF2-40B4-BE49-F238E27FC236}">
                <a16:creationId xmlns:a16="http://schemas.microsoft.com/office/drawing/2014/main" id="{EF1DF0E3-6BA4-4145-B2E8-6A0B99721F9F}"/>
              </a:ext>
            </a:extLst>
          </p:cNvPr>
          <p:cNvGraphicFramePr>
            <a:graphicFrameLocks noGrp="1"/>
          </p:cNvGraphicFramePr>
          <p:nvPr>
            <p:extLst>
              <p:ext uri="{D42A27DB-BD31-4B8C-83A1-F6EECF244321}">
                <p14:modId xmlns:p14="http://schemas.microsoft.com/office/powerpoint/2010/main" val="4200174136"/>
              </p:ext>
            </p:extLst>
          </p:nvPr>
        </p:nvGraphicFramePr>
        <p:xfrm>
          <a:off x="238111" y="1383211"/>
          <a:ext cx="7073199" cy="4618720"/>
        </p:xfrm>
        <a:graphic>
          <a:graphicData uri="http://schemas.openxmlformats.org/drawingml/2006/table">
            <a:tbl>
              <a:tblPr firstRow="1" firstCol="1" bandRow="1">
                <a:tableStyleId>{4C3C2611-4C71-4FC5-86AE-919BDF0F9419}</a:tableStyleId>
              </a:tblPr>
              <a:tblGrid>
                <a:gridCol w="1251680">
                  <a:extLst>
                    <a:ext uri="{9D8B030D-6E8A-4147-A177-3AD203B41FA5}">
                      <a16:colId xmlns:a16="http://schemas.microsoft.com/office/drawing/2014/main" val="3327310433"/>
                    </a:ext>
                  </a:extLst>
                </a:gridCol>
                <a:gridCol w="1438382">
                  <a:extLst>
                    <a:ext uri="{9D8B030D-6E8A-4147-A177-3AD203B41FA5}">
                      <a16:colId xmlns:a16="http://schemas.microsoft.com/office/drawing/2014/main" val="1356532235"/>
                    </a:ext>
                  </a:extLst>
                </a:gridCol>
                <a:gridCol w="4383137">
                  <a:extLst>
                    <a:ext uri="{9D8B030D-6E8A-4147-A177-3AD203B41FA5}">
                      <a16:colId xmlns:a16="http://schemas.microsoft.com/office/drawing/2014/main" val="2192461738"/>
                    </a:ext>
                  </a:extLst>
                </a:gridCol>
              </a:tblGrid>
              <a:tr h="368847">
                <a:tc>
                  <a:txBody>
                    <a:bodyPr/>
                    <a:lstStyle/>
                    <a:p>
                      <a:pPr algn="ctr">
                        <a:lnSpc>
                          <a:spcPct val="100000"/>
                        </a:lnSpc>
                        <a:spcAft>
                          <a:spcPts val="1000"/>
                        </a:spcAft>
                      </a:pPr>
                      <a:r>
                        <a:rPr lang="en-US" sz="1000" b="0" dirty="0">
                          <a:ln>
                            <a:noFill/>
                          </a:ln>
                          <a:solidFill>
                            <a:schemeClr val="tx1"/>
                          </a:solidFill>
                          <a:effectLst/>
                          <a:uFill>
                            <a:solidFill>
                              <a:srgbClr val="000000"/>
                            </a:solidFill>
                          </a:uFill>
                        </a:rPr>
                        <a:t>Ways that evidence can be used</a:t>
                      </a:r>
                      <a:endParaRPr lang="en-CA" sz="1000" b="0" dirty="0">
                        <a:ln>
                          <a:noFill/>
                        </a:ln>
                        <a:solidFill>
                          <a:schemeClr val="tx1"/>
                        </a:solidFill>
                        <a:effectLst/>
                        <a:uFill>
                          <a:solidFill>
                            <a:srgbClr val="000000"/>
                          </a:solidFill>
                        </a:uFill>
                        <a:latin typeface="+mj-lt"/>
                        <a:ea typeface="Arial Unicode MS" panose="020B0604020202020204" pitchFamily="34" charset="-128"/>
                        <a:cs typeface="Arial Unicode MS" panose="020B0604020202020204" pitchFamily="34" charset="-128"/>
                      </a:endParaRPr>
                    </a:p>
                  </a:txBody>
                  <a:tcPr marL="30903" marR="30903" marT="0" marB="0" anchor="ctr">
                    <a:lnL w="19050" cap="flat" cmpd="sng" algn="ctr">
                      <a:solidFill>
                        <a:srgbClr val="8DD2E5"/>
                      </a:solidFill>
                      <a:prstDash val="solid"/>
                      <a:round/>
                      <a:headEnd type="none" w="med" len="med"/>
                      <a:tailEnd type="none" w="med" len="med"/>
                    </a:lnL>
                    <a:lnR w="19050" cap="flat" cmpd="sng" algn="ctr">
                      <a:solidFill>
                        <a:srgbClr val="8DD2E5"/>
                      </a:solidFill>
                      <a:prstDash val="solid"/>
                      <a:round/>
                      <a:headEnd type="none" w="med" len="med"/>
                      <a:tailEnd type="none" w="med" len="med"/>
                    </a:lnR>
                    <a:lnT w="19050" cap="flat" cmpd="sng" algn="ctr">
                      <a:solidFill>
                        <a:srgbClr val="8DD2E5"/>
                      </a:solidFill>
                      <a:prstDash val="solid"/>
                      <a:round/>
                      <a:headEnd type="none" w="med" len="med"/>
                      <a:tailEnd type="none" w="med" len="med"/>
                    </a:lnT>
                    <a:lnB w="19050" cap="flat" cmpd="sng" algn="ctr">
                      <a:solidFill>
                        <a:srgbClr val="8DD2E5"/>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lnSpc>
                          <a:spcPct val="100000"/>
                        </a:lnSpc>
                      </a:pPr>
                      <a:r>
                        <a:rPr lang="en-CA" sz="1000" b="0" dirty="0">
                          <a:solidFill>
                            <a:schemeClr val="tx1"/>
                          </a:solidFill>
                          <a:effectLst/>
                        </a:rPr>
                        <a:t>Explanation</a:t>
                      </a:r>
                      <a:endParaRPr lang="en-CA" sz="1000" b="0" dirty="0">
                        <a:solidFill>
                          <a:schemeClr val="tx1"/>
                        </a:solidFill>
                        <a:effectLst/>
                        <a:latin typeface="+mj-lt"/>
                        <a:ea typeface="Times New Roman" panose="02020603050405020304" pitchFamily="18" charset="0"/>
                        <a:cs typeface="Times New Roman" panose="02020603050405020304" pitchFamily="18" charset="0"/>
                      </a:endParaRPr>
                    </a:p>
                  </a:txBody>
                  <a:tcPr marL="30903" marR="30903" marT="0" marB="0" anchor="ctr">
                    <a:lnL w="19050" cap="flat" cmpd="sng" algn="ctr">
                      <a:solidFill>
                        <a:srgbClr val="8DD2E5"/>
                      </a:solidFill>
                      <a:prstDash val="solid"/>
                      <a:round/>
                      <a:headEnd type="none" w="med" len="med"/>
                      <a:tailEnd type="none" w="med" len="med"/>
                    </a:lnL>
                    <a:lnR w="19050" cap="flat" cmpd="sng" algn="ctr">
                      <a:solidFill>
                        <a:srgbClr val="8DD2E5"/>
                      </a:solidFill>
                      <a:prstDash val="solid"/>
                      <a:round/>
                      <a:headEnd type="none" w="med" len="med"/>
                      <a:tailEnd type="none" w="med" len="med"/>
                    </a:lnR>
                    <a:lnT w="19050" cap="flat" cmpd="sng" algn="ctr">
                      <a:solidFill>
                        <a:srgbClr val="8DD2E5"/>
                      </a:solidFill>
                      <a:prstDash val="solid"/>
                      <a:round/>
                      <a:headEnd type="none" w="med" len="med"/>
                      <a:tailEnd type="none" w="med" len="med"/>
                    </a:lnT>
                    <a:lnB w="19050" cap="flat" cmpd="sng" algn="ctr">
                      <a:solidFill>
                        <a:srgbClr val="8DD2E5"/>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lnSpc>
                          <a:spcPct val="100000"/>
                        </a:lnSpc>
                      </a:pPr>
                      <a:r>
                        <a:rPr lang="en-CA" sz="1000" b="0" dirty="0">
                          <a:solidFill>
                            <a:schemeClr val="tx1"/>
                          </a:solidFill>
                          <a:effectLst/>
                        </a:rPr>
                        <a:t>Examples drawn from the COVID-19 pandemic and one other sector</a:t>
                      </a:r>
                      <a:endParaRPr lang="en-CA" sz="1000" b="0" dirty="0">
                        <a:solidFill>
                          <a:schemeClr val="tx1"/>
                        </a:solidFill>
                        <a:effectLst/>
                        <a:latin typeface="+mj-lt"/>
                        <a:ea typeface="Times New Roman" panose="02020603050405020304" pitchFamily="18" charset="0"/>
                        <a:cs typeface="Times New Roman" panose="02020603050405020304" pitchFamily="18" charset="0"/>
                      </a:endParaRPr>
                    </a:p>
                  </a:txBody>
                  <a:tcPr marL="30903" marR="30903" marT="0" marB="0" anchor="ctr">
                    <a:lnL w="19050" cap="flat" cmpd="sng" algn="ctr">
                      <a:solidFill>
                        <a:srgbClr val="8DD2E5"/>
                      </a:solidFill>
                      <a:prstDash val="solid"/>
                      <a:round/>
                      <a:headEnd type="none" w="med" len="med"/>
                      <a:tailEnd type="none" w="med" len="med"/>
                    </a:lnL>
                    <a:lnR w="19050" cap="flat" cmpd="sng" algn="ctr">
                      <a:solidFill>
                        <a:srgbClr val="8DD2E5"/>
                      </a:solidFill>
                      <a:prstDash val="solid"/>
                      <a:round/>
                      <a:headEnd type="none" w="med" len="med"/>
                      <a:tailEnd type="none" w="med" len="med"/>
                    </a:lnR>
                    <a:lnT w="19050" cap="flat" cmpd="sng" algn="ctr">
                      <a:solidFill>
                        <a:srgbClr val="8DD2E5"/>
                      </a:solidFill>
                      <a:prstDash val="solid"/>
                      <a:round/>
                      <a:headEnd type="none" w="med" len="med"/>
                      <a:tailEnd type="none" w="med" len="med"/>
                    </a:lnT>
                    <a:lnB w="19050" cap="flat" cmpd="sng" algn="ctr">
                      <a:solidFill>
                        <a:srgbClr val="8DD2E5"/>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3105625610"/>
                  </a:ext>
                </a:extLst>
              </a:tr>
              <a:tr h="113332">
                <a:tc>
                  <a:txBody>
                    <a:bodyPr/>
                    <a:lstStyle/>
                    <a:p>
                      <a:pPr algn="ctr">
                        <a:lnSpc>
                          <a:spcPct val="115000"/>
                        </a:lnSpc>
                        <a:spcAft>
                          <a:spcPts val="1000"/>
                        </a:spcAft>
                      </a:pPr>
                      <a:endParaRPr lang="en-CA" sz="500" b="0" dirty="0">
                        <a:ln>
                          <a:noFill/>
                        </a:ln>
                        <a:solidFill>
                          <a:schemeClr val="tx1"/>
                        </a:solidFill>
                        <a:effectLst/>
                        <a:uFill>
                          <a:solidFill>
                            <a:srgbClr val="000000"/>
                          </a:solidFill>
                        </a:uFill>
                        <a:latin typeface="+mj-lt"/>
                        <a:ea typeface="Arial Unicode MS" panose="020B0604020202020204" pitchFamily="34" charset="-128"/>
                        <a:cs typeface="Arial Unicode MS" panose="020B0604020202020204" pitchFamily="34" charset="-128"/>
                      </a:endParaRPr>
                    </a:p>
                  </a:txBody>
                  <a:tcPr marL="30903" marR="30903"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rgbClr val="8DD2E5"/>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lang="en-CA" sz="400" dirty="0">
                        <a:solidFill>
                          <a:srgbClr val="1E252B"/>
                        </a:solidFill>
                        <a:effectLst/>
                        <a:latin typeface="+mj-lt"/>
                        <a:ea typeface="Times New Roman" panose="02020603050405020304" pitchFamily="18" charset="0"/>
                        <a:cs typeface="Times New Roman" panose="02020603050405020304" pitchFamily="18" charset="0"/>
                      </a:endParaRPr>
                    </a:p>
                  </a:txBody>
                  <a:tcPr marL="30903" marR="30903"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rgbClr val="8DD2E5"/>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lgn="l">
                        <a:buFont typeface="Arial" panose="020B0604020202020204" pitchFamily="34" charset="0"/>
                        <a:buChar char="•"/>
                      </a:pPr>
                      <a:endParaRPr lang="en-CA" sz="100" b="0" i="1" dirty="0">
                        <a:solidFill>
                          <a:srgbClr val="1E252B"/>
                        </a:solidFill>
                        <a:effectLst/>
                        <a:highlight>
                          <a:srgbClr val="97CBE0"/>
                        </a:highlight>
                        <a:latin typeface="+mj-lt"/>
                        <a:ea typeface="Times New Roman" panose="02020603050405020304" pitchFamily="18" charset="0"/>
                        <a:cs typeface="Times New Roman" panose="02020603050405020304" pitchFamily="18" charset="0"/>
                      </a:endParaRPr>
                    </a:p>
                  </a:txBody>
                  <a:tcPr marL="30903" marR="30903"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rgbClr val="8DD2E5"/>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65420730"/>
                  </a:ext>
                </a:extLst>
              </a:tr>
              <a:tr h="1068513">
                <a:tc>
                  <a:txBody>
                    <a:bodyPr/>
                    <a:lstStyle/>
                    <a:p>
                      <a:pPr algn="ctr">
                        <a:lnSpc>
                          <a:spcPct val="115000"/>
                        </a:lnSpc>
                        <a:spcAft>
                          <a:spcPts val="1000"/>
                        </a:spcAft>
                      </a:pPr>
                      <a:r>
                        <a:rPr lang="en-US" sz="1000" b="0" dirty="0">
                          <a:ln>
                            <a:noFill/>
                          </a:ln>
                          <a:solidFill>
                            <a:schemeClr val="tx1"/>
                          </a:solidFill>
                          <a:effectLst/>
                          <a:uFill>
                            <a:solidFill>
                              <a:srgbClr val="000000"/>
                            </a:solidFill>
                          </a:uFill>
                        </a:rPr>
                        <a:t>Conceptual or ‘enlightenment’</a:t>
                      </a:r>
                      <a:endParaRPr lang="en-CA" sz="1000" b="0" dirty="0">
                        <a:ln>
                          <a:noFill/>
                        </a:ln>
                        <a:solidFill>
                          <a:schemeClr val="tx1"/>
                        </a:solidFill>
                        <a:effectLst/>
                        <a:uFill>
                          <a:solidFill>
                            <a:srgbClr val="000000"/>
                          </a:solidFill>
                        </a:uFill>
                        <a:latin typeface="+mj-lt"/>
                        <a:ea typeface="Arial Unicode MS" panose="020B0604020202020204" pitchFamily="34" charset="-128"/>
                        <a:cs typeface="Arial Unicode MS" panose="020B0604020202020204" pitchFamily="34" charset="-128"/>
                      </a:endParaRPr>
                    </a:p>
                  </a:txBody>
                  <a:tcPr marL="30903" marR="30903"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CA" sz="900" dirty="0">
                          <a:solidFill>
                            <a:srgbClr val="1E252B"/>
                          </a:solidFill>
                          <a:effectLst/>
                        </a:rPr>
                        <a:t>Evidence changes the way we think about a problem, option(s) to address it and/or implementation consideration(s)</a:t>
                      </a:r>
                      <a:endParaRPr lang="en-CA" sz="900" dirty="0">
                        <a:solidFill>
                          <a:srgbClr val="1E252B"/>
                        </a:solidFill>
                        <a:effectLst/>
                        <a:latin typeface="+mj-lt"/>
                        <a:ea typeface="Times New Roman" panose="02020603050405020304" pitchFamily="18" charset="0"/>
                        <a:cs typeface="Times New Roman" panose="02020603050405020304" pitchFamily="18" charset="0"/>
                      </a:endParaRPr>
                    </a:p>
                  </a:txBody>
                  <a:tcPr marL="30903" marR="30903" marT="0" marB="0" anchor="ctr">
                    <a:lnL w="19050" cap="flat" cmpd="sng" algn="ctr">
                      <a:noFill/>
                      <a:prstDash val="solid"/>
                      <a:round/>
                      <a:headEnd type="none" w="med" len="med"/>
                      <a:tailEnd type="none" w="med" len="med"/>
                    </a:lnL>
                    <a:lnR w="12700" cap="flat">
                      <a:noFill/>
                      <a:prstDash val="solid"/>
                      <a:round/>
                    </a:lnR>
                    <a:lnT w="19050" cap="flat" cmpd="sng" algn="ctr">
                      <a:noFill/>
                      <a:prstDash val="solid"/>
                      <a:round/>
                      <a:headEnd type="none" w="med" len="med"/>
                      <a:tailEnd type="none" w="med" len="med"/>
                    </a:lnT>
                    <a:lnB w="12700" cap="flat">
                      <a:noFill/>
                      <a:prstDash val="solid"/>
                      <a:round/>
                    </a:lnB>
                    <a:lnTlToBr w="12700" cmpd="sng">
                      <a:noFill/>
                      <a:prstDash val="solid"/>
                    </a:lnTlToBr>
                    <a:lnBlToTr w="12700" cmpd="sng">
                      <a:noFill/>
                      <a:prstDash val="solid"/>
                    </a:lnBlToTr>
                    <a:solidFill>
                      <a:schemeClr val="bg1"/>
                    </a:solidFill>
                  </a:tcPr>
                </a:tc>
                <a:tc>
                  <a:txBody>
                    <a:bodyPr/>
                    <a:lstStyle/>
                    <a:p>
                      <a:pPr marL="171450" lvl="0" indent="-171450" algn="l">
                        <a:buFont typeface="Arial" panose="020B0604020202020204" pitchFamily="34" charset="0"/>
                        <a:buChar char="•"/>
                      </a:pPr>
                      <a:r>
                        <a:rPr lang="en-CA" sz="900" b="0">
                          <a:solidFill>
                            <a:srgbClr val="1E252B"/>
                          </a:solidFill>
                          <a:effectLst/>
                        </a:rPr>
                        <a:t>Ten different types of ‘indirect’ evidence (</a:t>
                      </a:r>
                      <a:r>
                        <a:rPr lang="en-CA" sz="900" b="0" u="sng">
                          <a:solidFill>
                            <a:schemeClr val="accent2">
                              <a:lumMod val="75000"/>
                            </a:schemeClr>
                          </a:solidFill>
                          <a:effectLst/>
                          <a:hlinkClick r:id="rId3"/>
                        </a:rPr>
                        <a:t>bit.ly/3wO9DH5</a:t>
                      </a:r>
                      <a:r>
                        <a:rPr lang="en-CA" sz="900" b="0">
                          <a:solidFill>
                            <a:srgbClr val="1E252B"/>
                          </a:solidFill>
                          <a:effectLst/>
                        </a:rPr>
                        <a:t>) were marshalled to collectively support the hypothesis that SARS-CoV-2 is transmitted primarily by aerosols rather than by large respiratory droplets and hence that additional options (like masks and ventilation systems) need to be pursued to reduce the spread of COVID-19</a:t>
                      </a:r>
                      <a:endParaRPr lang="en-CA" sz="900" b="0" i="1" dirty="0">
                        <a:solidFill>
                          <a:srgbClr val="1E252B"/>
                        </a:solidFill>
                        <a:effectLst/>
                        <a:highlight>
                          <a:srgbClr val="97CBE0"/>
                        </a:highlight>
                        <a:latin typeface="+mj-lt"/>
                        <a:ea typeface="Times New Roman" panose="02020603050405020304" pitchFamily="18" charset="0"/>
                        <a:cs typeface="Times New Roman" panose="02020603050405020304" pitchFamily="18" charset="0"/>
                      </a:endParaRPr>
                    </a:p>
                  </a:txBody>
                  <a:tcPr marL="30903" marR="30903" marT="0" marB="0" anchor="ctr">
                    <a:lnL w="12700" cap="flat">
                      <a:noFill/>
                      <a:prstDash val="solid"/>
                      <a:roun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2700" cap="flat">
                      <a:noFill/>
                      <a:prstDash val="solid"/>
                      <a:roun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09761059"/>
                  </a:ext>
                </a:extLst>
              </a:tr>
              <a:tr h="1089060">
                <a:tc>
                  <a:txBody>
                    <a:bodyPr/>
                    <a:lstStyle/>
                    <a:p>
                      <a:pPr algn="ctr">
                        <a:lnSpc>
                          <a:spcPct val="115000"/>
                        </a:lnSpc>
                        <a:spcAft>
                          <a:spcPts val="1000"/>
                        </a:spcAft>
                      </a:pPr>
                      <a:r>
                        <a:rPr lang="en-US" sz="1000" b="0" dirty="0">
                          <a:ln>
                            <a:noFill/>
                          </a:ln>
                          <a:solidFill>
                            <a:schemeClr val="tx1"/>
                          </a:solidFill>
                          <a:effectLst/>
                          <a:uFill>
                            <a:solidFill>
                              <a:srgbClr val="000000"/>
                            </a:solidFill>
                          </a:uFill>
                        </a:rPr>
                        <a:t>Instrumental </a:t>
                      </a:r>
                      <a:endParaRPr lang="en-CA" sz="1000" b="0" dirty="0">
                        <a:ln>
                          <a:noFill/>
                        </a:ln>
                        <a:solidFill>
                          <a:schemeClr val="tx1"/>
                        </a:solidFill>
                        <a:effectLst/>
                        <a:uFill>
                          <a:solidFill>
                            <a:srgbClr val="000000"/>
                          </a:solidFill>
                        </a:uFill>
                        <a:latin typeface="+mj-lt"/>
                        <a:ea typeface="Arial Unicode MS" panose="020B0604020202020204" pitchFamily="34" charset="-128"/>
                        <a:cs typeface="Arial Unicode MS" panose="020B0604020202020204" pitchFamily="34" charset="-128"/>
                      </a:endParaRPr>
                    </a:p>
                  </a:txBody>
                  <a:tcPr marL="30903" marR="30903"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CA" sz="900" dirty="0">
                          <a:solidFill>
                            <a:srgbClr val="1E252B"/>
                          </a:solidFill>
                          <a:effectLst/>
                        </a:rPr>
                        <a:t>Evidence directly informs a specific decision about a problem, option or implementation consideration</a:t>
                      </a:r>
                      <a:endParaRPr lang="en-CA" sz="900" dirty="0">
                        <a:solidFill>
                          <a:srgbClr val="1E252B"/>
                        </a:solidFill>
                        <a:effectLst/>
                        <a:latin typeface="+mj-lt"/>
                        <a:ea typeface="Times New Roman" panose="02020603050405020304" pitchFamily="18" charset="0"/>
                        <a:cs typeface="Times New Roman" panose="02020603050405020304" pitchFamily="18" charset="0"/>
                      </a:endParaRPr>
                    </a:p>
                  </a:txBody>
                  <a:tcPr marL="30903" marR="30903" marT="0" marB="0" anchor="ctr">
                    <a:lnL w="19050" cap="flat" cmpd="sng" algn="ctr">
                      <a:noFill/>
                      <a:prstDash val="solid"/>
                      <a:round/>
                      <a:headEnd type="none" w="med" len="med"/>
                      <a:tailEnd type="none" w="med" len="med"/>
                    </a:lnL>
                    <a:lnR w="12700" cap="flat">
                      <a:noFill/>
                      <a:prstDash val="solid"/>
                      <a:round/>
                    </a:lnR>
                    <a:lnT w="12700" cap="flat">
                      <a:noFill/>
                      <a:prstDash val="solid"/>
                      <a:round/>
                    </a:lnT>
                    <a:lnB w="12700" cap="flat">
                      <a:noFill/>
                      <a:prstDash val="solid"/>
                      <a:round/>
                    </a:lnB>
                    <a:lnTlToBr w="12700" cmpd="sng">
                      <a:noFill/>
                      <a:prstDash val="solid"/>
                    </a:lnTlToBr>
                    <a:lnBlToTr w="12700" cmpd="sng">
                      <a:noFill/>
                      <a:prstDash val="solid"/>
                    </a:lnBlToTr>
                    <a:solidFill>
                      <a:schemeClr val="bg1"/>
                    </a:solidFill>
                  </a:tcPr>
                </a:tc>
                <a:tc>
                  <a:txBody>
                    <a:bodyPr/>
                    <a:lstStyle/>
                    <a:p>
                      <a:pPr marL="171450" lvl="0" indent="-171450" algn="l">
                        <a:buFont typeface="Arial" panose="020B0604020202020204" pitchFamily="34" charset="0"/>
                        <a:buChar char="•"/>
                      </a:pPr>
                      <a:r>
                        <a:rPr lang="en-CA" sz="900" b="0" dirty="0">
                          <a:solidFill>
                            <a:srgbClr val="1E252B"/>
                          </a:solidFill>
                          <a:effectLst/>
                        </a:rPr>
                        <a:t>The findings from the RECOVERY randomized-controlled trial, alongside six other smaller trials analyzed in an evidence synthesis, led to the widespread prescribing of dexamethasone in COVID-19 patients needing oxygen or ventilation (</a:t>
                      </a:r>
                      <a:r>
                        <a:rPr lang="en-CA" sz="900" b="0" u="sng" dirty="0">
                          <a:solidFill>
                            <a:schemeClr val="accent2">
                              <a:lumMod val="75000"/>
                            </a:schemeClr>
                          </a:solidFill>
                          <a:effectLst/>
                          <a:hlinkClick r:id="rId4"/>
                        </a:rPr>
                        <a:t>bit.ly/30lZsgA</a:t>
                      </a:r>
                      <a:r>
                        <a:rPr lang="en-CA" sz="900" b="0" dirty="0">
                          <a:solidFill>
                            <a:srgbClr val="1E252B"/>
                          </a:solidFill>
                          <a:effectLst/>
                        </a:rPr>
                        <a:t>), and an estimated saving of one million lives worldwide within nine months (</a:t>
                      </a:r>
                      <a:r>
                        <a:rPr lang="en-CA" sz="900" b="0" u="sng" dirty="0" err="1">
                          <a:solidFill>
                            <a:schemeClr val="accent2">
                              <a:lumMod val="75000"/>
                            </a:schemeClr>
                          </a:solidFill>
                          <a:effectLst/>
                          <a:hlinkClick r:id="rId5"/>
                        </a:rPr>
                        <a:t>bit.ly</a:t>
                      </a:r>
                      <a:r>
                        <a:rPr lang="en-CA" sz="900" b="0" u="sng" dirty="0">
                          <a:solidFill>
                            <a:schemeClr val="accent2">
                              <a:lumMod val="75000"/>
                            </a:schemeClr>
                          </a:solidFill>
                          <a:effectLst/>
                          <a:hlinkClick r:id="rId5"/>
                        </a:rPr>
                        <a:t>/3F9JJAy</a:t>
                      </a:r>
                      <a:r>
                        <a:rPr lang="en-CA" sz="900" b="0" dirty="0">
                          <a:solidFill>
                            <a:srgbClr val="1E252B"/>
                          </a:solidFill>
                          <a:effectLst/>
                        </a:rPr>
                        <a:t>)</a:t>
                      </a:r>
                      <a:endParaRPr lang="en-CA" sz="900" b="0" dirty="0">
                        <a:solidFill>
                          <a:srgbClr val="1E252B"/>
                        </a:solidFill>
                        <a:effectLst/>
                        <a:highlight>
                          <a:srgbClr val="97CBE0"/>
                        </a:highlight>
                        <a:latin typeface="+mj-lt"/>
                        <a:ea typeface="Times New Roman" panose="02020603050405020304" pitchFamily="18" charset="0"/>
                        <a:cs typeface="Times New Roman" panose="02020603050405020304" pitchFamily="18" charset="0"/>
                      </a:endParaRPr>
                    </a:p>
                  </a:txBody>
                  <a:tcPr marL="30903" marR="30903" marT="0" marB="0" anchor="ctr">
                    <a:lnL w="12700" cap="flat">
                      <a:noFill/>
                      <a:prstDash val="solid"/>
                      <a:round/>
                    </a:lnL>
                    <a:lnR w="19050" cap="flat" cmpd="sng" algn="ctr">
                      <a:noFill/>
                      <a:prstDash val="solid"/>
                      <a:round/>
                      <a:headEnd type="none" w="med" len="med"/>
                      <a:tailEnd type="none" w="med" len="med"/>
                    </a:lnR>
                    <a:lnT w="12700" cap="flat">
                      <a:noFill/>
                      <a:prstDash val="solid"/>
                      <a:round/>
                    </a:lnT>
                    <a:lnB w="12700" cap="flat">
                      <a:noFill/>
                      <a:prstDash val="solid"/>
                      <a:roun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4391184"/>
                  </a:ext>
                </a:extLst>
              </a:tr>
              <a:tr h="1078787">
                <a:tc>
                  <a:txBody>
                    <a:bodyPr/>
                    <a:lstStyle/>
                    <a:p>
                      <a:pPr algn="ctr">
                        <a:lnSpc>
                          <a:spcPct val="115000"/>
                        </a:lnSpc>
                        <a:spcAft>
                          <a:spcPts val="1000"/>
                        </a:spcAft>
                      </a:pPr>
                      <a:r>
                        <a:rPr lang="en-US" sz="1000" b="0" dirty="0">
                          <a:ln>
                            <a:noFill/>
                          </a:ln>
                          <a:solidFill>
                            <a:schemeClr val="tx1"/>
                          </a:solidFill>
                          <a:effectLst/>
                          <a:uFill>
                            <a:solidFill>
                              <a:srgbClr val="000000"/>
                            </a:solidFill>
                          </a:uFill>
                        </a:rPr>
                        <a:t>Symbolic</a:t>
                      </a:r>
                      <a:endParaRPr lang="en-CA" sz="1000" b="0" dirty="0">
                        <a:ln>
                          <a:noFill/>
                        </a:ln>
                        <a:solidFill>
                          <a:schemeClr val="tx1"/>
                        </a:solidFill>
                        <a:effectLst/>
                        <a:uFill>
                          <a:solidFill>
                            <a:srgbClr val="000000"/>
                          </a:solidFill>
                        </a:uFill>
                        <a:latin typeface="+mj-lt"/>
                        <a:ea typeface="Arial Unicode MS" panose="020B0604020202020204" pitchFamily="34" charset="-128"/>
                        <a:cs typeface="Arial Unicode MS" panose="020B0604020202020204" pitchFamily="34" charset="-128"/>
                      </a:endParaRPr>
                    </a:p>
                  </a:txBody>
                  <a:tcPr marL="30903" marR="30903"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CA" sz="900" dirty="0">
                          <a:solidFill>
                            <a:srgbClr val="1E252B"/>
                          </a:solidFill>
                          <a:effectLst/>
                        </a:rPr>
                        <a:t>Evidence is selectively cited (or ‘cherry picked’) or new research is selectively commissioned to justify a decision made for reasons other than that evidence</a:t>
                      </a:r>
                      <a:endParaRPr lang="en-CA" sz="900" dirty="0">
                        <a:solidFill>
                          <a:srgbClr val="1E252B"/>
                        </a:solidFill>
                        <a:effectLst/>
                        <a:latin typeface="+mj-lt"/>
                        <a:ea typeface="Times New Roman" panose="02020603050405020304" pitchFamily="18" charset="0"/>
                        <a:cs typeface="Times New Roman" panose="02020603050405020304" pitchFamily="18" charset="0"/>
                      </a:endParaRPr>
                    </a:p>
                  </a:txBody>
                  <a:tcPr marL="30903" marR="30903" marT="0" marB="0" anchor="ctr">
                    <a:lnL w="19050" cap="flat" cmpd="sng" algn="ctr">
                      <a:noFill/>
                      <a:prstDash val="solid"/>
                      <a:round/>
                      <a:headEnd type="none" w="med" len="med"/>
                      <a:tailEnd type="none" w="med" len="med"/>
                    </a:lnL>
                    <a:lnR w="12700" cap="flat">
                      <a:noFill/>
                      <a:prstDash val="solid"/>
                      <a:round/>
                    </a:lnR>
                    <a:lnT w="12700" cap="flat">
                      <a:noFill/>
                      <a:prstDash val="solid"/>
                      <a:round/>
                    </a:lnT>
                    <a:lnB w="12700" cap="flat">
                      <a:noFill/>
                      <a:prstDash val="solid"/>
                      <a:round/>
                    </a:lnB>
                    <a:lnTlToBr w="12700" cmpd="sng">
                      <a:noFill/>
                      <a:prstDash val="solid"/>
                    </a:lnTlToBr>
                    <a:lnBlToTr w="12700" cmpd="sng">
                      <a:noFill/>
                      <a:prstDash val="solid"/>
                    </a:lnBlTo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900" b="0" dirty="0">
                          <a:solidFill>
                            <a:srgbClr val="1E252B"/>
                          </a:solidFill>
                          <a:effectLst/>
                        </a:rPr>
                        <a:t>The US government’s purchase and stockpiling of 29 million hydroxychloroquine pills was justified using a single non-randomized study involving only 26 hospitalized patients (six of whom were lost during follow-up) and the ‘gut instinct’ of a US president (</a:t>
                      </a:r>
                      <a:r>
                        <a:rPr lang="en-CA" sz="900" b="0" i="0" u="sng" dirty="0" err="1">
                          <a:solidFill>
                            <a:schemeClr val="tx1"/>
                          </a:solidFill>
                          <a:effectLst/>
                          <a:hlinkClick r:id="rId6">
                            <a:extLst>
                              <a:ext uri="{A12FA001-AC4F-418D-AE19-62706E023703}">
                                <ahyp:hlinkClr xmlns:ahyp="http://schemas.microsoft.com/office/drawing/2018/hyperlinkcolor" val="tx"/>
                              </a:ext>
                            </a:extLst>
                          </a:hlinkClick>
                        </a:rPr>
                        <a:t>bit.ly</a:t>
                      </a:r>
                      <a:r>
                        <a:rPr lang="en-CA" sz="900" b="0" i="0" u="sng" dirty="0">
                          <a:solidFill>
                            <a:schemeClr val="tx1"/>
                          </a:solidFill>
                          <a:effectLst/>
                          <a:hlinkClick r:id="rId6">
                            <a:extLst>
                              <a:ext uri="{A12FA001-AC4F-418D-AE19-62706E023703}">
                                <ahyp:hlinkClr xmlns:ahyp="http://schemas.microsoft.com/office/drawing/2018/hyperlinkcolor" val="tx"/>
                              </a:ext>
                            </a:extLst>
                          </a:hlinkClick>
                        </a:rPr>
                        <a:t>/3DbFtzZ</a:t>
                      </a:r>
                      <a:r>
                        <a:rPr lang="en-CA" sz="900" b="0" dirty="0">
                          <a:solidFill>
                            <a:srgbClr val="1E252B"/>
                          </a:solidFill>
                          <a:effectLst/>
                        </a:rPr>
                        <a:t>) </a:t>
                      </a:r>
                    </a:p>
                  </a:txBody>
                  <a:tcPr marL="30903" marR="30903" marT="0" marB="0" anchor="ctr">
                    <a:lnL w="12700" cap="flat">
                      <a:noFill/>
                      <a:prstDash val="solid"/>
                      <a:round/>
                    </a:lnL>
                    <a:lnR w="19050" cap="flat" cmpd="sng" algn="ctr">
                      <a:noFill/>
                      <a:prstDash val="solid"/>
                      <a:round/>
                      <a:headEnd type="none" w="med" len="med"/>
                      <a:tailEnd type="none" w="med" len="med"/>
                    </a:lnR>
                    <a:lnT w="12700" cap="flat">
                      <a:noFill/>
                      <a:prstDash val="solid"/>
                      <a:round/>
                    </a:lnT>
                    <a:lnB w="12700" cap="flat">
                      <a:noFill/>
                      <a:prstDash val="solid"/>
                      <a:roun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77462989"/>
                  </a:ext>
                </a:extLst>
              </a:tr>
              <a:tr h="900181">
                <a:tc>
                  <a:txBody>
                    <a:bodyPr/>
                    <a:lstStyle/>
                    <a:p>
                      <a:pPr algn="ctr">
                        <a:lnSpc>
                          <a:spcPct val="115000"/>
                        </a:lnSpc>
                        <a:spcAft>
                          <a:spcPts val="1000"/>
                        </a:spcAft>
                      </a:pPr>
                      <a:endParaRPr lang="en-US" sz="100" b="0" dirty="0">
                        <a:ln>
                          <a:noFill/>
                        </a:ln>
                        <a:solidFill>
                          <a:schemeClr val="tx1"/>
                        </a:solidFill>
                        <a:effectLst/>
                        <a:uFill>
                          <a:solidFill>
                            <a:srgbClr val="000000"/>
                          </a:solidFill>
                        </a:uFill>
                      </a:endParaRPr>
                    </a:p>
                    <a:p>
                      <a:pPr algn="ctr">
                        <a:lnSpc>
                          <a:spcPct val="115000"/>
                        </a:lnSpc>
                        <a:spcAft>
                          <a:spcPts val="1000"/>
                        </a:spcAft>
                      </a:pPr>
                      <a:r>
                        <a:rPr lang="en-US" sz="1000" b="0" dirty="0">
                          <a:ln>
                            <a:noFill/>
                          </a:ln>
                          <a:solidFill>
                            <a:schemeClr val="tx1"/>
                          </a:solidFill>
                          <a:effectLst/>
                          <a:uFill>
                            <a:solidFill>
                              <a:srgbClr val="000000"/>
                            </a:solidFill>
                          </a:uFill>
                        </a:rPr>
                        <a:t>Tactical</a:t>
                      </a:r>
                      <a:endParaRPr lang="en-CA" sz="1000" b="0" dirty="0">
                        <a:ln>
                          <a:noFill/>
                        </a:ln>
                        <a:solidFill>
                          <a:schemeClr val="tx1"/>
                        </a:solidFill>
                        <a:effectLst/>
                        <a:uFill>
                          <a:solidFill>
                            <a:srgbClr val="000000"/>
                          </a:solidFill>
                        </a:uFill>
                        <a:latin typeface="+mj-lt"/>
                        <a:ea typeface="Arial Unicode MS" panose="020B0604020202020204" pitchFamily="34" charset="-128"/>
                        <a:cs typeface="Arial Unicode MS" panose="020B0604020202020204" pitchFamily="34" charset="-128"/>
                      </a:endParaRPr>
                    </a:p>
                  </a:txBody>
                  <a:tcPr marL="30903" marR="30903"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CA" sz="900" dirty="0">
                          <a:solidFill>
                            <a:srgbClr val="1E252B"/>
                          </a:solidFill>
                          <a:effectLst/>
                        </a:rPr>
                        <a:t>Lack of evidence is used to justify action or inaction</a:t>
                      </a:r>
                      <a:endParaRPr lang="en-CA" sz="900" dirty="0">
                        <a:solidFill>
                          <a:srgbClr val="1E252B"/>
                        </a:solidFill>
                        <a:effectLst/>
                        <a:latin typeface="+mj-lt"/>
                        <a:ea typeface="Times New Roman" panose="02020603050405020304" pitchFamily="18" charset="0"/>
                        <a:cs typeface="Times New Roman" panose="02020603050405020304" pitchFamily="18" charset="0"/>
                      </a:endParaRPr>
                    </a:p>
                  </a:txBody>
                  <a:tcPr marL="30903" marR="30903" marT="0" marB="0" anchor="ctr">
                    <a:lnL w="19050" cap="flat" cmpd="sng" algn="ctr">
                      <a:noFill/>
                      <a:prstDash val="solid"/>
                      <a:round/>
                      <a:headEnd type="none" w="med" len="med"/>
                      <a:tailEnd type="none" w="med" len="med"/>
                    </a:lnL>
                    <a:lnR w="12700" cap="flat">
                      <a:noFill/>
                      <a:prstDash val="solid"/>
                      <a:round/>
                    </a:lnR>
                    <a:lnT w="12700" cap="flat">
                      <a:noFill/>
                      <a:prstDash val="solid"/>
                      <a:roun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lgn="l">
                        <a:buFont typeface="Arial" panose="020B0604020202020204" pitchFamily="34" charset="0"/>
                        <a:buChar char="•"/>
                      </a:pPr>
                      <a:r>
                        <a:rPr lang="en-CA" sz="900" b="0" dirty="0">
                          <a:solidFill>
                            <a:srgbClr val="1E252B"/>
                          </a:solidFill>
                          <a:effectLst/>
                        </a:rPr>
                        <a:t>Lack of evidence about the transmission of SARS-CoV-2 by aerosols (as opposed to heavier droplets) was used by event organizers to argue that they could continue convening crowded indoor events without limiting the number of attendees or mandating the wearing of masks (rather than heeding the precautionary principle)</a:t>
                      </a:r>
                    </a:p>
                  </a:txBody>
                  <a:tcPr marL="30903" marR="30903" marT="0" marB="0" anchor="ctr">
                    <a:lnL w="12700" cap="flat">
                      <a:noFill/>
                      <a:prstDash val="solid"/>
                      <a:round/>
                    </a:lnL>
                    <a:lnR w="19050" cap="flat" cmpd="sng" algn="ctr">
                      <a:noFill/>
                      <a:prstDash val="solid"/>
                      <a:round/>
                      <a:headEnd type="none" w="med" len="med"/>
                      <a:tailEnd type="none" w="med" len="med"/>
                    </a:lnR>
                    <a:lnT w="12700" cap="flat">
                      <a:noFill/>
                      <a:prstDash val="solid"/>
                      <a:roun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65455677"/>
                  </a:ext>
                </a:extLst>
              </a:tr>
            </a:tbl>
          </a:graphicData>
        </a:graphic>
      </p:graphicFrame>
      <p:sp>
        <p:nvSpPr>
          <p:cNvPr id="12" name="Rectangle 11">
            <a:extLst>
              <a:ext uri="{FF2B5EF4-FFF2-40B4-BE49-F238E27FC236}">
                <a16:creationId xmlns:a16="http://schemas.microsoft.com/office/drawing/2014/main" id="{10076B84-9AAC-3B43-B029-AA94B3FCAD4F}"/>
              </a:ext>
            </a:extLst>
          </p:cNvPr>
          <p:cNvSpPr/>
          <p:nvPr/>
        </p:nvSpPr>
        <p:spPr>
          <a:xfrm>
            <a:off x="7748102" y="1649122"/>
            <a:ext cx="3733742" cy="4247317"/>
          </a:xfrm>
          <a:prstGeom prst="rect">
            <a:avLst/>
          </a:prstGeom>
          <a:noFill/>
        </p:spPr>
        <p:txBody>
          <a:bodyPr wrap="square">
            <a:spAutoFit/>
          </a:bodyPr>
          <a:lstStyle/>
          <a:p>
            <a:r>
              <a:rPr lang="en-CA" sz="1600" dirty="0">
                <a:solidFill>
                  <a:schemeClr val="tx1"/>
                </a:solidFill>
                <a:latin typeface="Arial" panose="020B0604020202020204" pitchFamily="34" charset="0"/>
                <a:ea typeface="Garamond" panose="02020404030301010803" pitchFamily="18" charset="0"/>
                <a:cs typeface="Arial" panose="020B0604020202020204" pitchFamily="34" charset="0"/>
              </a:rPr>
              <a:t>And reasons why evidence is not used:</a:t>
            </a:r>
          </a:p>
          <a:p>
            <a:endParaRPr lang="en-CA" sz="1600" dirty="0">
              <a:solidFill>
                <a:srgbClr val="1E252B"/>
              </a:solidFill>
              <a:latin typeface="Arial" panose="020B0604020202020204" pitchFamily="34" charset="0"/>
              <a:ea typeface="Times New Roman" panose="02020603050405020304" pitchFamily="18" charset="0"/>
              <a:cs typeface="Arial" panose="020B0604020202020204" pitchFamily="34" charset="0"/>
            </a:endParaRPr>
          </a:p>
          <a:p>
            <a:pPr marL="342900" lvl="0" indent="-342900">
              <a:buFont typeface="Symbol" pitchFamily="2" charset="2"/>
              <a:buChar char=""/>
            </a:pPr>
            <a:r>
              <a:rPr lang="en-CA" sz="1400" dirty="0">
                <a:solidFill>
                  <a:srgbClr val="1E252B"/>
                </a:solidFill>
                <a:latin typeface="Arial" panose="020B0604020202020204" pitchFamily="34" charset="0"/>
                <a:ea typeface="Garamond" panose="02020404030301010803" pitchFamily="18" charset="0"/>
                <a:cs typeface="Arial" panose="020B0604020202020204" pitchFamily="34" charset="0"/>
              </a:rPr>
              <a:t>No evidence on the topic yet exists (although this can only be known after searching in the right places for it)</a:t>
            </a:r>
          </a:p>
          <a:p>
            <a:pPr marL="342900" lvl="0" indent="-342900">
              <a:buFont typeface="Symbol" pitchFamily="2" charset="2"/>
              <a:buChar char=""/>
            </a:pPr>
            <a:endParaRPr lang="en-CA" sz="1400" dirty="0">
              <a:solidFill>
                <a:srgbClr val="1E252B"/>
              </a:solidFill>
              <a:latin typeface="Arial" panose="020B0604020202020204" pitchFamily="34" charset="0"/>
              <a:ea typeface="Times New Roman" panose="02020603050405020304" pitchFamily="18" charset="0"/>
              <a:cs typeface="Arial" panose="020B0604020202020204" pitchFamily="34" charset="0"/>
            </a:endParaRPr>
          </a:p>
          <a:p>
            <a:pPr marL="342900" lvl="0" indent="-342900">
              <a:buFont typeface="Symbol" pitchFamily="2" charset="2"/>
              <a:buChar char=""/>
            </a:pPr>
            <a:r>
              <a:rPr lang="en-CA" sz="1400" dirty="0">
                <a:solidFill>
                  <a:srgbClr val="1E252B"/>
                </a:solidFill>
                <a:latin typeface="Arial" panose="020B0604020202020204" pitchFamily="34" charset="0"/>
                <a:ea typeface="Garamond" panose="02020404030301010803" pitchFamily="18" charset="0"/>
                <a:cs typeface="Arial" panose="020B0604020202020204" pitchFamily="34" charset="0"/>
              </a:rPr>
              <a:t>Decision-makers aren’t aware of the available evidence</a:t>
            </a:r>
          </a:p>
          <a:p>
            <a:pPr marL="342900" lvl="0" indent="-342900">
              <a:buFont typeface="Symbol" pitchFamily="2" charset="2"/>
              <a:buChar char=""/>
            </a:pPr>
            <a:endParaRPr lang="en-CA" sz="1400" dirty="0">
              <a:solidFill>
                <a:srgbClr val="1E252B"/>
              </a:solidFill>
              <a:latin typeface="Arial" panose="020B0604020202020204" pitchFamily="34" charset="0"/>
              <a:ea typeface="Times New Roman" panose="02020603050405020304" pitchFamily="18" charset="0"/>
              <a:cs typeface="Arial" panose="020B0604020202020204" pitchFamily="34" charset="0"/>
            </a:endParaRPr>
          </a:p>
          <a:p>
            <a:pPr marL="342900" lvl="0" indent="-342900">
              <a:buFont typeface="Symbol" pitchFamily="2" charset="2"/>
              <a:buChar char=""/>
            </a:pPr>
            <a:r>
              <a:rPr lang="en-CA" sz="1400" dirty="0">
                <a:solidFill>
                  <a:srgbClr val="1E252B"/>
                </a:solidFill>
                <a:latin typeface="Arial" panose="020B0604020202020204" pitchFamily="34" charset="0"/>
                <a:ea typeface="Garamond" panose="02020404030301010803" pitchFamily="18" charset="0"/>
                <a:cs typeface="Arial" panose="020B0604020202020204" pitchFamily="34" charset="0"/>
              </a:rPr>
              <a:t>Decision-makers don’t consider the available evidence to be of high quality or to have implications for their context</a:t>
            </a:r>
          </a:p>
          <a:p>
            <a:pPr marL="342900" lvl="0" indent="-342900">
              <a:buFont typeface="Symbol" pitchFamily="2" charset="2"/>
              <a:buChar char=""/>
            </a:pPr>
            <a:endParaRPr lang="en-CA" sz="1400" dirty="0">
              <a:solidFill>
                <a:srgbClr val="1E252B"/>
              </a:solidFill>
              <a:latin typeface="Arial" panose="020B0604020202020204" pitchFamily="34" charset="0"/>
              <a:ea typeface="Times New Roman" panose="02020603050405020304" pitchFamily="18" charset="0"/>
              <a:cs typeface="Arial" panose="020B0604020202020204" pitchFamily="34" charset="0"/>
            </a:endParaRPr>
          </a:p>
          <a:p>
            <a:pPr marL="342900" lvl="0" indent="-342900">
              <a:buFont typeface="Symbol" pitchFamily="2" charset="2"/>
              <a:buChar char=""/>
            </a:pPr>
            <a:r>
              <a:rPr lang="en-CA" sz="1400" dirty="0">
                <a:solidFill>
                  <a:srgbClr val="1E252B"/>
                </a:solidFill>
                <a:latin typeface="Arial" panose="020B0604020202020204" pitchFamily="34" charset="0"/>
                <a:ea typeface="Garamond" panose="02020404030301010803" pitchFamily="18" charset="0"/>
                <a:cs typeface="Arial" panose="020B0604020202020204" pitchFamily="34" charset="0"/>
              </a:rPr>
              <a:t>Decision-makers have made a decision for other reasons (e.g., government policymakers may have faced institutional constraints, interest-group pressure, competing values within the governing party or their constituents)</a:t>
            </a:r>
            <a:endParaRPr lang="en-CA" sz="1600" dirty="0">
              <a:solidFill>
                <a:srgbClr val="1E252B"/>
              </a:solidFill>
              <a:latin typeface="Arial" panose="020B0604020202020204" pitchFamily="34" charset="0"/>
              <a:ea typeface="Times New Roman" panose="02020603050405020304" pitchFamily="18" charset="0"/>
              <a:cs typeface="Arial" panose="020B0604020202020204" pitchFamily="34" charset="0"/>
            </a:endParaRPr>
          </a:p>
        </p:txBody>
      </p:sp>
      <p:sp>
        <p:nvSpPr>
          <p:cNvPr id="26" name="Slide Number">
            <a:extLst>
              <a:ext uri="{FF2B5EF4-FFF2-40B4-BE49-F238E27FC236}">
                <a16:creationId xmlns:a16="http://schemas.microsoft.com/office/drawing/2014/main" id="{06E28DEC-97F1-9243-A65C-88E667C364CC}"/>
              </a:ext>
            </a:extLst>
          </p:cNvPr>
          <p:cNvSpPr txBox="1">
            <a:spLocks/>
          </p:cNvSpPr>
          <p:nvPr/>
        </p:nvSpPr>
        <p:spPr>
          <a:xfrm>
            <a:off x="11527848" y="5826020"/>
            <a:ext cx="618565" cy="470648"/>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chemeClr val="bg1"/>
                </a:solidFill>
                <a:effectLst/>
                <a:uFillTx/>
                <a:latin typeface="Arial" panose="020B0604020202020204" pitchFamily="34" charset="0"/>
                <a:ea typeface="+mj-ea"/>
                <a:cs typeface="Arial" panose="020B0604020202020204" pitchFamily="34" charset="0"/>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a:lstStyle>
          <a:p>
            <a:pPr algn="r"/>
            <a:fld id="{86CB4B4D-7CA3-9044-876B-883B54F8677D}" type="slidenum">
              <a:rPr lang="en-CA" sz="2000" smtClean="0">
                <a:solidFill>
                  <a:srgbClr val="0F447C"/>
                </a:solidFill>
              </a:rPr>
              <a:pPr algn="r"/>
              <a:t>1</a:t>
            </a:fld>
            <a:endParaRPr lang="en-CA" sz="2000" dirty="0">
              <a:solidFill>
                <a:srgbClr val="0F447C"/>
              </a:solidFill>
            </a:endParaRPr>
          </a:p>
        </p:txBody>
      </p:sp>
      <p:sp>
        <p:nvSpPr>
          <p:cNvPr id="28" name="Rectangle 27">
            <a:extLst>
              <a:ext uri="{FF2B5EF4-FFF2-40B4-BE49-F238E27FC236}">
                <a16:creationId xmlns:a16="http://schemas.microsoft.com/office/drawing/2014/main" id="{95DFCE83-C928-0245-B960-862F70CDDA53}"/>
              </a:ext>
            </a:extLst>
          </p:cNvPr>
          <p:cNvSpPr/>
          <p:nvPr/>
        </p:nvSpPr>
        <p:spPr>
          <a:xfrm>
            <a:off x="322683" y="512931"/>
            <a:ext cx="8355454" cy="400110"/>
          </a:xfrm>
          <a:prstGeom prst="rect">
            <a:avLst/>
          </a:prstGeom>
        </p:spPr>
        <p:txBody>
          <a:bodyPr wrap="square">
            <a:spAutoFit/>
          </a:bodyPr>
          <a:lstStyle/>
          <a:p>
            <a:r>
              <a:rPr lang="en-CA" sz="2000" b="1" dirty="0">
                <a:solidFill>
                  <a:srgbClr val="0F447C"/>
                </a:solidFill>
                <a:cs typeface="Arial" panose="020B0604020202020204" pitchFamily="34" charset="0"/>
              </a:rPr>
              <a:t>3.7 </a:t>
            </a:r>
            <a:r>
              <a:rPr lang="en-CA" sz="2000" dirty="0">
                <a:solidFill>
                  <a:srgbClr val="264878"/>
                </a:solidFill>
                <a:latin typeface="Helvetica" pitchFamily="2" charset="0"/>
              </a:rPr>
              <a:t>Ways that evidence can be used in decision-making</a:t>
            </a:r>
          </a:p>
        </p:txBody>
      </p:sp>
    </p:spTree>
    <p:extLst>
      <p:ext uri="{BB962C8B-B14F-4D97-AF65-F5344CB8AC3E}">
        <p14:creationId xmlns:p14="http://schemas.microsoft.com/office/powerpoint/2010/main" val="3339968481"/>
      </p:ext>
    </p:extLst>
  </p:cSld>
  <p:clrMapOvr>
    <a:masterClrMapping/>
  </p:clrMapOvr>
  <p:transition spd="med"/>
</p:sld>
</file>

<file path=ppt/theme/theme1.xml><?xml version="1.0" encoding="utf-8"?>
<a:theme xmlns:a="http://schemas.openxmlformats.org/drawingml/2006/main" name="2_Blank Presentation">
  <a:themeElements>
    <a:clrScheme name="Oct 26">
      <a:dk1>
        <a:srgbClr val="234776"/>
      </a:dk1>
      <a:lt1>
        <a:srgbClr val="FEFFFE"/>
      </a:lt1>
      <a:dk2>
        <a:srgbClr val="F0F3F5"/>
      </a:dk2>
      <a:lt2>
        <a:srgbClr val="F0F3F5"/>
      </a:lt2>
      <a:accent1>
        <a:srgbClr val="E8F6FA"/>
      </a:accent1>
      <a:accent2>
        <a:srgbClr val="8BD2E5"/>
      </a:accent2>
      <a:accent3>
        <a:srgbClr val="F0F3F5"/>
      </a:accent3>
      <a:accent4>
        <a:srgbClr val="F0F3F5"/>
      </a:accent4>
      <a:accent5>
        <a:srgbClr val="E8F6FA"/>
      </a:accent5>
      <a:accent6>
        <a:srgbClr val="234776"/>
      </a:accent6>
      <a:hlink>
        <a:srgbClr val="234776"/>
      </a:hlink>
      <a:folHlink>
        <a:srgbClr val="234776"/>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_Blank Presentation">
  <a:themeElements>
    <a:clrScheme name="2_Blank Presentation">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AEDEF"/>
      </a:accent5>
      <a:accent6>
        <a:srgbClr val="2D2D8A"/>
      </a:accent6>
      <a:hlink>
        <a:srgbClr val="0000FF"/>
      </a:hlink>
      <a:folHlink>
        <a:srgbClr val="FF00FF"/>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27018</TotalTime>
  <Words>418</Words>
  <Application>Microsoft Macintosh PowerPoint</Application>
  <PresentationFormat>Widescreen</PresentationFormat>
  <Paragraphs>27</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 Light</vt:lpstr>
      <vt:lpstr>Helvetica</vt:lpstr>
      <vt:lpstr>Helvetica Neue</vt:lpstr>
      <vt:lpstr>Symbol</vt:lpstr>
      <vt:lpstr>2_Blank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COVID-END Advocating Working Group</dc:title>
  <dc:creator>Lavis, John</dc:creator>
  <cp:lastModifiedBy>Jennifer Verma</cp:lastModifiedBy>
  <cp:revision>514</cp:revision>
  <cp:lastPrinted>2021-10-15T02:33:08Z</cp:lastPrinted>
  <dcterms:modified xsi:type="dcterms:W3CDTF">2022-01-21T19:56:08Z</dcterms:modified>
</cp:coreProperties>
</file>