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82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RECORD</a:t>
            </a:r>
          </a:p>
        </p:txBody>
      </p:sp>
    </p:spTree>
    <p:extLst>
      <p:ext uri="{BB962C8B-B14F-4D97-AF65-F5344CB8AC3E}">
        <p14:creationId xmlns:p14="http://schemas.microsoft.com/office/powerpoint/2010/main" val="103395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Text"/>
          <p:cNvSpPr txBox="1">
            <a:spLocks noGrp="1"/>
          </p:cNvSpPr>
          <p:nvPr>
            <p:ph type="title"/>
          </p:nvPr>
        </p:nvSpPr>
        <p:spPr>
          <a:xfrm>
            <a:off x="609600" y="114300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/>
          </p:nvPr>
        </p:nvSpPr>
        <p:spPr>
          <a:xfrm>
            <a:off x="4766733" y="1143003"/>
            <a:ext cx="6815667" cy="49831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09601" y="2305053"/>
            <a:ext cx="4011087" cy="38211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</a:lstStyle>
          <a:p>
            <a:pPr marL="0" indent="0">
              <a:spcBef>
                <a:spcPts val="300"/>
              </a:spcBef>
              <a:buSzTx/>
              <a:buNone/>
              <a:defRPr sz="14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39F19FD-8918-E84F-BB1F-9102D087C278}"/>
              </a:ext>
            </a:extLst>
          </p:cNvPr>
          <p:cNvSpPr/>
          <p:nvPr/>
        </p:nvSpPr>
        <p:spPr>
          <a:xfrm>
            <a:off x="576197" y="2360087"/>
            <a:ext cx="200417" cy="3677928"/>
          </a:xfrm>
          <a:prstGeom prst="rect">
            <a:avLst/>
          </a:prstGeom>
          <a:solidFill>
            <a:srgbClr val="DADFE2">
              <a:alpha val="45098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3300" b="0" i="0" u="none" strike="noStrike" cap="none" spc="0" normalizeH="0" baseline="0" dirty="0">
              <a:ln>
                <a:noFill/>
              </a:ln>
              <a:solidFill>
                <a:srgbClr val="DADFE2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C7909F-471A-6540-9AFC-4681CE884578}"/>
              </a:ext>
            </a:extLst>
          </p:cNvPr>
          <p:cNvSpPr txBox="1"/>
          <p:nvPr/>
        </p:nvSpPr>
        <p:spPr>
          <a:xfrm>
            <a:off x="4486364" y="6044386"/>
            <a:ext cx="7405196" cy="2308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900" i="1" dirty="0">
                <a:solidFill>
                  <a:srgbClr val="22497A"/>
                </a:solidFill>
                <a:latin typeface="Helvetica" pitchFamily="2" charset="0"/>
              </a:rPr>
              <a:t>*Other behaviour-science frameworks also can be used, such as the attention, belief formation, choice and determination (ABCD) framework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B13DFD2-CA38-574C-982E-4F78284593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11" y="1443048"/>
            <a:ext cx="1103347" cy="1103347"/>
          </a:xfrm>
          <a:prstGeom prst="rect">
            <a:avLst/>
          </a:prstGeom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A9D08F-21F2-B34E-97A0-0CA291F69E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836369"/>
              </p:ext>
            </p:extLst>
          </p:nvPr>
        </p:nvGraphicFramePr>
        <p:xfrm>
          <a:off x="1338942" y="1455449"/>
          <a:ext cx="10330543" cy="45892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75658">
                  <a:extLst>
                    <a:ext uri="{9D8B030D-6E8A-4147-A177-3AD203B41FA5}">
                      <a16:colId xmlns:a16="http://schemas.microsoft.com/office/drawing/2014/main" val="4028716238"/>
                    </a:ext>
                  </a:extLst>
                </a:gridCol>
                <a:gridCol w="3757799">
                  <a:extLst>
                    <a:ext uri="{9D8B030D-6E8A-4147-A177-3AD203B41FA5}">
                      <a16:colId xmlns:a16="http://schemas.microsoft.com/office/drawing/2014/main" val="3680332889"/>
                    </a:ext>
                  </a:extLst>
                </a:gridCol>
                <a:gridCol w="5397086">
                  <a:extLst>
                    <a:ext uri="{9D8B030D-6E8A-4147-A177-3AD203B41FA5}">
                      <a16:colId xmlns:a16="http://schemas.microsoft.com/office/drawing/2014/main" val="3062459184"/>
                    </a:ext>
                  </a:extLst>
                </a:gridCol>
              </a:tblGrid>
              <a:tr h="398260">
                <a:tc>
                  <a:txBody>
                    <a:bodyPr/>
                    <a:lstStyle/>
                    <a:p>
                      <a:pPr algn="ctr"/>
                      <a:r>
                        <a:rPr lang="en-CA" sz="1200" b="0" dirty="0">
                          <a:solidFill>
                            <a:schemeClr val="tx1"/>
                          </a:solidFill>
                          <a:effectLst/>
                        </a:rPr>
                        <a:t>Questions</a:t>
                      </a:r>
                      <a:endParaRPr lang="en-CA" sz="12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CCE5">
                        <a:alpha val="45098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sz="1200" b="0" dirty="0">
                          <a:solidFill>
                            <a:schemeClr val="tx1"/>
                          </a:solidFill>
                          <a:effectLst/>
                        </a:rPr>
                        <a:t>Prompts</a:t>
                      </a:r>
                      <a:endParaRPr lang="en-CA" sz="1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CE5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1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CE5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991443"/>
                  </a:ext>
                </a:extLst>
              </a:tr>
              <a:tr h="55533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What types of decisions do they make?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CCE5">
                        <a:alpha val="45098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Making decisions about their and their family’s well-being 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Spending their money on products and services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Volunteering their time and donating money to initiatives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Supporting politicians charged with addressing societal challenges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Advancing a narrow public interest, such as seeking a product recall for a product they purchased, better schooling for the type of school their children attend, and public payment for an expensive prescription drug for which a family member is now paying out-of-pocket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Advancing a broad public interest, such as improving consumer protection, education and healthcare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460757"/>
                  </a:ext>
                </a:extLst>
              </a:tr>
              <a:tr h="3681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CA" sz="1050" b="0" dirty="0">
                          <a:solidFill>
                            <a:schemeClr val="tx1"/>
                          </a:solidFill>
                          <a:effectLst/>
                        </a:rPr>
                        <a:t>Where and how are decisions made?</a:t>
                      </a:r>
                      <a:endParaRPr lang="en-CA" sz="1050" b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CCE5">
                        <a:alpha val="45098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Can decide whether and how to take action on impulse, often as part of a learned, non-conscious process, or after reflection, as part of a deliberative, conscious process that can include finding and using evidence </a:t>
                      </a:r>
                      <a:endParaRPr lang="en-CA" sz="8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8578962"/>
                  </a:ext>
                </a:extLst>
              </a:tr>
              <a:tr h="56184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CA" sz="105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Arial"/>
                        </a:rPr>
                        <a:t>What factors may influence decision-making?</a:t>
                      </a:r>
                      <a:endParaRPr lang="en-CA" sz="105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Helvetica" pitchFamily="2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CCE5">
                        <a:alpha val="45098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Need the opportunity, motivation and capability* to make a personal decision, take local action or build a social movement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Motivation and capability can be influenced by family and friends, social-media influencers, community leaders, and others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 citizen-specific frameworks exist, such as the ‘Ottawa decision-support framework’ for patients, which includes decisional needs, decisional outcomes, and decision support that meets decisional needs and achieves decisional outcomes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54725"/>
                  </a:ext>
                </a:extLst>
              </a:tr>
              <a:tr h="583293">
                <a:tc>
                  <a:txBody>
                    <a:bodyPr/>
                    <a:lstStyle/>
                    <a:p>
                      <a:pPr marL="0" lvl="4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CA" sz="105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Arial"/>
                        </a:rPr>
                        <a:t>What ‘structures’ may provide a way in for evidence (and for institutionalizing evidence support)</a:t>
                      </a:r>
                      <a:endParaRPr lang="en-CA" sz="105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Helvetica" pitchFamily="2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CCE5">
                        <a:alpha val="45098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Regulatory frameworks that protect citizens from false or misleading advertising of products that claim to prevent, diagnose, cure, treat or mitigate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Social-accountability requirements such as citizen report cards, community monitoring, social audits, participatory budgeting, and citizen charters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Organizational and professional requirements to ensure citizens are provided with objective counsel and service in their interest and have access to an independent mechanism to address complaints (e.g., ombudsperson)</a:t>
                      </a:r>
                      <a:endParaRPr lang="en-CA" sz="8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8619297"/>
                  </a:ext>
                </a:extLst>
              </a:tr>
              <a:tr h="1047217">
                <a:tc>
                  <a:txBody>
                    <a:bodyPr/>
                    <a:lstStyle/>
                    <a:p>
                      <a:pPr marL="0" lvl="4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CA" sz="105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Arial"/>
                        </a:rPr>
                        <a:t>What ‘processes’ may provide a way in for evidence?</a:t>
                      </a:r>
                      <a:endParaRPr lang="en-CA" sz="105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Helvetica" pitchFamily="2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CCE5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j-ea"/>
                          <a:cs typeface="+mn-cs"/>
                          <a:sym typeface="Arial"/>
                        </a:rPr>
                        <a:t>Decision aids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j-ea"/>
                          <a:cs typeface="+mn-cs"/>
                          <a:sym typeface="Arial"/>
                        </a:rPr>
                        <a:t>Open-access publications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j-ea"/>
                          <a:cs typeface="+mn-cs"/>
                          <a:sym typeface="Arial"/>
                        </a:rPr>
                        <a:t>Citizen-targeted plain-language communication of evidence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j-ea"/>
                          <a:cs typeface="+mn-cs"/>
                          <a:sym typeface="Arial"/>
                        </a:rPr>
                        <a:t>Fact-checking services and misinformation trackers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j-ea"/>
                          <a:cs typeface="+mn-cs"/>
                          <a:sym typeface="Arial"/>
                        </a:rPr>
                        <a:t>Media and information (including numeric) literacy training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j-ea"/>
                          <a:cs typeface="+mn-cs"/>
                          <a:sym typeface="Arial"/>
                        </a:rPr>
                        <a:t>Trust-in-science initiatives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j-ea"/>
                          <a:cs typeface="+mn-cs"/>
                          <a:sym typeface="Arial"/>
                        </a:rPr>
                        <a:t>Citizen-science initiatives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Co-design and co-production processes 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Citizen panels and other deliberative processes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Public consultation and engagement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Media, social media (including algorithms), and podcasts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Labels (called kitemarks in the UK) that signal the safety, quality or provenance of products and services (e.g., safe bicycle helmets or fair-trade coffee)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Websites that provide reviews of products and services (organized by product or service category to enable ‘comparison shopping’)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Websites that support ‘effective altruism’**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800" b="0" i="0" u="none" strike="noStrike" cap="none" spc="0" baseline="0" dirty="0">
                          <a:solidFill>
                            <a:srgbClr val="1E252B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Social movements </a:t>
                      </a:r>
                      <a:endParaRPr lang="en-CA" sz="800" b="0" i="0" u="none" strike="noStrike" cap="none" spc="0" baseline="0" dirty="0">
                        <a:solidFill>
                          <a:srgbClr val="1E252B"/>
                        </a:solidFill>
                        <a:effectLst/>
                        <a:uFillTx/>
                        <a:latin typeface="Helvetica" pitchFamily="2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rgbClr val="6699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235402"/>
                  </a:ext>
                </a:extLst>
              </a:tr>
            </a:tbl>
          </a:graphicData>
        </a:graphic>
      </p:graphicFrame>
      <p:sp>
        <p:nvSpPr>
          <p:cNvPr id="18" name="Slide Number">
            <a:extLst>
              <a:ext uri="{FF2B5EF4-FFF2-40B4-BE49-F238E27FC236}">
                <a16:creationId xmlns:a16="http://schemas.microsoft.com/office/drawing/2014/main" id="{AC29877B-91C6-9F4F-A5F4-CCC042A42E82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58FD06-744A-8D4A-9CAB-10FF5C24E420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3.6 </a:t>
            </a:r>
            <a:r>
              <a:rPr lang="en-CA" sz="2000" dirty="0">
                <a:solidFill>
                  <a:srgbClr val="22497A"/>
                </a:solidFill>
                <a:latin typeface="Helvetica" pitchFamily="2" charset="0"/>
              </a:rPr>
              <a:t>Citizens and the context for their use of evidence</a:t>
            </a:r>
            <a:endParaRPr lang="en-CA" sz="2000" dirty="0">
              <a:solidFill>
                <a:srgbClr val="264878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57358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487</Words>
  <Application>Microsoft Macintosh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2021-12-14T16:36:02Z</dcterms:modified>
</cp:coreProperties>
</file>