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81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CCE5"/>
    <a:srgbClr val="CDE5B2"/>
    <a:srgbClr val="E5BAD1"/>
    <a:srgbClr val="FFDEAB"/>
    <a:srgbClr val="DADFE2"/>
    <a:srgbClr val="99CC66"/>
    <a:srgbClr val="CC76A6"/>
    <a:srgbClr val="FFC057"/>
    <a:srgbClr val="8DD2E5"/>
    <a:srgbClr val="66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9"/>
    <p:restoredTop sz="91471"/>
  </p:normalViewPr>
  <p:slideViewPr>
    <p:cSldViewPr snapToGrid="0" snapToObjects="1">
      <p:cViewPr varScale="1">
        <p:scale>
          <a:sx n="100" d="100"/>
          <a:sy n="100" d="100"/>
        </p:scale>
        <p:origin x="1112" y="184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11/24/21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RECORD</a:t>
            </a:r>
          </a:p>
        </p:txBody>
      </p:sp>
    </p:spTree>
    <p:extLst>
      <p:ext uri="{BB962C8B-B14F-4D97-AF65-F5344CB8AC3E}">
        <p14:creationId xmlns:p14="http://schemas.microsoft.com/office/powerpoint/2010/main" val="329601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609600" y="114300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3" y="1143003"/>
            <a:ext cx="6815667" cy="4983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09601" y="2305053"/>
            <a:ext cx="4011087" cy="38211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None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6856ABC-8962-1347-A540-C6A9AF60A988}"/>
              </a:ext>
            </a:extLst>
          </p:cNvPr>
          <p:cNvSpPr/>
          <p:nvPr/>
        </p:nvSpPr>
        <p:spPr>
          <a:xfrm>
            <a:off x="576197" y="1979112"/>
            <a:ext cx="200417" cy="3677928"/>
          </a:xfrm>
          <a:prstGeom prst="rect">
            <a:avLst/>
          </a:prstGeom>
          <a:solidFill>
            <a:srgbClr val="DADFE2">
              <a:alpha val="45098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3300" b="0" i="0" u="none" strike="noStrike" cap="none" spc="0" normalizeH="0" baseline="0" dirty="0">
              <a:ln>
                <a:noFill/>
              </a:ln>
              <a:solidFill>
                <a:srgbClr val="DADFE2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1B895EC-52AA-1847-B341-3C2BC92DE2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3" y="1448320"/>
            <a:ext cx="1103347" cy="1103347"/>
          </a:xfrm>
          <a:prstGeom prst="rect">
            <a:avLst/>
          </a:prstGeom>
        </p:spPr>
      </p:pic>
      <p:graphicFrame>
        <p:nvGraphicFramePr>
          <p:cNvPr id="13" name="Table 14">
            <a:extLst>
              <a:ext uri="{FF2B5EF4-FFF2-40B4-BE49-F238E27FC236}">
                <a16:creationId xmlns:a16="http://schemas.microsoft.com/office/drawing/2014/main" id="{E6508046-B538-0748-A139-E8B48BFA8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796728"/>
              </p:ext>
            </p:extLst>
          </p:nvPr>
        </p:nvGraphicFramePr>
        <p:xfrm>
          <a:off x="1371600" y="1466335"/>
          <a:ext cx="10277605" cy="416969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93352">
                  <a:extLst>
                    <a:ext uri="{9D8B030D-6E8A-4147-A177-3AD203B41FA5}">
                      <a16:colId xmlns:a16="http://schemas.microsoft.com/office/drawing/2014/main" val="4028716238"/>
                    </a:ext>
                  </a:extLst>
                </a:gridCol>
                <a:gridCol w="8784253">
                  <a:extLst>
                    <a:ext uri="{9D8B030D-6E8A-4147-A177-3AD203B41FA5}">
                      <a16:colId xmlns:a16="http://schemas.microsoft.com/office/drawing/2014/main" val="3680332889"/>
                    </a:ext>
                  </a:extLst>
                </a:gridCol>
              </a:tblGrid>
              <a:tr h="398260">
                <a:tc>
                  <a:txBody>
                    <a:bodyPr/>
                    <a:lstStyle/>
                    <a:p>
                      <a:pPr algn="ctr"/>
                      <a:r>
                        <a:rPr lang="en-CA" sz="1200" b="0" dirty="0">
                          <a:solidFill>
                            <a:schemeClr val="tx1"/>
                          </a:solidFill>
                          <a:effectLst/>
                        </a:rPr>
                        <a:t>Questions</a:t>
                      </a:r>
                      <a:endParaRPr lang="en-CA" sz="12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E5B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200" b="0" dirty="0">
                          <a:solidFill>
                            <a:schemeClr val="tx1"/>
                          </a:solidFill>
                          <a:effectLst/>
                        </a:rPr>
                        <a:t>Prompts</a:t>
                      </a:r>
                      <a:endParaRPr lang="en-CA" sz="12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B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991443"/>
                  </a:ext>
                </a:extLst>
              </a:tr>
              <a:tr h="55533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effectLst/>
                        </a:rPr>
                        <a:t>What types of decisions do they make?</a:t>
                      </a:r>
                      <a:endParaRPr lang="en-US" sz="1050" b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E5B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Provide counsel or service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460757"/>
                  </a:ext>
                </a:extLst>
              </a:tr>
              <a:tr h="44519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CA" sz="1050" b="0" dirty="0">
                          <a:solidFill>
                            <a:schemeClr val="tx1"/>
                          </a:solidFill>
                          <a:effectLst/>
                        </a:rPr>
                        <a:t>Where and how are decisions made?</a:t>
                      </a:r>
                      <a:endParaRPr lang="en-CA" sz="1050" b="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E5B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Can decide whether and how to take action independently – on an impulse, often as part of a learned, non-conscious process, or after reflection, as part of a deliberative conscious process that can include finding and using evidence (Kahneman 2011) – vs in a workplace with policies and procedures set by others 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8578962"/>
                  </a:ext>
                </a:extLst>
              </a:tr>
              <a:tr h="56184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CA" sz="105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Arial"/>
                        </a:rPr>
                        <a:t>What factors may influence decision-making?</a:t>
                      </a:r>
                      <a:endParaRPr lang="en-CA" sz="105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E5B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Need the capability, opportunity and motivation to make a professional decision or to work with individual clients to make shared decisions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 profession-specific frameworks exist, such as the evidence-based practice ‘triangle’ of clinical context (patient condition and clinical expertise), patient values and preferences, and evidence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54725"/>
                  </a:ext>
                </a:extLst>
              </a:tr>
              <a:tr h="879029">
                <a:tc>
                  <a:txBody>
                    <a:bodyPr/>
                    <a:lstStyle/>
                    <a:p>
                      <a:pPr marL="0" lvl="4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CA" sz="105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Arial"/>
                        </a:rPr>
                        <a:t>What ‘structures’ may provide a way in for evidence (and for institutionalizing evidence support)</a:t>
                      </a:r>
                      <a:endParaRPr lang="en-CA" sz="105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E5B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Workplace units providing decision support, knowledge management, research and development (R&amp;D), budgeting and planning, marketing, monitoring, auditing, and risk management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External workplace support from evidence-support initiatives (e.g., Educational Endowment Foundation for teachers)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External workplace support from management-consulting firms, financial-services sector (e.g., financing) and financial authorities (e.g., externality pricing), and global technical-standard setters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8619297"/>
                  </a:ext>
                </a:extLst>
              </a:tr>
              <a:tr h="1330036">
                <a:tc>
                  <a:txBody>
                    <a:bodyPr/>
                    <a:lstStyle/>
                    <a:p>
                      <a:pPr marL="0" lvl="4" indent="0" algn="ctr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CA" sz="1050" b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sym typeface="Arial"/>
                        </a:rPr>
                        <a:t>What ‘processes’ may provide a way in for evidence?</a:t>
                      </a:r>
                      <a:endParaRPr lang="en-CA" sz="105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Helvetica" pitchFamily="2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E5B2">
                        <a:alpha val="4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Code of professional conduct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Continuing professional development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Maintenance of licensure (e.g., minimum amount continuing professional development in a defined period; periodic peer and practice assessment)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Other regulatory requirements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Practice-based research opportunities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Workplace processes such as budgeting, planning and monitoring as well as policies, procedures, handbooks and other tools to support workflows (see </a:t>
                      </a:r>
                      <a:r>
                        <a:rPr lang="en-CA" sz="900" b="1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exhibit 3.4 </a:t>
                      </a:r>
                      <a:r>
                        <a:rPr lang="en-CA" sz="900" dirty="0">
                          <a:solidFill>
                            <a:srgbClr val="1E252B"/>
                          </a:solidFill>
                          <a:effectLst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 the full list)</a:t>
                      </a:r>
                      <a:endParaRPr lang="en-CA" sz="900" dirty="0">
                        <a:solidFill>
                          <a:srgbClr val="1E252B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4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235402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59EBB688-8517-9E40-A18B-2A2EB93E75C8}"/>
              </a:ext>
            </a:extLst>
          </p:cNvPr>
          <p:cNvSpPr/>
          <p:nvPr/>
        </p:nvSpPr>
        <p:spPr>
          <a:xfrm>
            <a:off x="-23747" y="35625"/>
            <a:ext cx="447699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i="1" dirty="0">
                <a:solidFill>
                  <a:schemeClr val="tx1"/>
                </a:solidFill>
              </a:rPr>
              <a:t>DRAFT FOR CONSULTATION – </a:t>
            </a:r>
            <a:r>
              <a:rPr lang="en-US" sz="1050" i="1" dirty="0">
                <a:solidFill>
                  <a:schemeClr val="tx1"/>
                </a:solidFill>
              </a:rPr>
              <a:t>Last updated on 9 November 2021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F6E697-AF1B-B043-8881-BD28303C5E12}"/>
              </a:ext>
            </a:extLst>
          </p:cNvPr>
          <p:cNvSpPr/>
          <p:nvPr/>
        </p:nvSpPr>
        <p:spPr>
          <a:xfrm>
            <a:off x="322682" y="350015"/>
            <a:ext cx="104977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3.5 </a:t>
            </a:r>
            <a:r>
              <a:rPr lang="en-CA" sz="2000" dirty="0">
                <a:solidFill>
                  <a:srgbClr val="22497A"/>
                </a:solidFill>
                <a:latin typeface="Helvetica" pitchFamily="2" charset="0"/>
              </a:rPr>
              <a:t>Professionals and the context for their use of evidence</a:t>
            </a:r>
            <a:endParaRPr lang="en-CA" sz="2000" dirty="0">
              <a:solidFill>
                <a:srgbClr val="264878"/>
              </a:solidFill>
              <a:latin typeface="Helvetica" pitchFamily="2" charset="0"/>
            </a:endParaRP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6D2A94F4-189A-9244-AA6A-96137844BF3A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585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24360</TotalTime>
  <Words>336</Words>
  <Application>Microsoft Macintosh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430</cp:revision>
  <cp:lastPrinted>2021-10-15T02:33:08Z</cp:lastPrinted>
  <dcterms:modified xsi:type="dcterms:W3CDTF">2021-11-25T02:35:12Z</dcterms:modified>
</cp:coreProperties>
</file>