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00"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CCE5"/>
    <a:srgbClr val="CDE5B2"/>
    <a:srgbClr val="E5BAD1"/>
    <a:srgbClr val="FFDEAB"/>
    <a:srgbClr val="DADFE2"/>
    <a:srgbClr val="99CC66"/>
    <a:srgbClr val="CC76A6"/>
    <a:srgbClr val="FFC057"/>
    <a:srgbClr val="8DD2E5"/>
    <a:srgbClr val="66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59"/>
    <p:restoredTop sz="91471"/>
  </p:normalViewPr>
  <p:slideViewPr>
    <p:cSldViewPr snapToGrid="0" snapToObjects="1">
      <p:cViewPr varScale="1">
        <p:scale>
          <a:sx n="100" d="100"/>
          <a:sy n="100" d="100"/>
        </p:scale>
        <p:origin x="1112"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11/24/21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05054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63" name="Title Text"/>
          <p:cNvSpPr txBox="1">
            <a:spLocks noGrp="1"/>
          </p:cNvSpPr>
          <p:nvPr>
            <p:ph type="title"/>
          </p:nvPr>
        </p:nvSpPr>
        <p:spPr>
          <a:xfrm>
            <a:off x="609600" y="1100930"/>
            <a:ext cx="10972800" cy="880270"/>
          </a:xfrm>
          <a:prstGeom prst="rect">
            <a:avLst/>
          </a:prstGeom>
        </p:spPr>
        <p:txBody>
          <a:bodyPr/>
          <a:lstStyle/>
          <a:p>
            <a:r>
              <a:t>Title Text</a:t>
            </a:r>
          </a:p>
        </p:txBody>
      </p:sp>
      <p:sp>
        <p:nvSpPr>
          <p:cNvPr id="64" name="Body Level One…"/>
          <p:cNvSpPr txBox="1">
            <a:spLocks noGrp="1"/>
          </p:cNvSpPr>
          <p:nvPr>
            <p:ph type="body" sz="quarter" idx="1"/>
          </p:nvPr>
        </p:nvSpPr>
        <p:spPr>
          <a:xfrm>
            <a:off x="609600" y="2255839"/>
            <a:ext cx="5386917" cy="639763"/>
          </a:xfrm>
          <a:prstGeom prst="rect">
            <a:avLst/>
          </a:prstGeom>
        </p:spPr>
        <p:txBody>
          <a:bodyPr anchor="b">
            <a:normAutofit/>
          </a:bodyPr>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65" name="Text Placeholder 4"/>
          <p:cNvSpPr>
            <a:spLocks noGrp="1"/>
          </p:cNvSpPr>
          <p:nvPr>
            <p:ph type="body" sz="quarter" idx="21"/>
          </p:nvPr>
        </p:nvSpPr>
        <p:spPr>
          <a:xfrm>
            <a:off x="6193369" y="2255839"/>
            <a:ext cx="5389033" cy="639763"/>
          </a:xfrm>
          <a:prstGeom prst="rect">
            <a:avLst/>
          </a:prstGeom>
        </p:spPr>
        <p:txBody>
          <a:bodyPr anchor="b">
            <a:normAutofit/>
          </a:bodyPr>
          <a:lstStyle>
            <a:lvl1pPr marL="0" indent="0">
              <a:spcBef>
                <a:spcPts val="500"/>
              </a:spcBef>
              <a:buSzTx/>
              <a:buNone/>
              <a:defRPr sz="2400" b="1"/>
            </a:lvl1pPr>
          </a:lstStyle>
          <a:p>
            <a:pPr marL="0" indent="0">
              <a:spcBef>
                <a:spcPts val="500"/>
              </a:spcBef>
              <a:buSzTx/>
              <a:buNone/>
              <a:defRPr sz="2400" b="1"/>
            </a:pPr>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4"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16A64F6-CA87-984A-89A4-BA6F99E4104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656011" y="1848719"/>
            <a:ext cx="3609833" cy="3700079"/>
          </a:xfrm>
          <a:prstGeom prst="rect">
            <a:avLst/>
          </a:prstGeom>
        </p:spPr>
      </p:pic>
      <p:graphicFrame>
        <p:nvGraphicFramePr>
          <p:cNvPr id="26" name="Table 25">
            <a:extLst>
              <a:ext uri="{FF2B5EF4-FFF2-40B4-BE49-F238E27FC236}">
                <a16:creationId xmlns:a16="http://schemas.microsoft.com/office/drawing/2014/main" id="{AD59F890-4F4C-DE4E-A39C-6C9CC179EF5B}"/>
              </a:ext>
            </a:extLst>
          </p:cNvPr>
          <p:cNvGraphicFramePr>
            <a:graphicFrameLocks noGrp="1"/>
          </p:cNvGraphicFramePr>
          <p:nvPr>
            <p:extLst>
              <p:ext uri="{D42A27DB-BD31-4B8C-83A1-F6EECF244321}">
                <p14:modId xmlns:p14="http://schemas.microsoft.com/office/powerpoint/2010/main" val="491683951"/>
              </p:ext>
            </p:extLst>
          </p:nvPr>
        </p:nvGraphicFramePr>
        <p:xfrm>
          <a:off x="4701484" y="1423679"/>
          <a:ext cx="6979222" cy="4667958"/>
        </p:xfrm>
        <a:graphic>
          <a:graphicData uri="http://schemas.openxmlformats.org/drawingml/2006/table">
            <a:tbl>
              <a:tblPr firstRow="1" firstCol="1" bandRow="1">
                <a:tableStyleId>{4C3C2611-4C71-4FC5-86AE-919BDF0F9419}</a:tableStyleId>
              </a:tblPr>
              <a:tblGrid>
                <a:gridCol w="848018">
                  <a:extLst>
                    <a:ext uri="{9D8B030D-6E8A-4147-A177-3AD203B41FA5}">
                      <a16:colId xmlns:a16="http://schemas.microsoft.com/office/drawing/2014/main" val="183329669"/>
                    </a:ext>
                  </a:extLst>
                </a:gridCol>
                <a:gridCol w="3148184">
                  <a:extLst>
                    <a:ext uri="{9D8B030D-6E8A-4147-A177-3AD203B41FA5}">
                      <a16:colId xmlns:a16="http://schemas.microsoft.com/office/drawing/2014/main" val="2863044845"/>
                    </a:ext>
                  </a:extLst>
                </a:gridCol>
                <a:gridCol w="1491510">
                  <a:extLst>
                    <a:ext uri="{9D8B030D-6E8A-4147-A177-3AD203B41FA5}">
                      <a16:colId xmlns:a16="http://schemas.microsoft.com/office/drawing/2014/main" val="1553916304"/>
                    </a:ext>
                  </a:extLst>
                </a:gridCol>
                <a:gridCol w="1491510">
                  <a:extLst>
                    <a:ext uri="{9D8B030D-6E8A-4147-A177-3AD203B41FA5}">
                      <a16:colId xmlns:a16="http://schemas.microsoft.com/office/drawing/2014/main" val="1100320084"/>
                    </a:ext>
                  </a:extLst>
                </a:gridCol>
              </a:tblGrid>
              <a:tr h="312949">
                <a:tc>
                  <a:txBody>
                    <a:bodyPr/>
                    <a:lstStyle/>
                    <a:p>
                      <a:pPr algn="ctr"/>
                      <a:r>
                        <a:rPr lang="en-CA" sz="1050" b="0" dirty="0">
                          <a:solidFill>
                            <a:schemeClr val="tx1"/>
                          </a:solidFill>
                          <a:effectLst/>
                        </a:rPr>
                        <a:t>Steps</a:t>
                      </a:r>
                      <a:endParaRPr lang="en-CA" sz="1050" b="0" dirty="0">
                        <a:solidFill>
                          <a:schemeClr val="tx1"/>
                        </a:solidFill>
                        <a:effectLst/>
                        <a:latin typeface="+mj-lt"/>
                        <a:ea typeface="Times New Roman" panose="02020603050405020304" pitchFamily="18" charset="0"/>
                        <a:cs typeface="Times New Roman" panose="02020603050405020304" pitchFamily="18" charset="0"/>
                      </a:endParaRPr>
                    </a:p>
                  </a:txBody>
                  <a:tcPr marL="24082" marR="24082"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accent1"/>
                    </a:solidFill>
                  </a:tcPr>
                </a:tc>
                <a:tc>
                  <a:txBody>
                    <a:bodyPr/>
                    <a:lstStyle/>
                    <a:p>
                      <a:pPr algn="ctr"/>
                      <a:r>
                        <a:rPr lang="en-CA" sz="1050" b="0" dirty="0">
                          <a:solidFill>
                            <a:schemeClr val="tx1"/>
                          </a:solidFill>
                          <a:effectLst/>
                        </a:rPr>
                        <a:t>Related questions</a:t>
                      </a:r>
                      <a:endParaRPr lang="en-CA" sz="1050" b="0" dirty="0">
                        <a:solidFill>
                          <a:schemeClr val="tx1"/>
                        </a:solidFill>
                        <a:effectLst/>
                        <a:latin typeface="+mj-lt"/>
                        <a:ea typeface="Times New Roman" panose="02020603050405020304" pitchFamily="18" charset="0"/>
                        <a:cs typeface="Times New Roman" panose="02020603050405020304" pitchFamily="18" charset="0"/>
                      </a:endParaRPr>
                    </a:p>
                  </a:txBody>
                  <a:tcPr marL="24082" marR="24082"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accent1"/>
                    </a:solidFill>
                  </a:tcPr>
                </a:tc>
                <a:tc>
                  <a:txBody>
                    <a:bodyPr/>
                    <a:lstStyle/>
                    <a:p>
                      <a:pPr algn="ctr"/>
                      <a:r>
                        <a:rPr lang="en-CA" sz="900" b="0" dirty="0">
                          <a:solidFill>
                            <a:schemeClr val="tx1"/>
                          </a:solidFill>
                          <a:effectLst/>
                        </a:rPr>
                        <a:t>Decision for a government policymaker</a:t>
                      </a:r>
                      <a:endParaRPr lang="en-CA" sz="900" b="0" dirty="0">
                        <a:solidFill>
                          <a:schemeClr val="tx1"/>
                        </a:solidFill>
                        <a:effectLst/>
                        <a:latin typeface="+mj-lt"/>
                        <a:ea typeface="Times New Roman" panose="02020603050405020304" pitchFamily="18" charset="0"/>
                        <a:cs typeface="Times New Roman" panose="02020603050405020304" pitchFamily="18" charset="0"/>
                      </a:endParaRPr>
                    </a:p>
                  </a:txBody>
                  <a:tcPr marL="24082" marR="24082"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900" b="0" dirty="0">
                          <a:solidFill>
                            <a:schemeClr val="tx1"/>
                          </a:solidFill>
                          <a:effectLst/>
                        </a:rPr>
                        <a:t>Decision for a citizen or community leader</a:t>
                      </a:r>
                    </a:p>
                  </a:txBody>
                  <a:tcPr marL="24082" marR="24082" marT="0" marB="0" anchor="ctr">
                    <a:lnL w="19050" cap="flat" cmpd="sng" algn="ctr">
                      <a:solidFill>
                        <a:schemeClr val="accent2"/>
                      </a:solidFill>
                      <a:prstDash val="solid"/>
                      <a:round/>
                      <a:headEnd type="none" w="med" len="med"/>
                      <a:tailEnd type="none" w="med" len="me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accent1"/>
                    </a:solidFill>
                  </a:tcPr>
                </a:tc>
                <a:extLst>
                  <a:ext uri="{0D108BD9-81ED-4DB2-BD59-A6C34878D82A}">
                    <a16:rowId xmlns:a16="http://schemas.microsoft.com/office/drawing/2014/main" val="1668614271"/>
                  </a:ext>
                </a:extLst>
              </a:tr>
              <a:tr h="292471">
                <a:tc rowSpan="3">
                  <a:txBody>
                    <a:bodyPr/>
                    <a:lstStyle/>
                    <a:p>
                      <a:pPr algn="ctr"/>
                      <a:endParaRPr lang="en-CA" sz="900" b="1" dirty="0">
                        <a:solidFill>
                          <a:schemeClr val="bg1"/>
                        </a:solidFill>
                        <a:effectLst/>
                        <a:latin typeface="+mj-lt"/>
                        <a:ea typeface="Times New Roman" panose="02020603050405020304" pitchFamily="18" charset="0"/>
                        <a:cs typeface="Times New Roman" panose="02020603050405020304" pitchFamily="18" charset="0"/>
                      </a:endParaRPr>
                    </a:p>
                  </a:txBody>
                  <a:tcPr marL="24082" marR="24082" marT="0" marB="0" anchor="ctr">
                    <a:lnL w="19050" cap="flat" cmpd="sng" algn="ctr">
                      <a:solidFill>
                        <a:schemeClr val="accent2"/>
                      </a:solidFill>
                      <a:prstDash val="solid"/>
                      <a:round/>
                      <a:headEnd type="none" w="med" len="med"/>
                      <a:tailEnd type="none" w="med" len="med"/>
                    </a:lnL>
                    <a:lnR w="12700" cap="flat">
                      <a:noFill/>
                      <a:prstDash val="solid"/>
                      <a:round/>
                    </a:lnR>
                    <a:lnT w="19050" cap="flat" cmpd="sng" algn="ctr">
                      <a:solidFill>
                        <a:schemeClr val="accent2"/>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solidFill>
                  </a:tcPr>
                </a:tc>
                <a:tc>
                  <a:txBody>
                    <a:bodyPr/>
                    <a:lstStyle/>
                    <a:p>
                      <a:pPr algn="l"/>
                      <a:r>
                        <a:rPr lang="en-CA" sz="900" dirty="0">
                          <a:solidFill>
                            <a:srgbClr val="1E252B"/>
                          </a:solidFill>
                          <a:effectLst/>
                        </a:rPr>
                        <a:t>How big is the problem?</a:t>
                      </a:r>
                      <a:endParaRPr lang="en-CA" sz="900" dirty="0">
                        <a:solidFill>
                          <a:srgbClr val="1E252B"/>
                        </a:solidFill>
                        <a:effectLst/>
                        <a:latin typeface="+mj-lt"/>
                      </a:endParaRPr>
                    </a:p>
                  </a:txBody>
                  <a:tcPr marL="24082" marR="24082" marT="0" marB="0" anchor="ctr">
                    <a:lnL w="12700" cap="flat">
                      <a:noFill/>
                      <a:prstDash val="solid"/>
                      <a:round/>
                    </a:lnL>
                    <a:lnT w="19050" cap="flat" cmpd="sng" algn="ctr">
                      <a:solidFill>
                        <a:schemeClr val="accent2"/>
                      </a:solidFill>
                      <a:prstDash val="solid"/>
                      <a:round/>
                      <a:headEnd type="none" w="med" len="med"/>
                      <a:tailEnd type="none" w="med" len="med"/>
                    </a:lnT>
                    <a:solidFill>
                      <a:srgbClr val="DADFE2">
                        <a:alpha val="25098"/>
                      </a:srgbClr>
                    </a:solidFill>
                  </a:tcPr>
                </a:tc>
                <a:tc rowSpan="3">
                  <a:txBody>
                    <a:bodyPr/>
                    <a:lstStyle/>
                    <a:p>
                      <a:pPr algn="ctr"/>
                      <a:r>
                        <a:rPr lang="en-CA" sz="900" dirty="0">
                          <a:solidFill>
                            <a:srgbClr val="1E252B"/>
                          </a:solidFill>
                          <a:effectLst/>
                        </a:rPr>
                        <a:t>Should we pay attention to this problem given all the others we face as a government?</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R w="12700" cap="flat">
                      <a:noFill/>
                      <a:prstDash val="solid"/>
                      <a:roun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solidFill>
                  </a:tcPr>
                </a:tc>
                <a:tc rowSpan="3">
                  <a:txBody>
                    <a:bodyPr/>
                    <a:lstStyle/>
                    <a:p>
                      <a:pPr algn="ctr"/>
                      <a:r>
                        <a:rPr lang="en-CA" sz="900" dirty="0">
                          <a:solidFill>
                            <a:srgbClr val="1E252B"/>
                          </a:solidFill>
                          <a:effectLst/>
                        </a:rPr>
                        <a:t>Should I pay attention to this problem given all the others that the people and community I care about face? </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L w="12700" cap="flat">
                      <a:noFill/>
                      <a:prstDash val="solid"/>
                      <a:round/>
                    </a:lnL>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lnTlToBr w="12700" cmpd="sng">
                      <a:noFill/>
                      <a:prstDash val="solid"/>
                    </a:lnTlToBr>
                    <a:lnBlToTr w="12700" cmpd="sng">
                      <a:noFill/>
                      <a:prstDash val="solid"/>
                    </a:lnBlToTr>
                    <a:solidFill>
                      <a:schemeClr val="bg1">
                        <a:alpha val="60000"/>
                      </a:schemeClr>
                    </a:solidFill>
                  </a:tcPr>
                </a:tc>
                <a:extLst>
                  <a:ext uri="{0D108BD9-81ED-4DB2-BD59-A6C34878D82A}">
                    <a16:rowId xmlns:a16="http://schemas.microsoft.com/office/drawing/2014/main" val="4052474939"/>
                  </a:ext>
                </a:extLst>
              </a:tr>
              <a:tr h="312949">
                <a:tc vMerge="1">
                  <a:txBody>
                    <a:bodyPr/>
                    <a:lstStyle/>
                    <a:p>
                      <a:endParaRPr lang="en-US"/>
                    </a:p>
                  </a:txBody>
                  <a:tcPr/>
                </a:tc>
                <a:tc>
                  <a:txBody>
                    <a:bodyPr/>
                    <a:lstStyle/>
                    <a:p>
                      <a:pPr algn="l"/>
                      <a:r>
                        <a:rPr lang="en-CA" sz="900" dirty="0">
                          <a:solidFill>
                            <a:srgbClr val="1E252B"/>
                          </a:solidFill>
                          <a:effectLst/>
                        </a:rPr>
                        <a:t>Is the problem getting worse or is it bigger here than elsewhere?</a:t>
                      </a:r>
                      <a:endParaRPr lang="en-CA" sz="900" dirty="0">
                        <a:solidFill>
                          <a:srgbClr val="1E252B"/>
                        </a:solidFill>
                        <a:effectLst/>
                        <a:latin typeface="+mj-lt"/>
                      </a:endParaRPr>
                    </a:p>
                  </a:txBody>
                  <a:tcPr marL="24082" marR="24082" marT="0" marB="0" anchor="ctr">
                    <a:lnL w="12700" cap="flat">
                      <a:noFill/>
                      <a:prstDash val="solid"/>
                      <a:round/>
                    </a:lnL>
                    <a:solidFill>
                      <a:schemeClr val="bg1"/>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864639247"/>
                  </a:ext>
                </a:extLst>
              </a:tr>
              <a:tr h="312949">
                <a:tc vMerge="1">
                  <a:txBody>
                    <a:bodyPr/>
                    <a:lstStyle/>
                    <a:p>
                      <a:endParaRPr lang="en-US"/>
                    </a:p>
                  </a:txBody>
                  <a:tcPr/>
                </a:tc>
                <a:tc>
                  <a:txBody>
                    <a:bodyPr/>
                    <a:lstStyle/>
                    <a:p>
                      <a:pPr algn="l"/>
                      <a:r>
                        <a:rPr lang="en-CA" sz="900" dirty="0">
                          <a:solidFill>
                            <a:srgbClr val="1E252B"/>
                          </a:solidFill>
                          <a:effectLst/>
                        </a:rPr>
                        <a:t>How do different people describe or experience the problem and its causes?</a:t>
                      </a:r>
                      <a:endParaRPr lang="en-CA" sz="900" dirty="0">
                        <a:solidFill>
                          <a:srgbClr val="1E252B"/>
                        </a:solidFill>
                        <a:effectLst/>
                        <a:latin typeface="+mj-lt"/>
                      </a:endParaRPr>
                    </a:p>
                  </a:txBody>
                  <a:tcPr marL="24082" marR="24082" marT="0" marB="0" anchor="ctr">
                    <a:lnL w="12700" cap="flat">
                      <a:noFill/>
                      <a:prstDash val="solid"/>
                      <a:round/>
                    </a:lnL>
                    <a:lnB w="19050" cap="flat" cmpd="sng" algn="ctr">
                      <a:solidFill>
                        <a:schemeClr val="accent2"/>
                      </a:solidFill>
                      <a:prstDash val="solid"/>
                      <a:round/>
                      <a:headEnd type="none" w="med" len="med"/>
                      <a:tailEnd type="none" w="med" len="med"/>
                    </a:lnB>
                    <a:solidFill>
                      <a:srgbClr val="DADFE2">
                        <a:alpha val="25098"/>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391500719"/>
                  </a:ext>
                </a:extLst>
              </a:tr>
              <a:tr h="292471">
                <a:tc rowSpan="5">
                  <a:txBody>
                    <a:bodyPr/>
                    <a:lstStyle/>
                    <a:p>
                      <a:pPr algn="ctr"/>
                      <a:endParaRPr lang="en-CA" sz="900" b="1" dirty="0">
                        <a:solidFill>
                          <a:srgbClr val="FF6666"/>
                        </a:solidFill>
                        <a:effectLst/>
                        <a:latin typeface="+mj-lt"/>
                        <a:ea typeface="Times New Roman" panose="02020603050405020304" pitchFamily="18" charset="0"/>
                        <a:cs typeface="Times New Roman" panose="02020603050405020304" pitchFamily="18" charset="0"/>
                      </a:endParaRPr>
                    </a:p>
                  </a:txBody>
                  <a:tcPr marL="24082" marR="24082" marT="0" marB="0" anchor="ctr">
                    <a:lnL w="19050" cap="flat" cmpd="sng" algn="ctr">
                      <a:solidFill>
                        <a:srgbClr val="FFC057"/>
                      </a:solidFill>
                      <a:prstDash val="solid"/>
                      <a:round/>
                      <a:headEnd type="none" w="med" len="med"/>
                      <a:tailEnd type="none" w="med" len="med"/>
                    </a:lnL>
                    <a:lnR w="12700" cap="flat">
                      <a:noFill/>
                      <a:prstDash val="solid"/>
                      <a:roun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FFC057"/>
                    </a:solidFill>
                  </a:tcPr>
                </a:tc>
                <a:tc>
                  <a:txBody>
                    <a:bodyPr/>
                    <a:lstStyle/>
                    <a:p>
                      <a:pPr algn="l"/>
                      <a:r>
                        <a:rPr lang="en-US" sz="900" dirty="0">
                          <a:solidFill>
                            <a:srgbClr val="1E252B"/>
                          </a:solidFill>
                          <a:effectLst/>
                        </a:rPr>
                        <a:t>What good might come of it?</a:t>
                      </a:r>
                      <a:endParaRPr lang="en-CA" sz="900" dirty="0">
                        <a:solidFill>
                          <a:srgbClr val="1E252B"/>
                        </a:solidFill>
                        <a:effectLst/>
                        <a:latin typeface="+mj-lt"/>
                      </a:endParaRPr>
                    </a:p>
                  </a:txBody>
                  <a:tcPr marL="24082" marR="24082" marT="0" marB="0" anchor="ctr">
                    <a:lnL w="12700" cap="flat">
                      <a:noFill/>
                      <a:prstDash val="solid"/>
                      <a:round/>
                    </a:lnL>
                    <a:lnT w="19050" cap="flat" cmpd="sng" algn="ctr">
                      <a:solidFill>
                        <a:schemeClr val="accent2"/>
                      </a:solidFill>
                      <a:prstDash val="solid"/>
                      <a:round/>
                      <a:headEnd type="none" w="med" len="med"/>
                      <a:tailEnd type="none" w="med" len="med"/>
                    </a:lnT>
                    <a:solidFill>
                      <a:schemeClr val="bg1">
                        <a:alpha val="25098"/>
                      </a:schemeClr>
                    </a:solidFill>
                  </a:tcPr>
                </a:tc>
                <a:tc rowSpan="5">
                  <a:txBody>
                    <a:bodyPr/>
                    <a:lstStyle/>
                    <a:p>
                      <a:pPr algn="ctr"/>
                      <a:r>
                        <a:rPr lang="en-US" sz="900" dirty="0">
                          <a:solidFill>
                            <a:srgbClr val="1E252B"/>
                          </a:solidFill>
                          <a:effectLst/>
                        </a:rPr>
                        <a:t>Should we take any action to address this problem and, if yes, which option should we select? </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alpha val="60000"/>
                      </a:schemeClr>
                    </a:solidFill>
                  </a:tcPr>
                </a:tc>
                <a:tc rowSpan="5">
                  <a:txBody>
                    <a:bodyPr/>
                    <a:lstStyle/>
                    <a:p>
                      <a:pPr algn="ctr"/>
                      <a:r>
                        <a:rPr lang="en-US" sz="900" dirty="0">
                          <a:solidFill>
                            <a:srgbClr val="1E252B"/>
                          </a:solidFill>
                          <a:effectLst/>
                        </a:rPr>
                        <a:t>Should I take any action to address this problem and, if yes, what action (e.g., talk to others about changing their behaviour, work with fellow community members on local solutions, or contact elected officials)?</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alpha val="60000"/>
                      </a:schemeClr>
                    </a:solidFill>
                  </a:tcPr>
                </a:tc>
                <a:extLst>
                  <a:ext uri="{0D108BD9-81ED-4DB2-BD59-A6C34878D82A}">
                    <a16:rowId xmlns:a16="http://schemas.microsoft.com/office/drawing/2014/main" val="3631241527"/>
                  </a:ext>
                </a:extLst>
              </a:tr>
              <a:tr h="292471">
                <a:tc vMerge="1">
                  <a:txBody>
                    <a:bodyPr/>
                    <a:lstStyle/>
                    <a:p>
                      <a:endParaRPr lang="en-US"/>
                    </a:p>
                  </a:txBody>
                  <a:tcPr/>
                </a:tc>
                <a:tc>
                  <a:txBody>
                    <a:bodyPr/>
                    <a:lstStyle/>
                    <a:p>
                      <a:pPr algn="l"/>
                      <a:r>
                        <a:rPr lang="en-US" sz="900" dirty="0">
                          <a:solidFill>
                            <a:srgbClr val="1E252B"/>
                          </a:solidFill>
                          <a:effectLst/>
                        </a:rPr>
                        <a:t>What could go wrong?</a:t>
                      </a:r>
                      <a:endParaRPr lang="en-CA" sz="900" dirty="0">
                        <a:solidFill>
                          <a:srgbClr val="1E252B"/>
                        </a:solidFill>
                        <a:effectLst/>
                        <a:latin typeface="+mj-lt"/>
                      </a:endParaRPr>
                    </a:p>
                  </a:txBody>
                  <a:tcPr marL="24082" marR="24082" marT="0" marB="0" anchor="ctr">
                    <a:lnL w="12700" cap="flat">
                      <a:noFill/>
                      <a:prstDash val="solid"/>
                      <a:round/>
                    </a:lnL>
                    <a:solidFill>
                      <a:srgbClr val="DADFE2">
                        <a:alpha val="25098"/>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881934605"/>
                  </a:ext>
                </a:extLst>
              </a:tr>
              <a:tr h="292471">
                <a:tc vMerge="1">
                  <a:txBody>
                    <a:bodyPr/>
                    <a:lstStyle/>
                    <a:p>
                      <a:endParaRPr lang="en-US"/>
                    </a:p>
                  </a:txBody>
                  <a:tcPr/>
                </a:tc>
                <a:tc>
                  <a:txBody>
                    <a:bodyPr/>
                    <a:lstStyle/>
                    <a:p>
                      <a:pPr algn="l"/>
                      <a:r>
                        <a:rPr lang="en-US" sz="900" dirty="0">
                          <a:solidFill>
                            <a:srgbClr val="1E252B"/>
                          </a:solidFill>
                          <a:effectLst/>
                        </a:rPr>
                        <a:t>Does one option achieve more for the same investment?</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L w="12700" cap="flat">
                      <a:noFill/>
                      <a:prstDash val="solid"/>
                      <a:round/>
                    </a:lnL>
                    <a:solidFill>
                      <a:schemeClr val="bg1">
                        <a:alpha val="25098"/>
                      </a:scheme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448370002"/>
                  </a:ext>
                </a:extLst>
              </a:tr>
              <a:tr h="312949">
                <a:tc vMerge="1">
                  <a:txBody>
                    <a:bodyPr/>
                    <a:lstStyle/>
                    <a:p>
                      <a:endParaRPr lang="en-US"/>
                    </a:p>
                  </a:txBody>
                  <a:tcPr/>
                </a:tc>
                <a:tc>
                  <a:txBody>
                    <a:bodyPr/>
                    <a:lstStyle/>
                    <a:p>
                      <a:pPr algn="l"/>
                      <a:r>
                        <a:rPr lang="en-US" sz="900" dirty="0">
                          <a:solidFill>
                            <a:srgbClr val="1E252B"/>
                          </a:solidFill>
                          <a:effectLst/>
                        </a:rPr>
                        <a:t>Can we adapt something that worked elsewhere while still getting the benefits?</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L w="12700" cap="flat">
                      <a:noFill/>
                      <a:prstDash val="solid"/>
                      <a:round/>
                    </a:lnL>
                    <a:solidFill>
                      <a:srgbClr val="DADFE2">
                        <a:alpha val="25098"/>
                      </a:srgb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2177432339"/>
                  </a:ext>
                </a:extLst>
              </a:tr>
              <a:tr h="292471">
                <a:tc vMerge="1">
                  <a:txBody>
                    <a:bodyPr/>
                    <a:lstStyle/>
                    <a:p>
                      <a:endParaRPr lang="en-US"/>
                    </a:p>
                  </a:txBody>
                  <a:tcPr/>
                </a:tc>
                <a:tc>
                  <a:txBody>
                    <a:bodyPr/>
                    <a:lstStyle/>
                    <a:p>
                      <a:pPr algn="l"/>
                      <a:r>
                        <a:rPr lang="en-US" sz="900" dirty="0">
                          <a:solidFill>
                            <a:srgbClr val="1E252B"/>
                          </a:solidFill>
                          <a:effectLst/>
                        </a:rPr>
                        <a:t>Which groups support which option? </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L w="12700" cap="flat">
                      <a:noFill/>
                      <a:prstDash val="solid"/>
                      <a:round/>
                    </a:lnL>
                    <a:lnB w="19050" cap="flat" cmpd="sng" algn="ctr">
                      <a:solidFill>
                        <a:schemeClr val="accent2"/>
                      </a:solidFill>
                      <a:prstDash val="solid"/>
                      <a:round/>
                      <a:headEnd type="none" w="med" len="med"/>
                      <a:tailEnd type="none" w="med" len="med"/>
                    </a:lnB>
                    <a:solidFill>
                      <a:schemeClr val="bg1">
                        <a:alpha val="25098"/>
                      </a:scheme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331731488"/>
                  </a:ext>
                </a:extLst>
              </a:tr>
              <a:tr h="419545">
                <a:tc rowSpan="2">
                  <a:txBody>
                    <a:bodyPr/>
                    <a:lstStyle/>
                    <a:p>
                      <a:pPr algn="ctr"/>
                      <a:endParaRPr lang="en-CA" sz="900" b="1" dirty="0">
                        <a:solidFill>
                          <a:schemeClr val="bg1"/>
                        </a:solidFill>
                        <a:effectLst/>
                        <a:latin typeface="+mj-lt"/>
                        <a:ea typeface="Times New Roman" panose="02020603050405020304" pitchFamily="18" charset="0"/>
                        <a:cs typeface="Times New Roman" panose="02020603050405020304" pitchFamily="18" charset="0"/>
                      </a:endParaRPr>
                    </a:p>
                  </a:txBody>
                  <a:tcPr marL="24082" marR="24082" marT="0" marB="0" anchor="ctr">
                    <a:lnL w="19050" cap="flat" cmpd="sng" algn="ctr">
                      <a:solidFill>
                        <a:srgbClr val="CC76A6"/>
                      </a:solidFill>
                      <a:prstDash val="solid"/>
                      <a:round/>
                      <a:headEnd type="none" w="med" len="med"/>
                      <a:tailEnd type="none" w="med" len="med"/>
                    </a:lnL>
                    <a:lnR w="12700" cap="flat">
                      <a:noFill/>
                      <a:prstDash val="solid"/>
                      <a:roun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rgbClr val="CC76A6"/>
                    </a:solidFill>
                  </a:tcPr>
                </a:tc>
                <a:tc>
                  <a:txBody>
                    <a:bodyPr/>
                    <a:lstStyle/>
                    <a:p>
                      <a:pPr algn="l"/>
                      <a:r>
                        <a:rPr lang="en-US" sz="900" dirty="0">
                          <a:solidFill>
                            <a:srgbClr val="1E252B"/>
                          </a:solidFill>
                          <a:effectLst/>
                        </a:rPr>
                        <a:t>What will get in the way or help us in reaching and achieving desired impacts among the right people?</a:t>
                      </a:r>
                    </a:p>
                  </a:txBody>
                  <a:tcPr marL="24082" marR="24082" marT="0" marB="0" anchor="ctr">
                    <a:lnL w="12700" cap="flat">
                      <a:noFill/>
                      <a:prstDash val="solid"/>
                      <a:round/>
                    </a:lnL>
                    <a:lnT w="19050" cap="flat" cmpd="sng" algn="ctr">
                      <a:solidFill>
                        <a:schemeClr val="accent2"/>
                      </a:solidFill>
                      <a:prstDash val="solid"/>
                      <a:round/>
                      <a:headEnd type="none" w="med" len="med"/>
                      <a:tailEnd type="none" w="med" len="med"/>
                    </a:lnT>
                    <a:solidFill>
                      <a:srgbClr val="DADFE2">
                        <a:alpha val="25098"/>
                      </a:srgbClr>
                    </a:solidFill>
                  </a:tcPr>
                </a:tc>
                <a:tc rowSpan="2">
                  <a:txBody>
                    <a:bodyPr/>
                    <a:lstStyle/>
                    <a:p>
                      <a:pPr algn="ctr"/>
                      <a:r>
                        <a:rPr lang="en-US" sz="900" dirty="0">
                          <a:solidFill>
                            <a:srgbClr val="1E252B"/>
                          </a:solidFill>
                          <a:effectLst/>
                        </a:rPr>
                        <a:t>Should we take any additional steps to increase the chance that the selected option does what we intend it to do? </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alpha val="60000"/>
                      </a:schemeClr>
                    </a:solidFill>
                  </a:tcPr>
                </a:tc>
                <a:tc rowSpan="2">
                  <a:txBody>
                    <a:bodyPr/>
                    <a:lstStyle/>
                    <a:p>
                      <a:pPr algn="ctr"/>
                      <a:r>
                        <a:rPr lang="en-US" sz="900" dirty="0">
                          <a:solidFill>
                            <a:srgbClr val="1E252B"/>
                          </a:solidFill>
                          <a:effectLst/>
                        </a:rPr>
                        <a:t>Should I work with fellow community members and encourage elected officials to take steps to ensure the selected option reaches the people and community I care about?</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chemeClr val="accent2"/>
                      </a:solidFill>
                      <a:prstDash val="solid"/>
                      <a:round/>
                      <a:headEnd type="none" w="med" len="med"/>
                      <a:tailEnd type="none" w="med" len="med"/>
                    </a:lnB>
                    <a:solidFill>
                      <a:schemeClr val="bg1">
                        <a:alpha val="60000"/>
                      </a:schemeClr>
                    </a:solidFill>
                  </a:tcPr>
                </a:tc>
                <a:extLst>
                  <a:ext uri="{0D108BD9-81ED-4DB2-BD59-A6C34878D82A}">
                    <a16:rowId xmlns:a16="http://schemas.microsoft.com/office/drawing/2014/main" val="4133614996"/>
                  </a:ext>
                </a:extLst>
              </a:tr>
              <a:tr h="554075">
                <a:tc vMerge="1">
                  <a:txBody>
                    <a:bodyPr/>
                    <a:lstStyle/>
                    <a:p>
                      <a:endParaRPr lang="en-US"/>
                    </a:p>
                  </a:txBody>
                  <a:tcPr/>
                </a:tc>
                <a:tc>
                  <a:txBody>
                    <a:bodyPr/>
                    <a:lstStyle/>
                    <a:p>
                      <a:pPr algn="l"/>
                      <a:r>
                        <a:rPr lang="en-US" sz="900" dirty="0">
                          <a:solidFill>
                            <a:srgbClr val="1E252B"/>
                          </a:solidFill>
                          <a:effectLst/>
                        </a:rPr>
                        <a:t>What strategies should we use to reach and achieve desired impacts among the right people?</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L w="12700" cap="flat">
                      <a:noFill/>
                      <a:prstDash val="solid"/>
                      <a:round/>
                    </a:lnL>
                    <a:lnB w="19050" cap="flat" cmpd="sng" algn="ctr">
                      <a:solidFill>
                        <a:schemeClr val="accent2"/>
                      </a:solidFill>
                      <a:prstDash val="solid"/>
                      <a:round/>
                      <a:headEnd type="none" w="med" len="med"/>
                      <a:tailEnd type="none" w="med" len="med"/>
                    </a:lnB>
                    <a:solidFill>
                      <a:schemeClr val="bg1">
                        <a:alpha val="25098"/>
                      </a:scheme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812624862"/>
                  </a:ext>
                </a:extLst>
              </a:tr>
              <a:tr h="476344">
                <a:tc rowSpan="2">
                  <a:txBody>
                    <a:bodyPr/>
                    <a:lstStyle/>
                    <a:p>
                      <a:pPr algn="ctr"/>
                      <a:endParaRPr lang="en-CA" sz="900" b="1" dirty="0">
                        <a:solidFill>
                          <a:srgbClr val="99CC66"/>
                        </a:solidFill>
                        <a:effectLst/>
                        <a:latin typeface="+mj-lt"/>
                        <a:ea typeface="Times New Roman" panose="02020603050405020304" pitchFamily="18" charset="0"/>
                        <a:cs typeface="Times New Roman" panose="02020603050405020304" pitchFamily="18" charset="0"/>
                      </a:endParaRPr>
                    </a:p>
                  </a:txBody>
                  <a:tcPr marL="24082" marR="24082" marT="0" marB="0" anchor="ctr">
                    <a:lnL w="19050" cap="flat" cmpd="sng" algn="ctr">
                      <a:solidFill>
                        <a:srgbClr val="99CC66"/>
                      </a:solidFill>
                      <a:prstDash val="solid"/>
                      <a:round/>
                      <a:headEnd type="none" w="med" len="med"/>
                      <a:tailEnd type="none" w="med" len="med"/>
                    </a:lnL>
                    <a:lnR w="12700" cap="flat">
                      <a:noFill/>
                      <a:prstDash val="solid"/>
                      <a:round/>
                    </a:lnR>
                    <a:lnT w="19050" cap="flat" cmpd="sng" algn="ctr">
                      <a:noFill/>
                      <a:prstDash val="solid"/>
                      <a:round/>
                      <a:headEnd type="none" w="med" len="med"/>
                      <a:tailEnd type="none" w="med" len="med"/>
                    </a:lnT>
                    <a:lnB w="19050" cap="flat" cmpd="sng" algn="ctr">
                      <a:solidFill>
                        <a:srgbClr val="99CC66"/>
                      </a:solidFill>
                      <a:prstDash val="solid"/>
                      <a:round/>
                      <a:headEnd type="none" w="med" len="med"/>
                      <a:tailEnd type="none" w="med" len="med"/>
                    </a:lnB>
                    <a:lnTlToBr w="12700" cmpd="sng">
                      <a:noFill/>
                      <a:prstDash val="solid"/>
                    </a:lnTlToBr>
                    <a:lnBlToTr w="12700" cmpd="sng">
                      <a:noFill/>
                      <a:prstDash val="solid"/>
                    </a:lnBlToTr>
                    <a:solidFill>
                      <a:srgbClr val="99CC66"/>
                    </a:solidFill>
                  </a:tcPr>
                </a:tc>
                <a:tc>
                  <a:txBody>
                    <a:bodyPr/>
                    <a:lstStyle/>
                    <a:p>
                      <a:pPr algn="l"/>
                      <a:r>
                        <a:rPr lang="en-CA" sz="900" dirty="0">
                          <a:solidFill>
                            <a:srgbClr val="1E252B"/>
                          </a:solidFill>
                          <a:effectLst/>
                        </a:rPr>
                        <a:t>Is the chosen option reaching those who can benefit from it?</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L w="12700" cap="flat">
                      <a:noFill/>
                      <a:prstDash val="solid"/>
                      <a:round/>
                    </a:lnL>
                    <a:lnT w="19050" cap="flat" cmpd="sng" algn="ctr">
                      <a:solidFill>
                        <a:schemeClr val="accent2"/>
                      </a:solidFill>
                      <a:prstDash val="solid"/>
                      <a:round/>
                      <a:headEnd type="none" w="med" len="med"/>
                      <a:tailEnd type="none" w="med" len="med"/>
                    </a:lnT>
                    <a:solidFill>
                      <a:srgbClr val="DADFE2">
                        <a:alpha val="25098"/>
                      </a:srgbClr>
                    </a:solidFill>
                  </a:tcPr>
                </a:tc>
                <a:tc rowSpan="2">
                  <a:txBody>
                    <a:bodyPr/>
                    <a:lstStyle/>
                    <a:p>
                      <a:pPr algn="ctr"/>
                      <a:r>
                        <a:rPr lang="en-CA" sz="900" dirty="0">
                          <a:solidFill>
                            <a:srgbClr val="1E252B"/>
                          </a:solidFill>
                          <a:effectLst/>
                        </a:rPr>
                        <a:t>Should we take any additional steps to give us the numbers we need to tell a success story or to correct our course if need be?</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T w="19050" cap="flat" cmpd="sng" algn="ctr">
                      <a:solidFill>
                        <a:schemeClr val="accent2"/>
                      </a:solidFill>
                      <a:prstDash val="solid"/>
                      <a:round/>
                      <a:headEnd type="none" w="med" len="med"/>
                      <a:tailEnd type="none" w="med" len="med"/>
                    </a:lnT>
                    <a:lnB w="19050" cap="flat" cmpd="sng" algn="ctr">
                      <a:solidFill>
                        <a:srgbClr val="8DD2E5"/>
                      </a:solidFill>
                      <a:prstDash val="solid"/>
                      <a:round/>
                      <a:headEnd type="none" w="med" len="med"/>
                      <a:tailEnd type="none" w="med" len="med"/>
                    </a:lnB>
                    <a:solidFill>
                      <a:schemeClr val="bg1">
                        <a:alpha val="60000"/>
                      </a:schemeClr>
                    </a:solidFill>
                  </a:tcPr>
                </a:tc>
                <a:tc rowSpan="2">
                  <a:txBody>
                    <a:bodyPr/>
                    <a:lstStyle/>
                    <a:p>
                      <a:pPr algn="ctr"/>
                      <a:r>
                        <a:rPr lang="en-CA" sz="900" dirty="0">
                          <a:solidFill>
                            <a:srgbClr val="1E252B"/>
                          </a:solidFill>
                          <a:effectLst/>
                        </a:rPr>
                        <a:t>[As above]… to ensure we have the numbers we need to know whether we’re succeeding or failing?</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R w="19050" cap="flat" cmpd="sng" algn="ctr">
                      <a:solidFill>
                        <a:schemeClr val="accent2"/>
                      </a:solidFill>
                      <a:prstDash val="solid"/>
                      <a:round/>
                      <a:headEnd type="none" w="med" len="med"/>
                      <a:tailEnd type="none" w="med" len="med"/>
                    </a:lnR>
                    <a:lnT w="19050" cap="flat" cmpd="sng" algn="ctr">
                      <a:solidFill>
                        <a:schemeClr val="accent2"/>
                      </a:solidFill>
                      <a:prstDash val="solid"/>
                      <a:round/>
                      <a:headEnd type="none" w="med" len="med"/>
                      <a:tailEnd type="none" w="med" len="med"/>
                    </a:lnT>
                    <a:lnB w="19050" cap="flat" cmpd="sng" algn="ctr">
                      <a:solidFill>
                        <a:srgbClr val="8DD2E5"/>
                      </a:solidFill>
                      <a:prstDash val="solid"/>
                      <a:round/>
                      <a:headEnd type="none" w="med" len="med"/>
                      <a:tailEnd type="none" w="med" len="med"/>
                    </a:lnB>
                    <a:solidFill>
                      <a:schemeClr val="bg1">
                        <a:alpha val="60000"/>
                      </a:schemeClr>
                    </a:solidFill>
                  </a:tcPr>
                </a:tc>
                <a:extLst>
                  <a:ext uri="{0D108BD9-81ED-4DB2-BD59-A6C34878D82A}">
                    <a16:rowId xmlns:a16="http://schemas.microsoft.com/office/drawing/2014/main" val="3904608502"/>
                  </a:ext>
                </a:extLst>
              </a:tr>
              <a:tr h="503843">
                <a:tc vMerge="1">
                  <a:txBody>
                    <a:bodyPr/>
                    <a:lstStyle/>
                    <a:p>
                      <a:endParaRPr lang="en-US"/>
                    </a:p>
                  </a:txBody>
                  <a:tcPr/>
                </a:tc>
                <a:tc>
                  <a:txBody>
                    <a:bodyPr/>
                    <a:lstStyle/>
                    <a:p>
                      <a:pPr algn="l"/>
                      <a:r>
                        <a:rPr lang="en-CA" sz="900" dirty="0">
                          <a:solidFill>
                            <a:srgbClr val="1E252B"/>
                          </a:solidFill>
                          <a:effectLst/>
                        </a:rPr>
                        <a:t>Is the chosen option achieving desired impacts? </a:t>
                      </a:r>
                      <a:endParaRPr lang="en-CA" sz="900" dirty="0">
                        <a:solidFill>
                          <a:srgbClr val="1E252B"/>
                        </a:solidFill>
                        <a:effectLst/>
                        <a:latin typeface="+mj-lt"/>
                        <a:ea typeface="Times New Roman" panose="02020603050405020304" pitchFamily="18" charset="0"/>
                        <a:cs typeface="Times New Roman" panose="02020603050405020304" pitchFamily="18" charset="0"/>
                      </a:endParaRPr>
                    </a:p>
                  </a:txBody>
                  <a:tcPr marL="24082" marR="24082" marT="0" marB="0" anchor="ctr">
                    <a:lnL w="12700" cap="flat">
                      <a:noFill/>
                      <a:prstDash val="solid"/>
                      <a:round/>
                    </a:lnL>
                    <a:lnB w="19050" cap="flat" cmpd="sng" algn="ctr">
                      <a:solidFill>
                        <a:srgbClr val="8DD2E5"/>
                      </a:solidFill>
                      <a:prstDash val="solid"/>
                      <a:round/>
                      <a:headEnd type="none" w="med" len="med"/>
                      <a:tailEnd type="none" w="med" len="med"/>
                    </a:lnB>
                    <a:solidFill>
                      <a:schemeClr val="bg1">
                        <a:alpha val="25098"/>
                      </a:schemeClr>
                    </a:solid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574869669"/>
                  </a:ext>
                </a:extLst>
              </a:tr>
            </a:tbl>
          </a:graphicData>
        </a:graphic>
      </p:graphicFrame>
      <p:sp>
        <p:nvSpPr>
          <p:cNvPr id="38" name="TextBox 37">
            <a:extLst>
              <a:ext uri="{FF2B5EF4-FFF2-40B4-BE49-F238E27FC236}">
                <a16:creationId xmlns:a16="http://schemas.microsoft.com/office/drawing/2014/main" id="{78C48140-F739-1B49-B1E5-2D53EF0AA95A}"/>
              </a:ext>
            </a:extLst>
          </p:cNvPr>
          <p:cNvSpPr txBox="1"/>
          <p:nvPr/>
        </p:nvSpPr>
        <p:spPr>
          <a:xfrm>
            <a:off x="0" y="5895263"/>
            <a:ext cx="4609988" cy="24622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r>
              <a:rPr lang="en-CA" sz="1000" i="1" dirty="0">
                <a:solidFill>
                  <a:srgbClr val="0F447C"/>
                </a:solidFill>
                <a:latin typeface="Helvetica" pitchFamily="2" charset="0"/>
              </a:rPr>
              <a:t>*or ensuring the chosen option makes an optimal impact at acceptable cost</a:t>
            </a:r>
          </a:p>
        </p:txBody>
      </p:sp>
      <p:pic>
        <p:nvPicPr>
          <p:cNvPr id="52" name="Picture 51" descr="Icon&#10;&#10;Description automatically generated">
            <a:extLst>
              <a:ext uri="{FF2B5EF4-FFF2-40B4-BE49-F238E27FC236}">
                <a16:creationId xmlns:a16="http://schemas.microsoft.com/office/drawing/2014/main" id="{543CD3F6-298A-264D-BDC6-3221AA8B9C9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04449" y="1888051"/>
            <a:ext cx="635000" cy="635000"/>
          </a:xfrm>
          <a:prstGeom prst="rect">
            <a:avLst/>
          </a:prstGeom>
        </p:spPr>
      </p:pic>
      <p:pic>
        <p:nvPicPr>
          <p:cNvPr id="54" name="Picture 53" descr="A picture containing text, pool ball&#10;&#10;Description automatically generated">
            <a:extLst>
              <a:ext uri="{FF2B5EF4-FFF2-40B4-BE49-F238E27FC236}">
                <a16:creationId xmlns:a16="http://schemas.microsoft.com/office/drawing/2014/main" id="{CB18972D-46D0-3A43-8225-A900FF05592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98099" y="3103556"/>
            <a:ext cx="635000" cy="635000"/>
          </a:xfrm>
          <a:prstGeom prst="rect">
            <a:avLst/>
          </a:prstGeom>
        </p:spPr>
      </p:pic>
      <p:pic>
        <p:nvPicPr>
          <p:cNvPr id="56" name="Picture 55" descr="A picture containing text, pool ball, sport, pool table&#10;&#10;Description automatically generated">
            <a:extLst>
              <a:ext uri="{FF2B5EF4-FFF2-40B4-BE49-F238E27FC236}">
                <a16:creationId xmlns:a16="http://schemas.microsoft.com/office/drawing/2014/main" id="{AF4AAC7D-67B5-7D47-A865-547FEDBB974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804449" y="4304493"/>
            <a:ext cx="635000" cy="635000"/>
          </a:xfrm>
          <a:prstGeom prst="rect">
            <a:avLst/>
          </a:prstGeom>
        </p:spPr>
      </p:pic>
      <p:pic>
        <p:nvPicPr>
          <p:cNvPr id="58" name="Picture 57" descr="Icon&#10;&#10;Description automatically generated">
            <a:extLst>
              <a:ext uri="{FF2B5EF4-FFF2-40B4-BE49-F238E27FC236}">
                <a16:creationId xmlns:a16="http://schemas.microsoft.com/office/drawing/2014/main" id="{48F91A11-3183-824B-A9B2-19919274B50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820570" y="5267377"/>
            <a:ext cx="603737" cy="627886"/>
          </a:xfrm>
          <a:prstGeom prst="rect">
            <a:avLst/>
          </a:prstGeom>
        </p:spPr>
      </p:pic>
      <p:sp>
        <p:nvSpPr>
          <p:cNvPr id="28" name="TextBox 27">
            <a:extLst>
              <a:ext uri="{FF2B5EF4-FFF2-40B4-BE49-F238E27FC236}">
                <a16:creationId xmlns:a16="http://schemas.microsoft.com/office/drawing/2014/main" id="{57CCDC10-701E-8840-B513-D36E611CE2EF}"/>
              </a:ext>
            </a:extLst>
          </p:cNvPr>
          <p:cNvSpPr txBox="1"/>
          <p:nvPr/>
        </p:nvSpPr>
        <p:spPr>
          <a:xfrm>
            <a:off x="250621" y="1495085"/>
            <a:ext cx="1383491"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r"/>
            <a:r>
              <a:rPr lang="en-CA" sz="1000" b="1" dirty="0">
                <a:solidFill>
                  <a:srgbClr val="0F447C"/>
                </a:solidFill>
                <a:effectLst/>
              </a:rPr>
              <a:t>Understanding</a:t>
            </a:r>
          </a:p>
          <a:p>
            <a:pPr algn="r"/>
            <a:r>
              <a:rPr lang="en-CA" sz="1000" b="1" dirty="0">
                <a:solidFill>
                  <a:srgbClr val="0F447C"/>
                </a:solidFill>
                <a:effectLst/>
              </a:rPr>
              <a:t>a problem and</a:t>
            </a:r>
          </a:p>
          <a:p>
            <a:pPr algn="r"/>
            <a:r>
              <a:rPr lang="en-CA" sz="1000" b="1" dirty="0">
                <a:solidFill>
                  <a:srgbClr val="0F447C"/>
                </a:solidFill>
                <a:effectLst/>
              </a:rPr>
              <a:t>its causes</a:t>
            </a:r>
            <a:endParaRPr lang="en-CA" sz="1000" b="1" dirty="0">
              <a:solidFill>
                <a:srgbClr val="0F447C"/>
              </a:solidFill>
              <a:effectLst/>
              <a:latin typeface="+mj-lt"/>
              <a:ea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508689F2-C955-7543-B44B-5AFDC5239B18}"/>
              </a:ext>
            </a:extLst>
          </p:cNvPr>
          <p:cNvSpPr txBox="1"/>
          <p:nvPr/>
        </p:nvSpPr>
        <p:spPr>
          <a:xfrm>
            <a:off x="3286165" y="1495085"/>
            <a:ext cx="2164729"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000" b="1" dirty="0">
                <a:solidFill>
                  <a:srgbClr val="0F447C"/>
                </a:solidFill>
              </a:rPr>
              <a:t>Selecting an option </a:t>
            </a:r>
          </a:p>
          <a:p>
            <a:r>
              <a:rPr lang="en-CA" sz="1000" b="1" dirty="0">
                <a:solidFill>
                  <a:srgbClr val="0F447C"/>
                </a:solidFill>
              </a:rPr>
              <a:t>for addressing</a:t>
            </a:r>
          </a:p>
          <a:p>
            <a:r>
              <a:rPr lang="en-CA" sz="1000" b="1" dirty="0">
                <a:solidFill>
                  <a:srgbClr val="0F447C"/>
                </a:solidFill>
              </a:rPr>
              <a:t>the problem</a:t>
            </a:r>
          </a:p>
        </p:txBody>
      </p:sp>
      <p:sp>
        <p:nvSpPr>
          <p:cNvPr id="31" name="TextBox 30">
            <a:extLst>
              <a:ext uri="{FF2B5EF4-FFF2-40B4-BE49-F238E27FC236}">
                <a16:creationId xmlns:a16="http://schemas.microsoft.com/office/drawing/2014/main" id="{5C07E960-67F2-4D4E-AE30-64D53D8F8BEE}"/>
              </a:ext>
            </a:extLst>
          </p:cNvPr>
          <p:cNvSpPr txBox="1"/>
          <p:nvPr/>
        </p:nvSpPr>
        <p:spPr>
          <a:xfrm>
            <a:off x="250622" y="5290482"/>
            <a:ext cx="1383490"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r"/>
            <a:r>
              <a:rPr lang="en-CA" sz="1000" b="1" dirty="0">
                <a:solidFill>
                  <a:srgbClr val="0F447C"/>
                </a:solidFill>
              </a:rPr>
              <a:t>Monitoring implementation and evaluating impacts</a:t>
            </a:r>
          </a:p>
        </p:txBody>
      </p:sp>
      <p:sp>
        <p:nvSpPr>
          <p:cNvPr id="32" name="TextBox 31">
            <a:extLst>
              <a:ext uri="{FF2B5EF4-FFF2-40B4-BE49-F238E27FC236}">
                <a16:creationId xmlns:a16="http://schemas.microsoft.com/office/drawing/2014/main" id="{CC6134E6-C599-4441-BDC4-16A976200F90}"/>
              </a:ext>
            </a:extLst>
          </p:cNvPr>
          <p:cNvSpPr txBox="1"/>
          <p:nvPr/>
        </p:nvSpPr>
        <p:spPr>
          <a:xfrm>
            <a:off x="3286165" y="5290482"/>
            <a:ext cx="1476681" cy="55399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CA" sz="1000" b="1" dirty="0">
                <a:solidFill>
                  <a:srgbClr val="0F447C"/>
                </a:solidFill>
              </a:rPr>
              <a:t>Identifying implementation considerations*</a:t>
            </a:r>
          </a:p>
        </p:txBody>
      </p:sp>
      <p:sp>
        <p:nvSpPr>
          <p:cNvPr id="19" name="Rectangle 18">
            <a:extLst>
              <a:ext uri="{FF2B5EF4-FFF2-40B4-BE49-F238E27FC236}">
                <a16:creationId xmlns:a16="http://schemas.microsoft.com/office/drawing/2014/main" id="{1844ADC1-3DBD-9C45-87CB-DCB262529485}"/>
              </a:ext>
            </a:extLst>
          </p:cNvPr>
          <p:cNvSpPr/>
          <p:nvPr/>
        </p:nvSpPr>
        <p:spPr>
          <a:xfrm>
            <a:off x="322682" y="479880"/>
            <a:ext cx="9181925" cy="461665"/>
          </a:xfrm>
          <a:prstGeom prst="rect">
            <a:avLst/>
          </a:prstGeom>
        </p:spPr>
        <p:txBody>
          <a:bodyPr wrap="square">
            <a:spAutoFit/>
          </a:bodyPr>
          <a:lstStyle/>
          <a:p>
            <a:r>
              <a:rPr lang="en-CA" sz="2400" b="1" dirty="0">
                <a:solidFill>
                  <a:srgbClr val="0F447C"/>
                </a:solidFill>
                <a:cs typeface="Arial" panose="020B0604020202020204" pitchFamily="34" charset="0"/>
              </a:rPr>
              <a:t>3.1 </a:t>
            </a:r>
            <a:r>
              <a:rPr lang="en-CA" sz="2400" dirty="0">
                <a:solidFill>
                  <a:srgbClr val="264878"/>
                </a:solidFill>
                <a:latin typeface="Helvetica" pitchFamily="2" charset="0"/>
              </a:rPr>
              <a:t>Steps in deciding whether and how to take action</a:t>
            </a:r>
            <a:endParaRPr lang="en-CA" sz="2400" dirty="0">
              <a:solidFill>
                <a:srgbClr val="0F447C"/>
              </a:solidFill>
              <a:cs typeface="Arial" panose="020B0604020202020204" pitchFamily="34" charset="0"/>
            </a:endParaRPr>
          </a:p>
        </p:txBody>
      </p:sp>
      <p:sp>
        <p:nvSpPr>
          <p:cNvPr id="22" name="Rectangle 21">
            <a:extLst>
              <a:ext uri="{FF2B5EF4-FFF2-40B4-BE49-F238E27FC236}">
                <a16:creationId xmlns:a16="http://schemas.microsoft.com/office/drawing/2014/main" id="{A287142B-91AE-234E-AEEC-3C9DD3D8D6D7}"/>
              </a:ext>
            </a:extLst>
          </p:cNvPr>
          <p:cNvSpPr/>
          <p:nvPr/>
        </p:nvSpPr>
        <p:spPr>
          <a:xfrm>
            <a:off x="-23747" y="35625"/>
            <a:ext cx="4476998" cy="253916"/>
          </a:xfrm>
          <a:prstGeom prst="rect">
            <a:avLst/>
          </a:prstGeom>
        </p:spPr>
        <p:txBody>
          <a:bodyPr wrap="square">
            <a:spAutoFit/>
          </a:bodyPr>
          <a:lstStyle/>
          <a:p>
            <a:r>
              <a:rPr lang="en-US" sz="1050" b="1" i="1" dirty="0">
                <a:solidFill>
                  <a:schemeClr val="tx1"/>
                </a:solidFill>
              </a:rPr>
              <a:t>DRAFT FOR CONSULTATION – </a:t>
            </a:r>
            <a:r>
              <a:rPr lang="en-US" sz="1050" i="1" dirty="0">
                <a:solidFill>
                  <a:schemeClr val="tx1"/>
                </a:solidFill>
              </a:rPr>
              <a:t>Last updated on 9 November 2021</a:t>
            </a:r>
          </a:p>
        </p:txBody>
      </p:sp>
      <p:sp>
        <p:nvSpPr>
          <p:cNvPr id="23" name="Slide Number">
            <a:extLst>
              <a:ext uri="{FF2B5EF4-FFF2-40B4-BE49-F238E27FC236}">
                <a16:creationId xmlns:a16="http://schemas.microsoft.com/office/drawing/2014/main" id="{AACE685D-303F-1F40-B200-F353360A907E}"/>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Tree>
    <p:extLst>
      <p:ext uri="{BB962C8B-B14F-4D97-AF65-F5344CB8AC3E}">
        <p14:creationId xmlns:p14="http://schemas.microsoft.com/office/powerpoint/2010/main" val="3551662210"/>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24366</TotalTime>
  <Words>398</Words>
  <Application>Microsoft Macintosh PowerPoint</Application>
  <PresentationFormat>Widescreen</PresentationFormat>
  <Paragraphs>36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Helvetica</vt:lpstr>
      <vt:lpstr>Helvetica Neue</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429</cp:revision>
  <cp:lastPrinted>2021-10-15T02:33:08Z</cp:lastPrinted>
  <dcterms:modified xsi:type="dcterms:W3CDTF">2021-11-25T02:19:57Z</dcterms:modified>
</cp:coreProperties>
</file>