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46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205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5EA8C-4DB2-0948-9B4D-1DA84335C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185043"/>
              </p:ext>
            </p:extLst>
          </p:nvPr>
        </p:nvGraphicFramePr>
        <p:xfrm>
          <a:off x="126343" y="1386475"/>
          <a:ext cx="11613802" cy="4742353"/>
        </p:xfrm>
        <a:graphic>
          <a:graphicData uri="http://schemas.openxmlformats.org/drawingml/2006/table">
            <a:tbl>
              <a:tblPr firstRow="1" bandRow="1"/>
              <a:tblGrid>
                <a:gridCol w="842187">
                  <a:extLst>
                    <a:ext uri="{9D8B030D-6E8A-4147-A177-3AD203B41FA5}">
                      <a16:colId xmlns:a16="http://schemas.microsoft.com/office/drawing/2014/main" val="4076466131"/>
                    </a:ext>
                  </a:extLst>
                </a:gridCol>
                <a:gridCol w="2154323">
                  <a:extLst>
                    <a:ext uri="{9D8B030D-6E8A-4147-A177-3AD203B41FA5}">
                      <a16:colId xmlns:a16="http://schemas.microsoft.com/office/drawing/2014/main" val="1914931442"/>
                    </a:ext>
                  </a:extLst>
                </a:gridCol>
                <a:gridCol w="2154323">
                  <a:extLst>
                    <a:ext uri="{9D8B030D-6E8A-4147-A177-3AD203B41FA5}">
                      <a16:colId xmlns:a16="http://schemas.microsoft.com/office/drawing/2014/main" val="542217159"/>
                    </a:ext>
                  </a:extLst>
                </a:gridCol>
                <a:gridCol w="2154323">
                  <a:extLst>
                    <a:ext uri="{9D8B030D-6E8A-4147-A177-3AD203B41FA5}">
                      <a16:colId xmlns:a16="http://schemas.microsoft.com/office/drawing/2014/main" val="1194093570"/>
                    </a:ext>
                  </a:extLst>
                </a:gridCol>
                <a:gridCol w="2154323">
                  <a:extLst>
                    <a:ext uri="{9D8B030D-6E8A-4147-A177-3AD203B41FA5}">
                      <a16:colId xmlns:a16="http://schemas.microsoft.com/office/drawing/2014/main" val="1200864465"/>
                    </a:ext>
                  </a:extLst>
                </a:gridCol>
                <a:gridCol w="2154323">
                  <a:extLst>
                    <a:ext uri="{9D8B030D-6E8A-4147-A177-3AD203B41FA5}">
                      <a16:colId xmlns:a16="http://schemas.microsoft.com/office/drawing/2014/main" val="3884732960"/>
                    </a:ext>
                  </a:extLst>
                </a:gridCol>
              </a:tblGrid>
              <a:tr h="1509126"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u="none" strike="noStrike" cap="none" spc="0" normalizeH="0" baseline="0" dirty="0">
                          <a:ln>
                            <a:noFill/>
                          </a:ln>
                          <a:effectLst/>
                          <a:uFillTx/>
                          <a:sym typeface="Arial"/>
                        </a:rPr>
                        <a:t>Focus </a:t>
                      </a:r>
                      <a:endParaRPr lang="en-CA" sz="12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2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514660"/>
                  </a:ext>
                </a:extLst>
              </a:tr>
              <a:tr h="1454727">
                <a:tc>
                  <a:txBody>
                    <a:bodyPr/>
                    <a:lstStyle/>
                    <a:p>
                      <a:pPr marL="0" marR="0" indent="0" algn="ctr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spc="0" normalizeH="0" baseline="0" dirty="0">
                          <a:ln>
                            <a:noFill/>
                          </a:ln>
                          <a:effectLst/>
                          <a:uFillTx/>
                          <a:sym typeface="Arial"/>
                        </a:rPr>
                        <a:t>Examples</a:t>
                      </a:r>
                      <a:endParaRPr kumimoji="0" lang="en-US" sz="1200" b="0" i="0" u="none" strike="noStrike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Helvetica" pitchFamily="2" charset="0"/>
                        <a:sym typeface="Arial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/>
                        <a:t>Global Priorities Institute approach to setting a research agenda</a:t>
                      </a:r>
                      <a:endParaRPr lang="en-CA" sz="1050" b="0" dirty="0">
                        <a:solidFill>
                          <a:srgbClr val="0F447C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050" dirty="0"/>
                        <a:t>Approaches to allocating resources, such as program budgeting and marginal analysis, technology assessment, and multiple-criteria value assessment</a:t>
                      </a:r>
                      <a:endParaRPr lang="en-CA" sz="1050" b="0" dirty="0">
                        <a:solidFill>
                          <a:srgbClr val="0F447C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/>
                        <a:t>James Lind Alliance approach to engaging patients, caregivers and professionals in prioritizing the top 10 unanswered questions (or evidence uncertainties) on a specific topic</a:t>
                      </a:r>
                      <a:endParaRPr lang="en-CA" sz="1050" b="0" dirty="0">
                        <a:solidFill>
                          <a:srgbClr val="0F447C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/>
                        <a:t>SPARK tool for engaging government policymakers and stakeholders in prioritizing questions for evidence syntheses about the health-system arrangements and implementation strategies needed to get the right mix of products and services to those who need them</a:t>
                      </a:r>
                      <a:endParaRPr lang="en-CA" sz="1050" b="0" dirty="0">
                        <a:solidFill>
                          <a:srgbClr val="0F447C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/>
                        <a:t>COVID-END approach to prioritizing urgent requests from national and sub-national policymakers for rapid evidence syntheses to be prepared in one-to-10 days and funded out of a common pool over a one-year period</a:t>
                      </a:r>
                      <a:endParaRPr lang="en-CA" sz="1050" b="0" dirty="0">
                        <a:solidFill>
                          <a:srgbClr val="0F447C"/>
                        </a:solidFill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439754"/>
                  </a:ext>
                </a:extLst>
              </a:tr>
              <a:tr h="1716847"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u="none" strike="noStrike" cap="none" spc="0" normalizeH="0" baseline="0" dirty="0">
                          <a:ln>
                            <a:noFill/>
                          </a:ln>
                          <a:effectLst/>
                          <a:uFillTx/>
                          <a:sym typeface="Arial"/>
                        </a:rPr>
                        <a:t>Pros</a:t>
                      </a:r>
                      <a:endParaRPr lang="en-CA" sz="12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>
                          <a:effectLst/>
                        </a:rPr>
                        <a:t>Attention to the very long term, including the many generations that will come after us, and to existential risk, such as the extinction of the human species</a:t>
                      </a:r>
                      <a:endParaRPr lang="en-CA" sz="1050" dirty="0">
                        <a:solidFill>
                          <a:srgbClr val="0F447C"/>
                        </a:solidFill>
                        <a:effectLst/>
                      </a:endParaRPr>
                    </a:p>
                  </a:txBody>
                  <a:tcPr marL="38100" marR="38100" marT="38100" marB="38100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/>
                        <a:t>Attention to how financial and human resources can best be allocated within a sector to achieve the greatest value for money</a:t>
                      </a:r>
                    </a:p>
                  </a:txBody>
                  <a:tcPr marL="38100" marR="38100" marT="38100" marB="3810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/>
                        <a:t>Research priorities being set by those who need to use the resulting evidence and with a check that best evidence doesn’t already exist for each potential priority</a:t>
                      </a:r>
                      <a:endParaRPr lang="en-CA" sz="1050" dirty="0">
                        <a:solidFill>
                          <a:srgbClr val="0F447C"/>
                        </a:solidFill>
                      </a:endParaRPr>
                    </a:p>
                  </a:txBody>
                  <a:tcPr marL="38100" marR="38100" marT="38100" marB="3810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>
                          <a:effectLst/>
                        </a:rPr>
                        <a:t>Same </a:t>
                      </a:r>
                      <a:r>
                        <a:rPr lang="en-CA" sz="1050" dirty="0"/>
                        <a:t>as previous, as well as the focus on evidence synthesis to complement primary research</a:t>
                      </a:r>
                      <a:endParaRPr lang="en-CA" sz="1050" dirty="0">
                        <a:solidFill>
                          <a:srgbClr val="0F447C"/>
                        </a:solidFill>
                      </a:endParaRPr>
                    </a:p>
                  </a:txBody>
                  <a:tcPr marL="38100" marR="38100" marT="38100" marB="3810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/>
                        <a:t>Use of proxy indicators for likelihood of impact (high-level request and interest from multiple jurisdictions), a check that best evidence doesn’t already exist or isn’t already being synthesized, and checks that the work can be completed in the timeline requested and within bi-monthly spending targets</a:t>
                      </a:r>
                      <a:endParaRPr lang="en-CA" sz="1050" dirty="0">
                        <a:solidFill>
                          <a:srgbClr val="0F447C"/>
                        </a:solidFill>
                      </a:endParaRPr>
                    </a:p>
                  </a:txBody>
                  <a:tcPr marL="38100" marR="38100" marT="38100" marB="3810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1294300"/>
                  </a:ext>
                </a:extLst>
              </a:tr>
            </a:tbl>
          </a:graphicData>
        </a:graphic>
      </p:graphicFrame>
      <p:sp>
        <p:nvSpPr>
          <p:cNvPr id="50" name="Oval 49">
            <a:extLst>
              <a:ext uri="{FF2B5EF4-FFF2-40B4-BE49-F238E27FC236}">
                <a16:creationId xmlns:a16="http://schemas.microsoft.com/office/drawing/2014/main" id="{1D7B4B4D-19F8-134A-8ED1-4070F6F5C826}"/>
              </a:ext>
            </a:extLst>
          </p:cNvPr>
          <p:cNvSpPr/>
          <p:nvPr/>
        </p:nvSpPr>
        <p:spPr>
          <a:xfrm>
            <a:off x="1343893" y="1386475"/>
            <a:ext cx="1371609" cy="1371609"/>
          </a:xfrm>
          <a:prstGeom prst="ellipse">
            <a:avLst/>
          </a:prstGeom>
          <a:solidFill>
            <a:srgbClr val="C9EBF5">
              <a:alpha val="55000"/>
            </a:srgbClr>
          </a:solidFill>
          <a:ln w="25400" cap="flat">
            <a:solidFill>
              <a:schemeClr val="accent2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53B8B0F-BE2D-3E4B-92F1-8EF24738FAB3}"/>
              </a:ext>
            </a:extLst>
          </p:cNvPr>
          <p:cNvSpPr/>
          <p:nvPr/>
        </p:nvSpPr>
        <p:spPr>
          <a:xfrm>
            <a:off x="3500350" y="1386475"/>
            <a:ext cx="1371608" cy="1371609"/>
          </a:xfrm>
          <a:prstGeom prst="ellipse">
            <a:avLst/>
          </a:prstGeom>
          <a:solidFill>
            <a:srgbClr val="FFDEAB">
              <a:alpha val="55000"/>
            </a:srgbClr>
          </a:solidFill>
          <a:ln w="25400" cap="flat">
            <a:solidFill>
              <a:srgbClr val="FEC05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A201EC6-9EED-A140-914F-F4B7E8FBD7EB}"/>
              </a:ext>
            </a:extLst>
          </p:cNvPr>
          <p:cNvSpPr/>
          <p:nvPr/>
        </p:nvSpPr>
        <p:spPr>
          <a:xfrm>
            <a:off x="5656806" y="1386475"/>
            <a:ext cx="1371609" cy="1371609"/>
          </a:xfrm>
          <a:prstGeom prst="ellipse">
            <a:avLst/>
          </a:prstGeom>
          <a:solidFill>
            <a:srgbClr val="E5BAD1">
              <a:alpha val="55000"/>
            </a:srgbClr>
          </a:solidFill>
          <a:ln w="25400" cap="flat">
            <a:solidFill>
              <a:srgbClr val="CC76A6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D638CB17-60C5-B749-8A32-F5DE51F81AA9}"/>
              </a:ext>
            </a:extLst>
          </p:cNvPr>
          <p:cNvSpPr/>
          <p:nvPr/>
        </p:nvSpPr>
        <p:spPr>
          <a:xfrm>
            <a:off x="7813263" y="1386475"/>
            <a:ext cx="1371609" cy="1371609"/>
          </a:xfrm>
          <a:prstGeom prst="ellipse">
            <a:avLst/>
          </a:prstGeom>
          <a:solidFill>
            <a:srgbClr val="CCE5B2">
              <a:alpha val="55000"/>
            </a:srgbClr>
          </a:solidFill>
          <a:ln w="25400" cap="flat">
            <a:solidFill>
              <a:srgbClr val="99CC66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F7F4843E-675B-814B-A128-9912AF99C928}"/>
              </a:ext>
            </a:extLst>
          </p:cNvPr>
          <p:cNvSpPr/>
          <p:nvPr/>
        </p:nvSpPr>
        <p:spPr>
          <a:xfrm>
            <a:off x="9969719" y="1386475"/>
            <a:ext cx="1371609" cy="1371609"/>
          </a:xfrm>
          <a:prstGeom prst="ellipse">
            <a:avLst/>
          </a:prstGeom>
          <a:solidFill>
            <a:srgbClr val="B2CCE5">
              <a:alpha val="55000"/>
            </a:srgbClr>
          </a:solidFill>
          <a:ln w="25400" cap="flat">
            <a:solidFill>
              <a:srgbClr val="6699CC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3066637-AA92-A145-B26D-B445BDB6B1D4}"/>
              </a:ext>
            </a:extLst>
          </p:cNvPr>
          <p:cNvSpPr/>
          <p:nvPr/>
        </p:nvSpPr>
        <p:spPr>
          <a:xfrm>
            <a:off x="1292610" y="1536065"/>
            <a:ext cx="1462206" cy="1081978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Broad societal challenges operating over the long term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0658DC9-DD6E-0340-BBC4-0AD652BE3F7B}"/>
              </a:ext>
            </a:extLst>
          </p:cNvPr>
          <p:cNvSpPr/>
          <p:nvPr/>
        </p:nvSpPr>
        <p:spPr>
          <a:xfrm>
            <a:off x="3451318" y="1536065"/>
            <a:ext cx="1462206" cy="1081978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Mid-range challenges operating over the short term 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7FD6CEA-49BB-4F40-BE0C-D20FCF177C95}"/>
              </a:ext>
            </a:extLst>
          </p:cNvPr>
          <p:cNvSpPr/>
          <p:nvPr/>
        </p:nvSpPr>
        <p:spPr>
          <a:xfrm>
            <a:off x="5545694" y="1219968"/>
            <a:ext cx="1590801" cy="1796085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lvl="0"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research</a:t>
            </a:r>
          </a:p>
          <a:p>
            <a:pPr lvl="0"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where new primary research is</a:t>
            </a:r>
          </a:p>
          <a:p>
            <a:pPr lvl="0"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needed now</a:t>
            </a:r>
          </a:p>
          <a:p>
            <a:pPr lvl="0" algn="ctr"/>
            <a:endParaRPr lang="en-CA" sz="11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65C99CBE-A5F6-8F46-BBC5-E11A99BFD92B}"/>
              </a:ext>
            </a:extLst>
          </p:cNvPr>
          <p:cNvSpPr/>
          <p:nvPr/>
        </p:nvSpPr>
        <p:spPr>
          <a:xfrm>
            <a:off x="7549221" y="1262560"/>
            <a:ext cx="1899692" cy="1558049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</a:p>
          <a:p>
            <a:pPr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questions where a synthesis of the best evidence globally is needed now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72CC1F1-4F6C-CD45-94BE-D4F82564A2E9}"/>
              </a:ext>
            </a:extLst>
          </p:cNvPr>
          <p:cNvSpPr/>
          <p:nvPr/>
        </p:nvSpPr>
        <p:spPr>
          <a:xfrm>
            <a:off x="9654121" y="1137457"/>
            <a:ext cx="2009579" cy="2034120"/>
          </a:xfrm>
          <a:prstGeom prst="ellipse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</a:p>
          <a:p>
            <a:pPr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decisions where locally contextualized evidence is needed, typically on very short timelines </a:t>
            </a:r>
          </a:p>
          <a:p>
            <a:pPr algn="ctr"/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</a:t>
            </a:r>
          </a:p>
          <a:p>
            <a:pPr algn="ctr"/>
            <a:endParaRPr lang="en-CA" sz="11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lide Number">
            <a:extLst>
              <a:ext uri="{FF2B5EF4-FFF2-40B4-BE49-F238E27FC236}">
                <a16:creationId xmlns:a16="http://schemas.microsoft.com/office/drawing/2014/main" id="{0B2C5F0F-4A91-4C47-B431-92AAD50398F0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971B974-5433-404A-B3B9-FDF2CA640E07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2.4 </a:t>
            </a:r>
            <a:r>
              <a:rPr lang="en-CA" sz="2000" dirty="0">
                <a:solidFill>
                  <a:srgbClr val="0F447C"/>
                </a:solidFill>
                <a:cs typeface="Arial" panose="020B0604020202020204" pitchFamily="34" charset="0"/>
              </a:rPr>
              <a:t>Examples of approaches to prioritizing challenges to address</a:t>
            </a:r>
          </a:p>
        </p:txBody>
      </p:sp>
    </p:spTree>
    <p:extLst>
      <p:ext uri="{BB962C8B-B14F-4D97-AF65-F5344CB8AC3E}">
        <p14:creationId xmlns:p14="http://schemas.microsoft.com/office/powerpoint/2010/main" val="219976457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333</Words>
  <Application>Microsoft Macintosh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2021-12-14T16:26:46Z</dcterms:modified>
</cp:coreProperties>
</file>