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56"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6955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C46F96A8-A208-E044-95F6-C82D7DF3FDC3}"/>
              </a:ext>
            </a:extLst>
          </p:cNvPr>
          <p:cNvPicPr>
            <a:picLocks noChangeAspect="1"/>
          </p:cNvPicPr>
          <p:nvPr/>
        </p:nvPicPr>
        <p:blipFill rotWithShape="1">
          <a:blip r:embed="rId3">
            <a:extLst>
              <a:ext uri="{28A0092B-C50C-407E-A947-70E740481C1C}">
                <a14:useLocalDpi xmlns:a14="http://schemas.microsoft.com/office/drawing/2010/main" val="0"/>
              </a:ext>
            </a:extLst>
          </a:blip>
          <a:srcRect r="4423" b="8814"/>
          <a:stretch/>
        </p:blipFill>
        <p:spPr>
          <a:xfrm>
            <a:off x="97839" y="1629411"/>
            <a:ext cx="3694410" cy="4088298"/>
          </a:xfrm>
          <a:prstGeom prst="rect">
            <a:avLst/>
          </a:prstGeom>
        </p:spPr>
      </p:pic>
      <p:graphicFrame>
        <p:nvGraphicFramePr>
          <p:cNvPr id="12" name="Table 11">
            <a:extLst>
              <a:ext uri="{FF2B5EF4-FFF2-40B4-BE49-F238E27FC236}">
                <a16:creationId xmlns:a16="http://schemas.microsoft.com/office/drawing/2014/main" id="{1F5E7CE0-CB3E-6A4C-841E-641ECBF21946}"/>
              </a:ext>
            </a:extLst>
          </p:cNvPr>
          <p:cNvGraphicFramePr>
            <a:graphicFrameLocks noGrp="1"/>
          </p:cNvGraphicFramePr>
          <p:nvPr>
            <p:extLst>
              <p:ext uri="{D42A27DB-BD31-4B8C-83A1-F6EECF244321}">
                <p14:modId xmlns:p14="http://schemas.microsoft.com/office/powerpoint/2010/main" val="1717354893"/>
              </p:ext>
            </p:extLst>
          </p:nvPr>
        </p:nvGraphicFramePr>
        <p:xfrm>
          <a:off x="4036423" y="1412509"/>
          <a:ext cx="7624384" cy="4413511"/>
        </p:xfrm>
        <a:graphic>
          <a:graphicData uri="http://schemas.openxmlformats.org/drawingml/2006/table">
            <a:tbl>
              <a:tblPr firstRow="1" firstCol="1" bandRow="1">
                <a:tableStyleId>{4C3C2611-4C71-4FC5-86AE-919BDF0F9419}</a:tableStyleId>
              </a:tblPr>
              <a:tblGrid>
                <a:gridCol w="1427224">
                  <a:extLst>
                    <a:ext uri="{9D8B030D-6E8A-4147-A177-3AD203B41FA5}">
                      <a16:colId xmlns:a16="http://schemas.microsoft.com/office/drawing/2014/main" val="2438151703"/>
                    </a:ext>
                  </a:extLst>
                </a:gridCol>
                <a:gridCol w="1470720">
                  <a:extLst>
                    <a:ext uri="{9D8B030D-6E8A-4147-A177-3AD203B41FA5}">
                      <a16:colId xmlns:a16="http://schemas.microsoft.com/office/drawing/2014/main" val="1577458043"/>
                    </a:ext>
                  </a:extLst>
                </a:gridCol>
                <a:gridCol w="4726440">
                  <a:extLst>
                    <a:ext uri="{9D8B030D-6E8A-4147-A177-3AD203B41FA5}">
                      <a16:colId xmlns:a16="http://schemas.microsoft.com/office/drawing/2014/main" val="2250456159"/>
                    </a:ext>
                  </a:extLst>
                </a:gridCol>
              </a:tblGrid>
              <a:tr h="296002">
                <a:tc gridSpan="2">
                  <a:txBody>
                    <a:bodyPr/>
                    <a:lstStyle/>
                    <a:p>
                      <a:pPr algn="ctr"/>
                      <a:r>
                        <a:rPr lang="en-CA" sz="1400" b="0" dirty="0">
                          <a:solidFill>
                            <a:schemeClr val="tx1"/>
                          </a:solidFill>
                          <a:effectLst/>
                        </a:rPr>
                        <a:t>Ways of addressing challenges</a:t>
                      </a:r>
                      <a:endParaRPr lang="en-CA" sz="14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a:r>
                        <a:rPr lang="en-CA" sz="1400" b="0" dirty="0">
                          <a:solidFill>
                            <a:schemeClr val="tx1"/>
                          </a:solidFill>
                          <a:effectLst/>
                        </a:rPr>
                        <a:t>Descriptions</a:t>
                      </a:r>
                      <a:endParaRPr lang="en-CA" sz="14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9219292"/>
                  </a:ext>
                </a:extLst>
              </a:tr>
              <a:tr h="164275">
                <a:tc>
                  <a:txBody>
                    <a:bodyPr/>
                    <a:lstStyle/>
                    <a:p>
                      <a:pPr algn="ctr"/>
                      <a:endParaRPr lang="en-CA" sz="600" b="1"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solidFill>
                  </a:tcPr>
                </a:tc>
                <a:tc>
                  <a:txBody>
                    <a:bodyPr/>
                    <a:lstStyle/>
                    <a:p>
                      <a:pPr algn="l"/>
                      <a:endParaRPr lang="en-CA" sz="6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solidFill>
                  </a:tcPr>
                </a:tc>
                <a:tc>
                  <a:txBody>
                    <a:bodyPr/>
                    <a:lstStyle/>
                    <a:p>
                      <a:pPr marL="0" lvl="0" indent="0" algn="l">
                        <a:buFont typeface="Symbol" pitchFamily="2" charset="2"/>
                        <a:buNone/>
                      </a:pPr>
                      <a:endParaRPr lang="en-CA" sz="6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2115373755"/>
                  </a:ext>
                </a:extLst>
              </a:tr>
              <a:tr h="499268">
                <a:tc rowSpan="3">
                  <a:txBody>
                    <a:bodyPr/>
                    <a:lstStyle/>
                    <a:p>
                      <a:pPr algn="ctr"/>
                      <a:r>
                        <a:rPr lang="en-CA" sz="1400" b="0" dirty="0">
                          <a:solidFill>
                            <a:schemeClr val="tx1"/>
                          </a:solidFill>
                          <a:effectLst/>
                        </a:rPr>
                        <a:t>What is </a:t>
                      </a:r>
                    </a:p>
                    <a:p>
                      <a:pPr algn="ctr"/>
                      <a:r>
                        <a:rPr lang="en-CA" sz="1400" b="0" dirty="0">
                          <a:solidFill>
                            <a:schemeClr val="tx1"/>
                          </a:solidFill>
                          <a:effectLst/>
                        </a:rPr>
                        <a:t>being </a:t>
                      </a:r>
                    </a:p>
                    <a:p>
                      <a:pPr algn="ctr"/>
                      <a:r>
                        <a:rPr lang="en-CA" sz="1400" b="0" dirty="0">
                          <a:solidFill>
                            <a:schemeClr val="tx1"/>
                          </a:solidFill>
                          <a:effectLst/>
                        </a:rPr>
                        <a:t>offered</a:t>
                      </a:r>
                      <a:endParaRPr lang="en-CA" sz="14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1000" b="0">
                          <a:solidFill>
                            <a:srgbClr val="1E252B"/>
                          </a:solidFill>
                          <a:effectLst/>
                        </a:rPr>
                        <a:t>Single intervention</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9050" cap="flat" cmpd="sng" algn="ctr">
                      <a:solidFill>
                        <a:schemeClr val="accent2"/>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marL="0" lvl="0" indent="0" algn="l">
                        <a:buFont typeface="Symbol" pitchFamily="2" charset="2"/>
                        <a:buNone/>
                      </a:pPr>
                      <a:r>
                        <a:rPr lang="en-CA" sz="900" dirty="0">
                          <a:solidFill>
                            <a:srgbClr val="1E252B"/>
                          </a:solidFill>
                          <a:effectLst/>
                        </a:rPr>
                        <a:t>An intervention (e.g., a policy, program, service or product) is selected based on the certainty of the evidence that benefits outweigh harms, and that the intervention is affordable to those who will pay for it and acceptable to those who will receive it</a:t>
                      </a:r>
                    </a:p>
                  </a:txBody>
                  <a:tcPr marL="26617" marR="26617" marT="0" marB="0">
                    <a:lnL w="12700"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834133599"/>
                  </a:ext>
                </a:extLst>
              </a:tr>
              <a:tr h="354987">
                <a:tc vMerge="1">
                  <a:txBody>
                    <a:bodyPr/>
                    <a:lstStyle/>
                    <a:p>
                      <a:endParaRPr lang="en-US"/>
                    </a:p>
                  </a:txBody>
                  <a:tcPr/>
                </a:tc>
                <a:tc>
                  <a:txBody>
                    <a:bodyPr/>
                    <a:lstStyle/>
                    <a:p>
                      <a:pPr algn="l"/>
                      <a:r>
                        <a:rPr lang="en-CA" sz="1000" b="0">
                          <a:solidFill>
                            <a:srgbClr val="1E252B"/>
                          </a:solidFill>
                          <a:effectLst/>
                        </a:rPr>
                        <a:t>Package (or bundle) of interventions</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9050" cap="flat" cmpd="sng" algn="ctr">
                      <a:solidFill>
                        <a:schemeClr val="accent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tc>
                  <a:txBody>
                    <a:bodyPr/>
                    <a:lstStyle/>
                    <a:p>
                      <a:pPr marL="0" lvl="0" indent="0" algn="l">
                        <a:buFont typeface="Symbol" pitchFamily="2" charset="2"/>
                        <a:buNone/>
                      </a:pPr>
                      <a:r>
                        <a:rPr lang="en-CA" sz="900" dirty="0">
                          <a:solidFill>
                            <a:srgbClr val="1E252B"/>
                          </a:solidFill>
                          <a:effectLst/>
                        </a:rPr>
                        <a:t>An optimal package of interventions is selected based on the interventions that will give the greatest improvement in outcomes within a fixed budget </a:t>
                      </a:r>
                    </a:p>
                  </a:txBody>
                  <a:tcPr marL="26617" marR="26617" marT="0" marB="0">
                    <a:lnL w="12700"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extLst>
                  <a:ext uri="{0D108BD9-81ED-4DB2-BD59-A6C34878D82A}">
                    <a16:rowId xmlns:a16="http://schemas.microsoft.com/office/drawing/2014/main" val="221223415"/>
                  </a:ext>
                </a:extLst>
              </a:tr>
              <a:tr h="499268">
                <a:tc vMerge="1">
                  <a:txBody>
                    <a:bodyPr/>
                    <a:lstStyle/>
                    <a:p>
                      <a:endParaRPr lang="en-US"/>
                    </a:p>
                  </a:txBody>
                  <a:tcPr/>
                </a:tc>
                <a:tc>
                  <a:txBody>
                    <a:bodyPr/>
                    <a:lstStyle/>
                    <a:p>
                      <a:pPr algn="l"/>
                      <a:r>
                        <a:rPr lang="en-CA" sz="1000" b="0" dirty="0">
                          <a:solidFill>
                            <a:srgbClr val="1E252B"/>
                          </a:solidFill>
                          <a:effectLst/>
                        </a:rPr>
                        <a:t>Synergistic combination of interventions</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9050" cap="flat" cmpd="sng" algn="ctr">
                      <a:solidFill>
                        <a:schemeClr val="accent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marL="0" lvl="0" indent="0" algn="l">
                        <a:buFont typeface="Symbol" pitchFamily="2" charset="2"/>
                        <a:buNone/>
                      </a:pPr>
                      <a:r>
                        <a:rPr lang="en-CA" sz="900" dirty="0">
                          <a:solidFill>
                            <a:srgbClr val="1E252B"/>
                          </a:solidFill>
                          <a:effectLst/>
                        </a:rPr>
                        <a:t>An optimal combination of interventions is selected based on the likelihood that some interventions will interact with other interventions in ways that the ‘whole is greater than the sum of the parts,’ or that they simultaneously achieve multiple targets</a:t>
                      </a:r>
                    </a:p>
                  </a:txBody>
                  <a:tcPr marL="26617" marR="26617" marT="0" marB="0">
                    <a:lnL w="12700" cap="flat" cmpd="sng" algn="ctr">
                      <a:noFill/>
                      <a:prstDash val="solid"/>
                      <a:round/>
                      <a:headEnd type="none" w="med" len="med"/>
                      <a:tailEnd type="none" w="med" len="med"/>
                    </a:lnL>
                    <a:lnR w="19050" cap="flat" cmpd="sng" algn="ctr">
                      <a:solidFill>
                        <a:schemeClr val="accent2"/>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438804998"/>
                  </a:ext>
                </a:extLst>
              </a:tr>
              <a:tr h="124246">
                <a:tc>
                  <a:txBody>
                    <a:bodyPr/>
                    <a:lstStyle/>
                    <a:p>
                      <a:pPr algn="ctr"/>
                      <a:endParaRPr lang="en-CA" sz="7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12700" cap="flat" cmpd="sng" algn="ctr">
                      <a:solidFill>
                        <a:srgbClr val="FFC05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12700" cap="flat" cmpd="sng" algn="ctr">
                      <a:solidFill>
                        <a:srgbClr val="FFC05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buFont typeface="Symbol" pitchFamily="2" charset="2"/>
                        <a:buNone/>
                      </a:pPr>
                      <a:endParaRPr lang="en-CA" sz="7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2"/>
                      </a:solidFill>
                      <a:prstDash val="solid"/>
                      <a:round/>
                      <a:headEnd type="none" w="med" len="med"/>
                      <a:tailEnd type="none" w="med" len="med"/>
                    </a:lnT>
                    <a:lnB w="12700" cap="flat" cmpd="sng" algn="ctr">
                      <a:solidFill>
                        <a:srgbClr val="FFC05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5070553"/>
                  </a:ext>
                </a:extLst>
              </a:tr>
              <a:tr h="393245">
                <a:tc rowSpan="4">
                  <a:txBody>
                    <a:bodyPr/>
                    <a:lstStyle/>
                    <a:p>
                      <a:pPr algn="ctr"/>
                      <a:r>
                        <a:rPr lang="en-CA" sz="1400" b="0" dirty="0">
                          <a:solidFill>
                            <a:schemeClr val="tx1"/>
                          </a:solidFill>
                          <a:effectLst/>
                        </a:rPr>
                        <a:t>How it is selected or developed </a:t>
                      </a:r>
                      <a:endParaRPr lang="en-CA" sz="14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solidFill>
                        <a:srgbClr val="FFC057"/>
                      </a:solidFill>
                      <a:prstDash val="solid"/>
                      <a:round/>
                      <a:headEnd type="none" w="med" len="med"/>
                      <a:tailEnd type="none" w="med" len="med"/>
                    </a:lnL>
                    <a:lnR w="12700" cap="flat" cmpd="sng" algn="ctr">
                      <a:solidFill>
                        <a:srgbClr val="FFC057"/>
                      </a:solidFill>
                      <a:prstDash val="solid"/>
                      <a:round/>
                      <a:headEnd type="none" w="med" len="med"/>
                      <a:tailEnd type="none" w="med" len="med"/>
                    </a:lnR>
                    <a:lnT w="12700" cap="flat" cmpd="sng" algn="ctr">
                      <a:solidFill>
                        <a:srgbClr val="FFC057"/>
                      </a:solidFill>
                      <a:prstDash val="solid"/>
                      <a:round/>
                      <a:headEnd type="none" w="med" len="med"/>
                      <a:tailEnd type="none" w="med" len="med"/>
                    </a:lnT>
                    <a:lnB w="12700" cap="flat" cmpd="sng" algn="ctr">
                      <a:solidFill>
                        <a:srgbClr val="FFC057"/>
                      </a:solidFill>
                      <a:prstDash val="solid"/>
                      <a:round/>
                      <a:headEnd type="none" w="med" len="med"/>
                      <a:tailEnd type="none" w="med" len="med"/>
                    </a:lnB>
                    <a:lnTlToBr w="12700" cmpd="sng">
                      <a:noFill/>
                      <a:prstDash val="solid"/>
                    </a:lnTlToBr>
                    <a:lnBlToTr w="12700" cmpd="sng">
                      <a:noFill/>
                      <a:prstDash val="solid"/>
                    </a:lnBlToTr>
                    <a:solidFill>
                      <a:srgbClr val="FFDEAB">
                        <a:alpha val="45098"/>
                      </a:srgbClr>
                    </a:solidFill>
                  </a:tcPr>
                </a:tc>
                <a:tc>
                  <a:txBody>
                    <a:bodyPr/>
                    <a:lstStyle/>
                    <a:p>
                      <a:pPr algn="l"/>
                      <a:r>
                        <a:rPr lang="en-CA" sz="1000" b="0" dirty="0">
                          <a:solidFill>
                            <a:srgbClr val="1E252B"/>
                          </a:solidFill>
                          <a:effectLst/>
                        </a:rPr>
                        <a:t>Evidence-based intervention selected </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FFC05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C05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tc>
                  <a:txBody>
                    <a:bodyPr/>
                    <a:lstStyle/>
                    <a:p>
                      <a:pPr marL="0" lvl="0" indent="0" algn="l">
                        <a:buFont typeface="Symbol" pitchFamily="2" charset="2"/>
                        <a:buNone/>
                      </a:pPr>
                      <a:r>
                        <a:rPr lang="en-CA" sz="900" dirty="0">
                          <a:solidFill>
                            <a:srgbClr val="1E252B"/>
                          </a:solidFill>
                          <a:effectLst/>
                        </a:rPr>
                        <a:t>An intervention is selected from among interventions that have been shown to work for the same problem being experienced locally</a:t>
                      </a:r>
                    </a:p>
                  </a:txBody>
                  <a:tcPr marL="26617" marR="26617" marT="0" marB="0">
                    <a:lnL w="12700" cap="flat" cmpd="sng" algn="ctr">
                      <a:noFill/>
                      <a:prstDash val="solid"/>
                      <a:round/>
                      <a:headEnd type="none" w="med" len="med"/>
                      <a:tailEnd type="none" w="med" len="med"/>
                    </a:lnL>
                    <a:lnR w="12700" cap="flat" cmpd="sng" algn="ctr">
                      <a:solidFill>
                        <a:srgbClr val="FFC057"/>
                      </a:solidFill>
                      <a:prstDash val="solid"/>
                      <a:round/>
                      <a:headEnd type="none" w="med" len="med"/>
                      <a:tailEnd type="none" w="med" len="med"/>
                    </a:lnR>
                    <a:lnT w="12700" cap="flat" cmpd="sng" algn="ctr">
                      <a:solidFill>
                        <a:srgbClr val="FFC05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extLst>
                  <a:ext uri="{0D108BD9-81ED-4DB2-BD59-A6C34878D82A}">
                    <a16:rowId xmlns:a16="http://schemas.microsoft.com/office/drawing/2014/main" val="624411749"/>
                  </a:ext>
                </a:extLst>
              </a:tr>
              <a:tr h="297700">
                <a:tc vMerge="1">
                  <a:txBody>
                    <a:bodyPr/>
                    <a:lstStyle/>
                    <a:p>
                      <a:endParaRPr lang="en-US"/>
                    </a:p>
                  </a:txBody>
                  <a:tcPr/>
                </a:tc>
                <a:tc>
                  <a:txBody>
                    <a:bodyPr/>
                    <a:lstStyle/>
                    <a:p>
                      <a:pPr algn="l"/>
                      <a:r>
                        <a:rPr lang="en-CA" sz="1000" b="0" dirty="0">
                          <a:solidFill>
                            <a:srgbClr val="1E252B"/>
                          </a:solidFill>
                          <a:effectLst/>
                        </a:rPr>
                        <a:t>New intervention developed </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FFC057"/>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marL="0" lvl="0" indent="0" algn="l">
                        <a:buFont typeface="Symbol" pitchFamily="2" charset="2"/>
                        <a:buNone/>
                      </a:pPr>
                      <a:r>
                        <a:rPr lang="en-CA" sz="900" dirty="0">
                          <a:solidFill>
                            <a:srgbClr val="1E252B"/>
                          </a:solidFill>
                          <a:effectLst/>
                        </a:rPr>
                        <a:t>An intervention is designed by researchers, innovators and others</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solidFill>
                        <a:srgbClr val="FFC057"/>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3913412053"/>
                  </a:ext>
                </a:extLst>
              </a:tr>
              <a:tr h="319488">
                <a:tc vMerge="1">
                  <a:txBody>
                    <a:bodyPr/>
                    <a:lstStyle/>
                    <a:p>
                      <a:endParaRPr lang="en-US"/>
                    </a:p>
                  </a:txBody>
                  <a:tcPr/>
                </a:tc>
                <a:tc>
                  <a:txBody>
                    <a:bodyPr/>
                    <a:lstStyle/>
                    <a:p>
                      <a:pPr algn="l"/>
                      <a:r>
                        <a:rPr lang="en-CA" sz="1000" b="0" dirty="0">
                          <a:solidFill>
                            <a:srgbClr val="1E252B"/>
                          </a:solidFill>
                          <a:effectLst/>
                          <a:latin typeface="+mj-lt"/>
                          <a:ea typeface="Times New Roman" panose="02020603050405020304" pitchFamily="18" charset="0"/>
                          <a:cs typeface="Times New Roman" panose="02020603050405020304" pitchFamily="18" charset="0"/>
                        </a:rPr>
                        <a:t>Co-designed intervention</a:t>
                      </a:r>
                    </a:p>
                  </a:txBody>
                  <a:tcPr marL="26617" marR="26617" marT="0" marB="0">
                    <a:lnL w="12700" cap="flat" cmpd="sng" algn="ctr">
                      <a:solidFill>
                        <a:srgbClr val="FFC057"/>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tc>
                  <a:txBody>
                    <a:bodyPr/>
                    <a:lstStyle/>
                    <a:p>
                      <a:pPr marL="0" lvl="0" indent="0" algn="l">
                        <a:buFont typeface="Symbol" pitchFamily="2" charset="2"/>
                        <a:buNone/>
                      </a:pPr>
                      <a:r>
                        <a:rPr lang="en-CA" sz="900" dirty="0">
                          <a:solidFill>
                            <a:srgbClr val="1E252B"/>
                          </a:solidFill>
                          <a:effectLst/>
                          <a:latin typeface="+mj-lt"/>
                          <a:ea typeface="Times New Roman" panose="02020603050405020304" pitchFamily="18" charset="0"/>
                          <a:cs typeface="Times New Roman" panose="02020603050405020304" pitchFamily="18" charset="0"/>
                        </a:rPr>
                        <a:t>An intervention is co-developed by those who will receive it and/or those who will offer it, as well as researchers, innovators and others</a:t>
                      </a:r>
                    </a:p>
                  </a:txBody>
                  <a:tcPr marL="26617" marR="26617" marT="0" marB="0">
                    <a:lnL w="12700" cap="flat" cmpd="sng" algn="ctr">
                      <a:noFill/>
                      <a:prstDash val="solid"/>
                      <a:round/>
                      <a:headEnd type="none" w="med" len="med"/>
                      <a:tailEnd type="none" w="med" len="med"/>
                    </a:lnL>
                    <a:lnR w="12700" cap="flat" cmpd="sng" algn="ctr">
                      <a:solidFill>
                        <a:srgbClr val="FFC057"/>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extLst>
                  <a:ext uri="{0D108BD9-81ED-4DB2-BD59-A6C34878D82A}">
                    <a16:rowId xmlns:a16="http://schemas.microsoft.com/office/drawing/2014/main" val="1037173918"/>
                  </a:ext>
                </a:extLst>
              </a:tr>
              <a:tr h="335150">
                <a:tc vMerge="1">
                  <a:txBody>
                    <a:bodyPr/>
                    <a:lstStyle/>
                    <a:p>
                      <a:endParaRPr lang="en-US"/>
                    </a:p>
                  </a:txBody>
                  <a:tcPr/>
                </a:tc>
                <a:tc>
                  <a:txBody>
                    <a:bodyPr/>
                    <a:lstStyle/>
                    <a:p>
                      <a:pPr algn="l"/>
                      <a:r>
                        <a:rPr lang="en-CA" sz="1000" b="0" dirty="0">
                          <a:solidFill>
                            <a:srgbClr val="1E252B"/>
                          </a:solidFill>
                          <a:effectLst/>
                        </a:rPr>
                        <a:t>Community-led action</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FFC057"/>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C057"/>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marL="0" lvl="0" indent="0" algn="l">
                        <a:buFont typeface="Symbol" pitchFamily="2" charset="2"/>
                        <a:buNone/>
                      </a:pPr>
                      <a:r>
                        <a:rPr lang="en-CA" sz="900" dirty="0">
                          <a:solidFill>
                            <a:srgbClr val="1E252B"/>
                          </a:solidFill>
                          <a:effectLst/>
                        </a:rPr>
                        <a:t>An intervention is developed by representatives of the community who recognized the need for the intervention and who will receive it</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solidFill>
                        <a:srgbClr val="FFC05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C057"/>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1683812302"/>
                  </a:ext>
                </a:extLst>
              </a:tr>
              <a:tr h="124246">
                <a:tc>
                  <a:txBody>
                    <a:bodyPr/>
                    <a:lstStyle/>
                    <a:p>
                      <a:pPr algn="ctr"/>
                      <a:endParaRPr lang="en-CA" sz="7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C057"/>
                      </a:solid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7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C057"/>
                      </a:solid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0" indent="0" algn="l">
                        <a:buFont typeface="Symbol" pitchFamily="2" charset="2"/>
                        <a:buNone/>
                      </a:pPr>
                      <a:endParaRPr lang="en-CA" sz="7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C057"/>
                      </a:solid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89588197"/>
                  </a:ext>
                </a:extLst>
              </a:tr>
              <a:tr h="499268">
                <a:tc rowSpan="2">
                  <a:txBody>
                    <a:bodyPr/>
                    <a:lstStyle/>
                    <a:p>
                      <a:pPr algn="ctr"/>
                      <a:r>
                        <a:rPr lang="en-CA" sz="1400" b="0" dirty="0">
                          <a:solidFill>
                            <a:schemeClr val="tx1"/>
                          </a:solidFill>
                          <a:effectLst/>
                        </a:rPr>
                        <a:t>How it is managed </a:t>
                      </a:r>
                    </a:p>
                    <a:p>
                      <a:pPr algn="ctr"/>
                      <a:r>
                        <a:rPr lang="en-CA" sz="1400" b="0" dirty="0">
                          <a:solidFill>
                            <a:schemeClr val="tx1"/>
                          </a:solidFill>
                          <a:effectLst/>
                        </a:rPr>
                        <a:t>over time</a:t>
                      </a:r>
                      <a:endParaRPr lang="en-CA" sz="1400" b="0" dirty="0">
                        <a:solidFill>
                          <a:schemeClr val="tx1"/>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solidFill>
                        <a:srgbClr val="CC76A6"/>
                      </a:solidFill>
                      <a:prstDash val="solid"/>
                      <a:round/>
                      <a:headEnd type="none" w="med" len="med"/>
                      <a:tailEnd type="none" w="med" len="med"/>
                    </a:lnL>
                    <a:lnR w="12700" cap="flat" cmpd="sng" algn="ctr">
                      <a:solidFill>
                        <a:srgbClr val="CC76A6"/>
                      </a:solidFill>
                      <a:prstDash val="solid"/>
                      <a:round/>
                      <a:headEnd type="none" w="med" len="med"/>
                      <a:tailEnd type="none" w="med" len="med"/>
                    </a:lnR>
                    <a:lnT w="12700" cap="flat" cmpd="sng" algn="ctr">
                      <a:solidFill>
                        <a:srgbClr val="CC76A6"/>
                      </a:solid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rgbClr val="E5BAD1">
                        <a:alpha val="45098"/>
                      </a:srgbClr>
                    </a:solidFill>
                  </a:tcPr>
                </a:tc>
                <a:tc>
                  <a:txBody>
                    <a:bodyPr/>
                    <a:lstStyle/>
                    <a:p>
                      <a:pPr algn="l"/>
                      <a:r>
                        <a:rPr lang="en-CA" sz="1000" b="0" dirty="0">
                          <a:solidFill>
                            <a:srgbClr val="1E252B"/>
                          </a:solidFill>
                          <a:effectLst/>
                        </a:rPr>
                        <a:t>Portfolio management</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C76A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C76A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tc>
                  <a:txBody>
                    <a:bodyPr/>
                    <a:lstStyle/>
                    <a:p>
                      <a:pPr marL="0" lvl="0" indent="0" algn="l">
                        <a:buFont typeface="Symbol" pitchFamily="2" charset="2"/>
                        <a:buNone/>
                      </a:pPr>
                      <a:r>
                        <a:rPr lang="en-CA" sz="900" dirty="0">
                          <a:solidFill>
                            <a:srgbClr val="1E252B"/>
                          </a:solidFill>
                          <a:effectLst/>
                        </a:rPr>
                        <a:t>An optimal portfolio is selected that achieves strategic objectives, reflects capacity to deliver, and balances the implementation of change initiatives and the maintenance of business-as-usual while optimizing return on investment</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solidFill>
                        <a:srgbClr val="CC76A6"/>
                      </a:solidFill>
                      <a:prstDash val="solid"/>
                      <a:round/>
                      <a:headEnd type="none" w="med" len="med"/>
                      <a:tailEnd type="none" w="med" len="med"/>
                    </a:lnR>
                    <a:lnT w="12700" cap="flat" cmpd="sng" algn="ctr">
                      <a:solidFill>
                        <a:srgbClr val="CC76A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45098"/>
                      </a:schemeClr>
                    </a:solidFill>
                  </a:tcPr>
                </a:tc>
                <a:extLst>
                  <a:ext uri="{0D108BD9-81ED-4DB2-BD59-A6C34878D82A}">
                    <a16:rowId xmlns:a16="http://schemas.microsoft.com/office/drawing/2014/main" val="1443558113"/>
                  </a:ext>
                </a:extLst>
              </a:tr>
              <a:tr h="499268">
                <a:tc vMerge="1">
                  <a:txBody>
                    <a:bodyPr/>
                    <a:lstStyle/>
                    <a:p>
                      <a:endParaRPr lang="en-US"/>
                    </a:p>
                  </a:txBody>
                  <a:tcPr/>
                </a:tc>
                <a:tc>
                  <a:txBody>
                    <a:bodyPr/>
                    <a:lstStyle/>
                    <a:p>
                      <a:pPr algn="l"/>
                      <a:r>
                        <a:rPr lang="en-CA" sz="1000" b="0" dirty="0">
                          <a:solidFill>
                            <a:srgbClr val="1E252B"/>
                          </a:solidFill>
                          <a:effectLst/>
                        </a:rPr>
                        <a:t>Systems thinking</a:t>
                      </a:r>
                      <a:endParaRPr lang="en-CA" sz="1000" b="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C76A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marL="0" lvl="0" indent="0" algn="l">
                        <a:buFont typeface="Symbol" pitchFamily="2" charset="2"/>
                        <a:buNone/>
                      </a:pPr>
                      <a:r>
                        <a:rPr lang="en-CA" sz="900" dirty="0">
                          <a:solidFill>
                            <a:srgbClr val="1E252B"/>
                          </a:solidFill>
                          <a:effectLst/>
                        </a:rPr>
                        <a:t>Interventions are combined, adapted and replaced based on an understanding of patterns in their interrelationships and interactions within complex adaptive systems that are themselves constantly changing in unpredictable ways </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noFill/>
                      <a:prstDash val="solid"/>
                      <a:round/>
                      <a:headEnd type="none" w="med" len="med"/>
                      <a:tailEnd type="none" w="med" len="med"/>
                    </a:lnL>
                    <a:lnR w="12700" cap="flat" cmpd="sng" algn="ctr">
                      <a:solidFill>
                        <a:srgbClr val="CC76A6"/>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C76A6"/>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3841412472"/>
                  </a:ext>
                </a:extLst>
              </a:tr>
            </a:tbl>
          </a:graphicData>
        </a:graphic>
      </p:graphicFrame>
      <p:sp>
        <p:nvSpPr>
          <p:cNvPr id="10" name="Slide Number">
            <a:extLst>
              <a:ext uri="{FF2B5EF4-FFF2-40B4-BE49-F238E27FC236}">
                <a16:creationId xmlns:a16="http://schemas.microsoft.com/office/drawing/2014/main" id="{A128879E-194F-354E-96E3-58933787E409}"/>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7" name="Rectangle 6">
            <a:extLst>
              <a:ext uri="{FF2B5EF4-FFF2-40B4-BE49-F238E27FC236}">
                <a16:creationId xmlns:a16="http://schemas.microsoft.com/office/drawing/2014/main" id="{D27ACCC0-97E7-FB43-9C16-966FFD4401B8}"/>
              </a:ext>
            </a:extLst>
          </p:cNvPr>
          <p:cNvSpPr/>
          <p:nvPr/>
        </p:nvSpPr>
        <p:spPr>
          <a:xfrm>
            <a:off x="322683" y="512931"/>
            <a:ext cx="8355454" cy="400110"/>
          </a:xfrm>
          <a:prstGeom prst="rect">
            <a:avLst/>
          </a:prstGeom>
        </p:spPr>
        <p:txBody>
          <a:bodyPr wrap="square">
            <a:spAutoFit/>
          </a:bodyPr>
          <a:lstStyle/>
          <a:p>
            <a:r>
              <a:rPr lang="en-CA" sz="2000" b="1" dirty="0">
                <a:solidFill>
                  <a:srgbClr val="0F447C"/>
                </a:solidFill>
                <a:cs typeface="Arial" panose="020B0604020202020204" pitchFamily="34" charset="0"/>
              </a:rPr>
              <a:t>2.3 </a:t>
            </a:r>
            <a:r>
              <a:rPr lang="en-CA" sz="2000" dirty="0">
                <a:solidFill>
                  <a:srgbClr val="264878"/>
                </a:solidFill>
                <a:latin typeface="Helvetica" pitchFamily="2" charset="0"/>
              </a:rPr>
              <a:t>Ways of addressing challenges</a:t>
            </a:r>
          </a:p>
        </p:txBody>
      </p:sp>
    </p:spTree>
    <p:extLst>
      <p:ext uri="{BB962C8B-B14F-4D97-AF65-F5344CB8AC3E}">
        <p14:creationId xmlns:p14="http://schemas.microsoft.com/office/powerpoint/2010/main" val="2787063832"/>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309</Words>
  <Application>Microsoft Macintosh PowerPoint</Application>
  <PresentationFormat>Widescreen</PresentationFormat>
  <Paragraphs>28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 Light</vt:lpstr>
      <vt:lpstr>Helvetica</vt:lpstr>
      <vt:lpstr>Helvetica Neue</vt:lpstr>
      <vt:lpstr>Symbol</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2021-12-14T16:25:56Z</dcterms:modified>
</cp:coreProperties>
</file>