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96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908" userDrawn="1">
          <p15:clr>
            <a:srgbClr val="A4A3A4"/>
          </p15:clr>
        </p15:guide>
        <p15:guide id="2" orient="horz" pos="21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ma, Jennifer" initials="VJ" lastIdx="2" clrIdx="0">
    <p:extLst>
      <p:ext uri="{19B8F6BF-5375-455C-9EA6-DF929625EA0E}">
        <p15:presenceInfo xmlns:p15="http://schemas.microsoft.com/office/powerpoint/2012/main" userId="S::vermaj5@mcmaster.ca::78ab9c5b-20fe-416a-ba3c-d7dfe6316f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AD1"/>
    <a:srgbClr val="99CC66"/>
    <a:srgbClr val="FFC057"/>
    <a:srgbClr val="1E252B"/>
    <a:srgbClr val="CCE5B2"/>
    <a:srgbClr val="CC76A6"/>
    <a:srgbClr val="FFDEAB"/>
    <a:srgbClr val="B2CCE5"/>
    <a:srgbClr val="6699CC"/>
    <a:srgbClr val="DADF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63"/>
    <p:restoredTop sz="91431"/>
  </p:normalViewPr>
  <p:slideViewPr>
    <p:cSldViewPr snapToGrid="0" snapToObjects="1">
      <p:cViewPr varScale="1">
        <p:scale>
          <a:sx n="100" d="100"/>
          <a:sy n="100" d="100"/>
        </p:scale>
        <p:origin x="664" y="176"/>
      </p:cViewPr>
      <p:guideLst>
        <p:guide pos="3908"/>
        <p:guide orient="horz" pos="2137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60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667326-FF4E-6E4F-8A68-0D5EE00352A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F6B07B-574C-0849-AF6D-2AA34A277B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07BE9-0539-434B-A0C4-0E9F489EE244}" type="datetimeFigureOut">
              <a:rPr lang="en-US" smtClean="0"/>
              <a:t>12/14/21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6C95E-7039-544B-A13A-D695C550F9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9BDF77-90E7-F944-848D-B2E1B164C66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3207D-66C1-A64A-90BC-6A73348020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25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679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Text"/>
          <p:cNvSpPr txBox="1">
            <a:spLocks noGrp="1"/>
          </p:cNvSpPr>
          <p:nvPr>
            <p:ph type="title"/>
          </p:nvPr>
        </p:nvSpPr>
        <p:spPr>
          <a:xfrm>
            <a:off x="609600" y="1100930"/>
            <a:ext cx="10972800" cy="88027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9600" y="2255839"/>
            <a:ext cx="5386917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93369" y="2255839"/>
            <a:ext cx="5389033" cy="639763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spcBef>
                <a:spcPts val="500"/>
              </a:spcBef>
              <a:buSzTx/>
              <a:buNone/>
              <a:defRPr sz="2400" b="1"/>
            </a:lvl1pPr>
          </a:lstStyle>
          <a:p>
            <a:pPr marL="0" indent="0">
              <a:spcBef>
                <a:spcPts val="500"/>
              </a:spcBef>
              <a:buSzTx/>
              <a:buNone/>
              <a:defRPr sz="2400" b="1"/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1" y="5304698"/>
            <a:ext cx="10985503" cy="238868"/>
          </a:xfrm>
          <a:prstGeom prst="rect">
            <a:avLst/>
          </a:prstGeom>
          <a:ln w="3175"/>
        </p:spPr>
        <p:txBody>
          <a:bodyPr lIns="17144" tIns="17144" rIns="17144" bIns="17144">
            <a:normAutofit/>
          </a:bodyPr>
          <a:lstStyle>
            <a:lvl1pPr marL="0" indent="0" defTabSz="338454">
              <a:spcBef>
                <a:spcPts val="0"/>
              </a:spcBef>
              <a:buSzTx/>
              <a:buNone/>
              <a:defRPr sz="1476"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09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03250" y="1822871"/>
            <a:ext cx="10985503" cy="1743076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l" defTabSz="1219169">
              <a:lnSpc>
                <a:spcPct val="80000"/>
              </a:lnSpc>
              <a:defRPr sz="5800" b="1" spc="-116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2" y="3565946"/>
            <a:ext cx="10985501" cy="714376"/>
          </a:xfrm>
          <a:prstGeom prst="rect">
            <a:avLst/>
          </a:prstGeom>
        </p:spPr>
        <p:txBody>
          <a:bodyPr lIns="19050" tIns="19050" rIns="19050" bIns="19050">
            <a:normAutofit/>
          </a:bodyPr>
          <a:lstStyle>
            <a:lvl1pPr marL="0" indent="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indent="4572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indent="9144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indent="13716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indent="1828800" defTabSz="412750">
              <a:spcBef>
                <a:spcPts val="0"/>
              </a:spcBef>
              <a:buSzTx/>
              <a:buNone/>
              <a:defRPr sz="2600" b="1">
                <a:latin typeface="Helvetica Neue"/>
                <a:ea typeface="Helvetica Neue"/>
                <a:cs typeface="Helvetica Neue"/>
                <a:sym typeface="Helvetica Neue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011123" y="5726129"/>
            <a:ext cx="163506" cy="176972"/>
          </a:xfrm>
          <a:prstGeom prst="rect">
            <a:avLst/>
          </a:prstGeom>
        </p:spPr>
        <p:txBody>
          <a:bodyPr lIns="19050" tIns="19050" rIns="19050" bIns="19050" anchor="b"/>
          <a:lstStyle>
            <a:lvl1pPr algn="ctr" defTabSz="292100">
              <a:defRPr sz="9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Off val="4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rectangle&#10;&#10;Description automatically generated">
            <a:extLst>
              <a:ext uri="{FF2B5EF4-FFF2-40B4-BE49-F238E27FC236}">
                <a16:creationId xmlns:a16="http://schemas.microsoft.com/office/drawing/2014/main" id="{BC4DDD9E-E6D4-7142-B791-885B63EBD7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9168" b="34122"/>
          <a:stretch/>
        </p:blipFill>
        <p:spPr>
          <a:xfrm flipH="1">
            <a:off x="-7495" y="-178877"/>
            <a:ext cx="12206990" cy="1397436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B078C5CC-A4A5-C84A-BFA7-4D55E47AA42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7158" y="72800"/>
            <a:ext cx="2671581" cy="872213"/>
          </a:xfrm>
          <a:prstGeom prst="rect">
            <a:avLst/>
          </a:prstGeom>
        </p:spPr>
      </p:pic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406400" y="2149501"/>
            <a:ext cx="113792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3429000"/>
            <a:ext cx="10972800" cy="2697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496BB2-7866-BD46-98FC-5B168926896D}"/>
              </a:ext>
            </a:extLst>
          </p:cNvPr>
          <p:cNvSpPr/>
          <p:nvPr userDrawn="1"/>
        </p:nvSpPr>
        <p:spPr>
          <a:xfrm>
            <a:off x="0" y="6255214"/>
            <a:ext cx="12192000" cy="600162"/>
          </a:xfrm>
          <a:prstGeom prst="rect">
            <a:avLst/>
          </a:prstGeom>
          <a:solidFill>
            <a:srgbClr val="8BD2E5">
              <a:alpha val="50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Arial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903B4-86AF-5344-B3AD-F60BEABFBE21}"/>
              </a:ext>
            </a:extLst>
          </p:cNvPr>
          <p:cNvSpPr/>
          <p:nvPr userDrawn="1"/>
        </p:nvSpPr>
        <p:spPr>
          <a:xfrm>
            <a:off x="9333899" y="884378"/>
            <a:ext cx="276550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tx1"/>
                </a:solidFill>
              </a:rPr>
              <a:t>Note: </a:t>
            </a:r>
            <a:r>
              <a:rPr lang="en-US" sz="1300" i="1" dirty="0">
                <a:solidFill>
                  <a:schemeClr val="tx1"/>
                </a:solidFill>
              </a:rPr>
              <a:t>full version available as PDF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7E7C17-F782-9E40-BC5D-BFA8C9D9703B}"/>
              </a:ext>
            </a:extLst>
          </p:cNvPr>
          <p:cNvSpPr txBox="1"/>
          <p:nvPr userDrawn="1"/>
        </p:nvSpPr>
        <p:spPr>
          <a:xfrm>
            <a:off x="8528858" y="6300125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chemeClr val="tx1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EEDF93-F1B3-FF4E-9DAA-D077512D0159}"/>
              </a:ext>
            </a:extLst>
          </p:cNvPr>
          <p:cNvSpPr txBox="1"/>
          <p:nvPr userDrawn="1"/>
        </p:nvSpPr>
        <p:spPr>
          <a:xfrm>
            <a:off x="173770" y="6301802"/>
            <a:ext cx="1979271" cy="51296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800" u="none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F53448-7019-D240-A8FC-227352A375B1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9" y="6353242"/>
            <a:ext cx="122703" cy="1227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9A36BA6-856E-1E47-B0BC-302F298A50D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30" y="6656188"/>
            <a:ext cx="126293" cy="12629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1B17162-39D4-A042-9828-13C8F62DBD4D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11" y="6497614"/>
            <a:ext cx="126293" cy="1262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6" r:id="rId2"/>
    <p:sldLayoutId id="2147483659" r:id="rId3"/>
  </p:sldLayoutIdLst>
  <p:transition spd="med"/>
  <p:hf hdr="0" ftr="0" dt="0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rgbClr val="254776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2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42950" marR="0" indent="-28575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6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143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600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100000"/>
        <a:buFontTx/>
        <a:buChar char="▪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0574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5146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29718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4290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3886200" marR="0" indent="-228600" algn="l" defTabSz="914400" rtl="0" latinLnBrk="0">
        <a:lnSpc>
          <a:spcPct val="100000"/>
        </a:lnSpc>
        <a:spcBef>
          <a:spcPts val="400"/>
        </a:spcBef>
        <a:spcAft>
          <a:spcPts val="0"/>
        </a:spcAft>
        <a:buClrTx/>
        <a:buSzPct val="50000"/>
        <a:buFontTx/>
        <a:buChar char="❑"/>
        <a:tabLst/>
        <a:defRPr sz="20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13" Type="http://schemas.openxmlformats.org/officeDocument/2006/relationships/image" Target="../media/image15.emf"/><Relationship Id="rId18" Type="http://schemas.openxmlformats.org/officeDocument/2006/relationships/image" Target="../media/image20.emf"/><Relationship Id="rId3" Type="http://schemas.openxmlformats.org/officeDocument/2006/relationships/hyperlink" Target="http://media.fisheries.noaa.gov/dam-migration/01-120-01.pdf" TargetMode="External"/><Relationship Id="rId7" Type="http://schemas.openxmlformats.org/officeDocument/2006/relationships/image" Target="../media/image9.emf"/><Relationship Id="rId12" Type="http://schemas.openxmlformats.org/officeDocument/2006/relationships/image" Target="../media/image14.emf"/><Relationship Id="rId17" Type="http://schemas.openxmlformats.org/officeDocument/2006/relationships/image" Target="../media/image19.emf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8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emf"/><Relationship Id="rId11" Type="http://schemas.openxmlformats.org/officeDocument/2006/relationships/image" Target="../media/image13.emf"/><Relationship Id="rId5" Type="http://schemas.openxmlformats.org/officeDocument/2006/relationships/image" Target="../media/image7.emf"/><Relationship Id="rId15" Type="http://schemas.openxmlformats.org/officeDocument/2006/relationships/image" Target="../media/image17.emf"/><Relationship Id="rId10" Type="http://schemas.openxmlformats.org/officeDocument/2006/relationships/image" Target="../media/image12.emf"/><Relationship Id="rId4" Type="http://schemas.openxmlformats.org/officeDocument/2006/relationships/image" Target="../media/image6.emf"/><Relationship Id="rId9" Type="http://schemas.openxmlformats.org/officeDocument/2006/relationships/image" Target="../media/image11.emf"/><Relationship Id="rId14" Type="http://schemas.openxmlformats.org/officeDocument/2006/relationships/image" Target="../media/image1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2F4BB403-A83B-A743-B8B3-97CD05203B3B}"/>
              </a:ext>
            </a:extLst>
          </p:cNvPr>
          <p:cNvSpPr txBox="1"/>
          <p:nvPr/>
        </p:nvSpPr>
        <p:spPr>
          <a:xfrm>
            <a:off x="10204534" y="1308662"/>
            <a:ext cx="1998528" cy="5847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CA" sz="800" b="1" i="1" dirty="0">
                <a:solidFill>
                  <a:schemeClr val="tx1"/>
                </a:solidFill>
              </a:rPr>
              <a:t>Source: </a:t>
            </a:r>
            <a:r>
              <a:rPr lang="en-CA" sz="800" i="1" dirty="0">
                <a:solidFill>
                  <a:schemeClr val="tx1"/>
                </a:solidFill>
              </a:rPr>
              <a:t>National Marine Fisheries Service (NOAA). </a:t>
            </a:r>
            <a:r>
              <a:rPr lang="en-CA" sz="800" i="1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</a:t>
            </a:r>
            <a:r>
              <a:rPr lang="en-CA" sz="800" i="1" dirty="0" err="1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media.fisheries.noaa.gov</a:t>
            </a:r>
            <a:r>
              <a:rPr lang="en-CA" sz="800" i="1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/dam-migration/01-120-01.pdf</a:t>
            </a:r>
            <a:r>
              <a:rPr lang="en-CA" sz="800" i="1" dirty="0">
                <a:solidFill>
                  <a:schemeClr val="tx1"/>
                </a:solidFill>
              </a:rPr>
              <a:t>, 2016</a:t>
            </a:r>
            <a:endParaRPr lang="en-CA" sz="800" dirty="0">
              <a:solidFill>
                <a:schemeClr val="tx1"/>
              </a:solidFill>
            </a:endParaRPr>
          </a:p>
        </p:txBody>
      </p:sp>
      <p:sp>
        <p:nvSpPr>
          <p:cNvPr id="7" name="Slide Number">
            <a:extLst>
              <a:ext uri="{FF2B5EF4-FFF2-40B4-BE49-F238E27FC236}">
                <a16:creationId xmlns:a16="http://schemas.microsoft.com/office/drawing/2014/main" id="{FDDC8A86-2A58-174A-A520-2CA314B30A3C}"/>
              </a:ext>
            </a:extLst>
          </p:cNvPr>
          <p:cNvSpPr txBox="1">
            <a:spLocks/>
          </p:cNvSpPr>
          <p:nvPr/>
        </p:nvSpPr>
        <p:spPr>
          <a:xfrm>
            <a:off x="11527848" y="5755680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algn="r"/>
            <a:fld id="{86CB4B4D-7CA3-9044-876B-883B54F8677D}" type="slidenum">
              <a:rPr lang="en-CA" sz="2000" smtClean="0">
                <a:solidFill>
                  <a:srgbClr val="0F447C"/>
                </a:solidFill>
              </a:rPr>
              <a:pPr algn="r"/>
              <a:t>1</a:t>
            </a:fld>
            <a:endParaRPr lang="en-CA" sz="2000" dirty="0">
              <a:solidFill>
                <a:srgbClr val="0F447C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A8ADCD-53F4-504C-A314-1623E0F3B0BA}"/>
              </a:ext>
            </a:extLst>
          </p:cNvPr>
          <p:cNvSpPr/>
          <p:nvPr/>
        </p:nvSpPr>
        <p:spPr>
          <a:xfrm>
            <a:off x="322683" y="512931"/>
            <a:ext cx="83554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b="1" dirty="0">
                <a:solidFill>
                  <a:srgbClr val="0F447C"/>
                </a:solidFill>
                <a:cs typeface="Arial" panose="020B0604020202020204" pitchFamily="34" charset="0"/>
              </a:rPr>
              <a:t>2.2 </a:t>
            </a:r>
            <a:r>
              <a:rPr lang="en-CA" sz="2000" dirty="0">
                <a:solidFill>
                  <a:srgbClr val="264878"/>
                </a:solidFill>
                <a:latin typeface="Helvetica" pitchFamily="2" charset="0"/>
              </a:rPr>
              <a:t>Example of a transition in how a societal challenge is seen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D3D42B7-06A9-7D40-9432-7766059377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717324"/>
              </p:ext>
            </p:extLst>
          </p:nvPr>
        </p:nvGraphicFramePr>
        <p:xfrm>
          <a:off x="2024190" y="1297231"/>
          <a:ext cx="8059992" cy="487334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92896">
                  <a:extLst>
                    <a:ext uri="{9D8B030D-6E8A-4147-A177-3AD203B41FA5}">
                      <a16:colId xmlns:a16="http://schemas.microsoft.com/office/drawing/2014/main" val="162485374"/>
                    </a:ext>
                  </a:extLst>
                </a:gridCol>
                <a:gridCol w="5756217">
                  <a:extLst>
                    <a:ext uri="{9D8B030D-6E8A-4147-A177-3AD203B41FA5}">
                      <a16:colId xmlns:a16="http://schemas.microsoft.com/office/drawing/2014/main" val="3191202888"/>
                    </a:ext>
                  </a:extLst>
                </a:gridCol>
                <a:gridCol w="1110879">
                  <a:extLst>
                    <a:ext uri="{9D8B030D-6E8A-4147-A177-3AD203B41FA5}">
                      <a16:colId xmlns:a16="http://schemas.microsoft.com/office/drawing/2014/main" val="221065659"/>
                    </a:ext>
                  </a:extLst>
                </a:gridCol>
              </a:tblGrid>
              <a:tr h="430969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Helvetica" pitchFamily="2" charset="0"/>
                        </a:rPr>
                        <a:t>Level</a:t>
                      </a:r>
                    </a:p>
                  </a:txBody>
                  <a:tcPr marL="24669" marR="24669" marT="0" marB="0" anchor="ctr">
                    <a:lnL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BF5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Helvetica" pitchFamily="2" charset="0"/>
                        </a:rPr>
                        <a:t>Domains where challenges need to be understood</a:t>
                      </a:r>
                    </a:p>
                  </a:txBody>
                  <a:tcPr marL="24669" marR="24669" marT="0" marB="0" anchor="ctr">
                    <a:lnL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BF5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Management framework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69" marR="24669" marT="0" marB="0" anchor="ctr">
                    <a:lnL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BF5">
                        <a:alpha val="5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4746743"/>
                  </a:ext>
                </a:extLst>
              </a:tr>
              <a:tr h="968640">
                <a:tc>
                  <a:txBody>
                    <a:bodyPr/>
                    <a:lstStyle/>
                    <a:p>
                      <a:pPr algn="ctr"/>
                      <a:r>
                        <a:rPr lang="en-CA" sz="900" dirty="0">
                          <a:solidFill>
                            <a:schemeClr val="tx1"/>
                          </a:solidFill>
                          <a:effectLst/>
                          <a:latin typeface="Helvetica" pitchFamily="2" charset="0"/>
                        </a:rPr>
                        <a:t>Single-species fisheries management </a:t>
                      </a:r>
                      <a:endParaRPr lang="en-CA" sz="900" dirty="0">
                        <a:solidFill>
                          <a:schemeClr val="tx1"/>
                        </a:solidFill>
                        <a:effectLst/>
                        <a:latin typeface="Helvetica" pitchFamily="2" charset="0"/>
                        <a:cs typeface="Times New Roman" panose="02020603050405020304" pitchFamily="18" charset="0"/>
                      </a:endParaRPr>
                    </a:p>
                  </a:txBody>
                  <a:tcPr marL="24669" marR="24669" marT="0" marB="0" anchor="ctr">
                    <a:lnL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BF5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effectLst/>
                        <a:latin typeface="Helvetica" pitchFamily="2" charset="0"/>
                      </a:endParaRPr>
                    </a:p>
                  </a:txBody>
                  <a:tcPr marL="24669" marR="24669" marT="0" marB="0">
                    <a:lnL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900" dirty="0">
                          <a:solidFill>
                            <a:srgbClr val="22497A"/>
                          </a:solidFill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Fishery</a:t>
                      </a:r>
                    </a:p>
                    <a:p>
                      <a:pPr algn="ctr"/>
                      <a:r>
                        <a:rPr lang="en-CA" sz="900" dirty="0">
                          <a:solidFill>
                            <a:srgbClr val="22497A"/>
                          </a:solidFill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management plan</a:t>
                      </a:r>
                    </a:p>
                  </a:txBody>
                  <a:tcPr marL="24669" marR="24669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040744"/>
                  </a:ext>
                </a:extLst>
              </a:tr>
              <a:tr h="9686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9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Helvetica" pitchFamily="2" charset="0"/>
                          <a:ea typeface="+mn-ea"/>
                          <a:cs typeface="+mn-cs"/>
                          <a:sym typeface="Arial"/>
                        </a:rPr>
                        <a:t>Ecosystem approach to single-species fisheries management</a:t>
                      </a:r>
                    </a:p>
                  </a:txBody>
                  <a:tcPr marL="24669" marR="24669" marT="0" marB="0" anchor="ctr">
                    <a:lnL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BF5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69" marR="24669" marT="0" marB="0">
                    <a:lnL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900" dirty="0">
                          <a:solidFill>
                            <a:srgbClr val="22497A"/>
                          </a:solidFill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Fishery</a:t>
                      </a:r>
                    </a:p>
                    <a:p>
                      <a:pPr algn="ctr"/>
                      <a:r>
                        <a:rPr lang="en-CA" sz="900" dirty="0">
                          <a:solidFill>
                            <a:srgbClr val="22497A"/>
                          </a:solidFill>
                          <a:effectLst/>
                          <a:latin typeface="Helvetica" pitchFamily="2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management plan</a:t>
                      </a:r>
                    </a:p>
                  </a:txBody>
                  <a:tcPr marL="24669" marR="24669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46096831"/>
                  </a:ext>
                </a:extLst>
              </a:tr>
              <a:tr h="9686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9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Helvetica" pitchFamily="2" charset="0"/>
                          <a:ea typeface="+mn-ea"/>
                          <a:cs typeface="+mn-cs"/>
                          <a:sym typeface="Arial"/>
                        </a:rPr>
                        <a:t>Ecosystem-based broad fisheries management</a:t>
                      </a:r>
                    </a:p>
                  </a:txBody>
                  <a:tcPr marL="24669" marR="24669" marT="0" marB="0" anchor="ctr">
                    <a:lnL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BF5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69" marR="24669" marT="0" marB="0">
                    <a:lnL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9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Helvetica" pitchFamily="2" charset="0"/>
                          <a:ea typeface="+mn-ea"/>
                          <a:cs typeface="+mn-cs"/>
                          <a:sym typeface="Arial"/>
                        </a:rPr>
                        <a:t>Fisheries</a:t>
                      </a:r>
                    </a:p>
                    <a:p>
                      <a:pPr algn="ctr"/>
                      <a:r>
                        <a:rPr lang="en-CA" sz="9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Helvetica" pitchFamily="2" charset="0"/>
                          <a:ea typeface="+mn-ea"/>
                          <a:cs typeface="+mn-cs"/>
                          <a:sym typeface="Arial"/>
                        </a:rPr>
                        <a:t>management</a:t>
                      </a:r>
                    </a:p>
                    <a:p>
                      <a:pPr algn="ctr"/>
                      <a:r>
                        <a:rPr lang="en-CA" sz="9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Helvetica" pitchFamily="2" charset="0"/>
                          <a:ea typeface="+mn-ea"/>
                          <a:cs typeface="+mn-cs"/>
                          <a:sym typeface="Arial"/>
                        </a:rPr>
                        <a:t>plan</a:t>
                      </a:r>
                    </a:p>
                  </a:txBody>
                  <a:tcPr marL="24669" marR="24669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DFE2">
                        <a:alpha val="5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814344"/>
                  </a:ext>
                </a:extLst>
              </a:tr>
              <a:tr h="1536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9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Helvetica" pitchFamily="2" charset="0"/>
                          <a:ea typeface="+mn-ea"/>
                          <a:cs typeface="+mn-cs"/>
                          <a:sym typeface="Arial"/>
                        </a:rPr>
                        <a:t>Ecosystem-based whole-ocean management</a:t>
                      </a:r>
                    </a:p>
                  </a:txBody>
                  <a:tcPr marL="24669" marR="24669" marT="0" marB="0" anchor="ctr">
                    <a:lnL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EBF5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CA" sz="900" dirty="0">
                        <a:effectLst/>
                        <a:latin typeface="Helvetica" pitchFamily="2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4669" marR="24669" marT="0" marB="0">
                    <a:lnL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9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Helvetica" pitchFamily="2" charset="0"/>
                          <a:ea typeface="+mn-ea"/>
                          <a:cs typeface="+mn-cs"/>
                          <a:sym typeface="Arial"/>
                        </a:rPr>
                        <a:t>Regional</a:t>
                      </a:r>
                    </a:p>
                    <a:p>
                      <a:pPr algn="ctr"/>
                      <a:r>
                        <a:rPr lang="en-CA" sz="9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Helvetica" pitchFamily="2" charset="0"/>
                          <a:ea typeface="+mn-ea"/>
                          <a:cs typeface="+mn-cs"/>
                          <a:sym typeface="Arial"/>
                        </a:rPr>
                        <a:t>ocean</a:t>
                      </a:r>
                    </a:p>
                    <a:p>
                      <a:pPr algn="ctr"/>
                      <a:r>
                        <a:rPr lang="en-CA" sz="900" b="0" i="0" u="none" strike="noStrike" cap="none" spc="0" baseline="0" dirty="0">
                          <a:solidFill>
                            <a:schemeClr val="tx1"/>
                          </a:solidFill>
                          <a:effectLst/>
                          <a:uFillTx/>
                          <a:latin typeface="Helvetica" pitchFamily="2" charset="0"/>
                          <a:ea typeface="+mn-ea"/>
                          <a:cs typeface="+mn-cs"/>
                          <a:sym typeface="Arial"/>
                        </a:rPr>
                        <a:t>plans</a:t>
                      </a:r>
                    </a:p>
                  </a:txBody>
                  <a:tcPr marL="24669" marR="24669" marT="0" marB="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DD2E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33660945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B9A4BA65-C9B6-FA49-80F6-E00B33B3E5FF}"/>
              </a:ext>
            </a:extLst>
          </p:cNvPr>
          <p:cNvSpPr txBox="1"/>
          <p:nvPr/>
        </p:nvSpPr>
        <p:spPr>
          <a:xfrm>
            <a:off x="5862926" y="3359066"/>
            <a:ext cx="2829261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CA" sz="1000" dirty="0">
                <a:solidFill>
                  <a:schemeClr val="tx1"/>
                </a:solidFill>
                <a:effectLst/>
                <a:latin typeface="Helvetica" pitchFamily="2" charset="0"/>
              </a:rPr>
              <a:t>Climate                  Ecology                 Habitat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DAE7551-3FA8-3C42-8F2E-6C1E8925C7B0}"/>
              </a:ext>
            </a:extLst>
          </p:cNvPr>
          <p:cNvSpPr txBox="1"/>
          <p:nvPr/>
        </p:nvSpPr>
        <p:spPr>
          <a:xfrm>
            <a:off x="3281000" y="1881676"/>
            <a:ext cx="1218271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en-CA" sz="1200" dirty="0">
                <a:solidFill>
                  <a:srgbClr val="254776"/>
                </a:solidFill>
                <a:effectLst/>
                <a:latin typeface="Helvetica" pitchFamily="2" charset="0"/>
              </a:rPr>
              <a:t>Single species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624B538-E34E-A246-AB99-4662A930D05F}"/>
              </a:ext>
            </a:extLst>
          </p:cNvPr>
          <p:cNvSpPr txBox="1"/>
          <p:nvPr/>
        </p:nvSpPr>
        <p:spPr>
          <a:xfrm>
            <a:off x="3281000" y="2786381"/>
            <a:ext cx="1218271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en-CA" sz="1200" dirty="0">
                <a:solidFill>
                  <a:srgbClr val="254776"/>
                </a:solidFill>
                <a:effectLst/>
                <a:latin typeface="Helvetica" pitchFamily="2" charset="0"/>
              </a:rPr>
              <a:t>Single species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B481D48-297D-D748-95EF-51A1DF6776EE}"/>
              </a:ext>
            </a:extLst>
          </p:cNvPr>
          <p:cNvSpPr txBox="1"/>
          <p:nvPr/>
        </p:nvSpPr>
        <p:spPr>
          <a:xfrm>
            <a:off x="3080277" y="3700117"/>
            <a:ext cx="1619717" cy="2769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/>
            <a:r>
              <a:rPr lang="en-CA" sz="1200" dirty="0">
                <a:solidFill>
                  <a:srgbClr val="254776"/>
                </a:solidFill>
                <a:effectLst/>
                <a:latin typeface="Helvetica" pitchFamily="2" charset="0"/>
              </a:rPr>
              <a:t>Multiple species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2B6F061-57AB-1A4B-BEDD-698B4AA377E7}"/>
              </a:ext>
            </a:extLst>
          </p:cNvPr>
          <p:cNvSpPr txBox="1"/>
          <p:nvPr/>
        </p:nvSpPr>
        <p:spPr>
          <a:xfrm>
            <a:off x="3547672" y="5194848"/>
            <a:ext cx="5531920" cy="98488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CA" sz="1000" dirty="0">
                <a:solidFill>
                  <a:schemeClr val="tx1"/>
                </a:solidFill>
                <a:latin typeface="Helvetica" pitchFamily="2" charset="0"/>
              </a:rPr>
              <a:t>   Aquaculture          Conservation         Development         Ecotourism              Energy</a:t>
            </a:r>
          </a:p>
          <a:p>
            <a:endParaRPr lang="en-CA" sz="1000" dirty="0">
              <a:solidFill>
                <a:schemeClr val="tx1"/>
              </a:solidFill>
              <a:latin typeface="Helvetica" pitchFamily="2" charset="0"/>
            </a:endParaRPr>
          </a:p>
          <a:p>
            <a:endParaRPr lang="en-CA" sz="1000" dirty="0">
              <a:solidFill>
                <a:schemeClr val="tx1"/>
              </a:solidFill>
              <a:latin typeface="Helvetica" pitchFamily="2" charset="0"/>
            </a:endParaRPr>
          </a:p>
          <a:p>
            <a:endParaRPr lang="en-CA" sz="700" dirty="0">
              <a:solidFill>
                <a:schemeClr val="tx1"/>
              </a:solidFill>
              <a:latin typeface="Helvetica" pitchFamily="2" charset="0"/>
            </a:endParaRPr>
          </a:p>
          <a:p>
            <a:endParaRPr lang="en-CA" sz="1000" dirty="0">
              <a:solidFill>
                <a:schemeClr val="tx1"/>
              </a:solidFill>
              <a:latin typeface="Helvetica" pitchFamily="2" charset="0"/>
            </a:endParaRPr>
          </a:p>
          <a:p>
            <a:r>
              <a:rPr lang="en-CA" sz="1000" dirty="0">
                <a:solidFill>
                  <a:schemeClr val="tx1"/>
                </a:solidFill>
                <a:latin typeface="Helvetica" pitchFamily="2" charset="0"/>
              </a:rPr>
              <a:t>     Fisheries	  </a:t>
            </a:r>
            <a:r>
              <a:rPr lang="en-CA" sz="1100" dirty="0">
                <a:solidFill>
                  <a:schemeClr val="tx1"/>
                </a:solidFill>
                <a:latin typeface="Helvetica" pitchFamily="2" charset="0"/>
              </a:rPr>
              <a:t>       </a:t>
            </a:r>
            <a:r>
              <a:rPr lang="en-CA" sz="1000" dirty="0">
                <a:solidFill>
                  <a:schemeClr val="tx1"/>
                </a:solidFill>
                <a:latin typeface="Helvetica" pitchFamily="2" charset="0"/>
              </a:rPr>
              <a:t> Marine                Oil and gas           Sanctuaries               Other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22A14C77-01DA-F34E-86B3-415500E099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4209" y="4688263"/>
            <a:ext cx="543600" cy="54360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1329DB5-F0E3-8148-BB1A-AC0E14831C2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6209" y="2799603"/>
            <a:ext cx="542192" cy="542192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4EB7EFB7-D637-974B-96C3-A15776FF023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089" y="4688263"/>
            <a:ext cx="542192" cy="54219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CCE5DEC-C845-5145-AB49-F37D23D299C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1857" y="2799603"/>
            <a:ext cx="542192" cy="54219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6EF613EE-DE30-2B4C-A832-1190C6D064B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4051" y="2799603"/>
            <a:ext cx="542192" cy="54219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A7549019-5F5B-6A47-9C79-628E0B395BF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6209" y="4688263"/>
            <a:ext cx="542192" cy="542192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60EDE486-9FFF-224A-A1BE-3B80608239B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1857" y="4688263"/>
            <a:ext cx="542192" cy="542192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F4E364E0-D01E-1B4F-8897-C0500173AF4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2900" y="4688263"/>
            <a:ext cx="542192" cy="542192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2E84181B-743B-6543-AEB3-B2CBBBFEDBE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4913" y="5415901"/>
            <a:ext cx="542192" cy="542192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E83FD38F-7374-4746-98BE-35E7D261880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0561" y="5415901"/>
            <a:ext cx="542192" cy="542192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9CCE65D9-E88B-724A-AFA3-19F5CFFB852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6209" y="5415901"/>
            <a:ext cx="542192" cy="542192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3CEB72E8-409B-A44D-AE2B-460C7F474847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1857" y="5415901"/>
            <a:ext cx="542192" cy="542192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749F5646-D7B4-E64D-B920-B376AE727914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2900" y="5415901"/>
            <a:ext cx="542193" cy="542193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1C971BD1-47BE-CC4C-B0AF-DBC265CD4896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352" y="1890935"/>
            <a:ext cx="947563" cy="947563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DA0BECF3-94A5-404F-9054-CACDEBC24D75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0182" y="3818986"/>
            <a:ext cx="849903" cy="849903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E0672A6D-366F-E845-A0DB-AF7DC48CB681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1352" y="2799102"/>
            <a:ext cx="947563" cy="947563"/>
          </a:xfrm>
          <a:prstGeom prst="rect">
            <a:avLst/>
          </a:prstGeom>
        </p:spPr>
      </p:pic>
      <p:sp>
        <p:nvSpPr>
          <p:cNvPr id="62" name="TextBox 61">
            <a:extLst>
              <a:ext uri="{FF2B5EF4-FFF2-40B4-BE49-F238E27FC236}">
                <a16:creationId xmlns:a16="http://schemas.microsoft.com/office/drawing/2014/main" id="{98999702-290D-444A-9C86-0615A386C63D}"/>
              </a:ext>
            </a:extLst>
          </p:cNvPr>
          <p:cNvSpPr txBox="1"/>
          <p:nvPr/>
        </p:nvSpPr>
        <p:spPr>
          <a:xfrm>
            <a:off x="5862926" y="4313165"/>
            <a:ext cx="2829261" cy="24622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CA" sz="1000" dirty="0">
                <a:solidFill>
                  <a:schemeClr val="tx1"/>
                </a:solidFill>
                <a:effectLst/>
                <a:latin typeface="Helvetica" pitchFamily="2" charset="0"/>
              </a:rPr>
              <a:t>Climate                  Ecology                 Habitat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E2D58560-A76D-3B40-8337-A67D848F6DA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6209" y="3753702"/>
            <a:ext cx="542192" cy="542192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739D60E7-50F7-7546-B7BE-B4FBADDCE05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1857" y="3753702"/>
            <a:ext cx="542192" cy="542192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F268670C-64AA-7747-9381-CEA1DB810CB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4051" y="3753702"/>
            <a:ext cx="542192" cy="542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24179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_Blank Presentation">
  <a:themeElements>
    <a:clrScheme name="Oct 26">
      <a:dk1>
        <a:srgbClr val="234776"/>
      </a:dk1>
      <a:lt1>
        <a:srgbClr val="FEFFFE"/>
      </a:lt1>
      <a:dk2>
        <a:srgbClr val="F0F3F5"/>
      </a:dk2>
      <a:lt2>
        <a:srgbClr val="F0F3F5"/>
      </a:lt2>
      <a:accent1>
        <a:srgbClr val="E8F6FA"/>
      </a:accent1>
      <a:accent2>
        <a:srgbClr val="8BD2E5"/>
      </a:accent2>
      <a:accent3>
        <a:srgbClr val="F0F3F5"/>
      </a:accent3>
      <a:accent4>
        <a:srgbClr val="F0F3F5"/>
      </a:accent4>
      <a:accent5>
        <a:srgbClr val="E8F6FA"/>
      </a:accent5>
      <a:accent6>
        <a:srgbClr val="234776"/>
      </a:accent6>
      <a:hlink>
        <a:srgbClr val="234776"/>
      </a:hlink>
      <a:folHlink>
        <a:srgbClr val="234776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_Blank Presentation">
  <a:themeElements>
    <a:clrScheme name="2_Blank Presentatio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2_Blank Presentatio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2_Blank Present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27018</TotalTime>
  <Words>105</Words>
  <Application>Microsoft Macintosh PowerPoint</Application>
  <PresentationFormat>Widescreen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 Light</vt:lpstr>
      <vt:lpstr>Helvetica</vt:lpstr>
      <vt:lpstr>Helvetica Neue</vt:lpstr>
      <vt:lpstr>2_Blank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COVID-END Advocating Working Group</dc:title>
  <dc:creator>Lavis, John</dc:creator>
  <cp:lastModifiedBy>Verma, Jennifer</cp:lastModifiedBy>
  <cp:revision>513</cp:revision>
  <cp:lastPrinted>2021-10-15T02:33:08Z</cp:lastPrinted>
  <dcterms:modified xsi:type="dcterms:W3CDTF">2021-12-14T16:25:08Z</dcterms:modified>
</cp:coreProperties>
</file>