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43" r:id="rId2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3908" userDrawn="1">
          <p15:clr>
            <a:srgbClr val="A4A3A4"/>
          </p15:clr>
        </p15:guide>
        <p15:guide id="2" orient="horz" pos="21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erma, Jennifer" initials="VJ" lastIdx="2" clrIdx="0">
    <p:extLst>
      <p:ext uri="{19B8F6BF-5375-455C-9EA6-DF929625EA0E}">
        <p15:presenceInfo xmlns:p15="http://schemas.microsoft.com/office/powerpoint/2012/main" userId="S::vermaj5@mcmaster.ca::78ab9c5b-20fe-416a-ba3c-d7dfe6316fd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AD1"/>
    <a:srgbClr val="99CC66"/>
    <a:srgbClr val="FFC057"/>
    <a:srgbClr val="1E252B"/>
    <a:srgbClr val="CCE5B2"/>
    <a:srgbClr val="CC76A6"/>
    <a:srgbClr val="FFDEAB"/>
    <a:srgbClr val="B2CCE5"/>
    <a:srgbClr val="6699CC"/>
    <a:srgbClr val="DADF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E7F3F4"/>
          </a:solidFill>
        </a:fill>
      </a:tcStyle>
    </a:wholeTbl>
    <a:band2H>
      <a:tcTxStyle/>
      <a:tcStyle>
        <a:tcBdr/>
        <a:fill>
          <a:solidFill>
            <a:srgbClr val="F3F9FA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CCCD9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63"/>
    <p:restoredTop sz="91431"/>
  </p:normalViewPr>
  <p:slideViewPr>
    <p:cSldViewPr snapToGrid="0" snapToObjects="1">
      <p:cViewPr varScale="1">
        <p:scale>
          <a:sx n="100" d="100"/>
          <a:sy n="100" d="100"/>
        </p:scale>
        <p:origin x="664" y="168"/>
      </p:cViewPr>
      <p:guideLst>
        <p:guide pos="3908"/>
        <p:guide orient="horz" pos="2137"/>
      </p:guideLst>
    </p:cSldViewPr>
  </p:slideViewPr>
  <p:notesTextViewPr>
    <p:cViewPr>
      <p:scale>
        <a:sx n="20" d="100"/>
        <a:sy n="20" d="100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360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2667326-FF4E-6E4F-8A68-0D5EE00352A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F6B07B-574C-0849-AF6D-2AA34A277B8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807BE9-0539-434B-A0C4-0E9F489EE244}" type="datetimeFigureOut">
              <a:rPr lang="en-US" smtClean="0"/>
              <a:t>12/14/21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06C95E-7039-544B-A13A-D695C550F9B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9BDF77-90E7-F944-848D-B2E1B164C66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73207D-66C1-A64A-90BC-6A7334802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7253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8" name="Shape 11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j-lt"/>
        <a:ea typeface="+mj-ea"/>
        <a:cs typeface="+mj-cs"/>
        <a:sym typeface="Arial"/>
      </a:defRPr>
    </a:lvl1pPr>
    <a:lvl2pPr indent="228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2pPr>
    <a:lvl3pPr indent="457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3pPr>
    <a:lvl4pPr indent="685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4pPr>
    <a:lvl5pPr indent="9144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4156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itle Text"/>
          <p:cNvSpPr txBox="1">
            <a:spLocks noGrp="1"/>
          </p:cNvSpPr>
          <p:nvPr>
            <p:ph type="title"/>
          </p:nvPr>
        </p:nvSpPr>
        <p:spPr>
          <a:xfrm>
            <a:off x="609600" y="1100930"/>
            <a:ext cx="10972800" cy="88027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09600" y="2255839"/>
            <a:ext cx="5386917" cy="639763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spcBef>
                <a:spcPts val="500"/>
              </a:spcBef>
              <a:buSz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6193369" y="2255839"/>
            <a:ext cx="5389033" cy="639763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spcBef>
                <a:spcPts val="500"/>
              </a:spcBef>
              <a:buSzTx/>
              <a:buNone/>
              <a:defRPr sz="2400" b="1"/>
            </a:lvl1pPr>
          </a:lstStyle>
          <a:p>
            <a:pPr marL="0" indent="0">
              <a:spcBef>
                <a:spcPts val="500"/>
              </a:spcBef>
              <a:buSzTx/>
              <a:buNone/>
              <a:defRPr sz="2400" b="1"/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1" y="5304698"/>
            <a:ext cx="10985503" cy="238868"/>
          </a:xfrm>
          <a:prstGeom prst="rect">
            <a:avLst/>
          </a:prstGeom>
          <a:ln w="3175"/>
        </p:spPr>
        <p:txBody>
          <a:bodyPr lIns="17144" tIns="17144" rIns="17144" bIns="17144">
            <a:normAutofit/>
          </a:bodyPr>
          <a:lstStyle>
            <a:lvl1pPr marL="0" indent="0" defTabSz="338454">
              <a:spcBef>
                <a:spcPts val="0"/>
              </a:spcBef>
              <a:buSzTx/>
              <a:buNone/>
              <a:defRPr sz="1476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Author and Date</a:t>
            </a:r>
          </a:p>
        </p:txBody>
      </p:sp>
      <p:sp>
        <p:nvSpPr>
          <p:cNvPr id="109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03250" y="1822871"/>
            <a:ext cx="10985503" cy="1743076"/>
          </a:xfrm>
          <a:prstGeom prst="rect">
            <a:avLst/>
          </a:prstGeom>
        </p:spPr>
        <p:txBody>
          <a:bodyPr lIns="19050" tIns="19050" rIns="19050" bIns="19050" anchor="b"/>
          <a:lstStyle>
            <a:lvl1pPr algn="l" defTabSz="1219169">
              <a:lnSpc>
                <a:spcPct val="80000"/>
              </a:lnSpc>
              <a:defRPr sz="5800" b="1" spc="-116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110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2" y="3565946"/>
            <a:ext cx="10985501" cy="714376"/>
          </a:xfrm>
          <a:prstGeom prst="rect">
            <a:avLst/>
          </a:prstGeom>
        </p:spPr>
        <p:txBody>
          <a:bodyPr lIns="19050" tIns="19050" rIns="19050" bIns="19050">
            <a:normAutofit/>
          </a:bodyPr>
          <a:lstStyle>
            <a:lvl1pPr marL="0" indent="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indent="4572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indent="9144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indent="13716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indent="18288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011123" y="5726129"/>
            <a:ext cx="163506" cy="176972"/>
          </a:xfrm>
          <a:prstGeom prst="rect">
            <a:avLst/>
          </a:prstGeom>
        </p:spPr>
        <p:txBody>
          <a:bodyPr lIns="19050" tIns="19050" rIns="19050" bIns="19050" anchor="b"/>
          <a:lstStyle>
            <a:lvl1pPr algn="ctr" defTabSz="292100">
              <a:defRPr sz="9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Off val="4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rectangle&#10;&#10;Description automatically generated">
            <a:extLst>
              <a:ext uri="{FF2B5EF4-FFF2-40B4-BE49-F238E27FC236}">
                <a16:creationId xmlns:a16="http://schemas.microsoft.com/office/drawing/2014/main" id="{BC4DDD9E-E6D4-7142-B791-885B63EBD7B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9168" b="34122"/>
          <a:stretch/>
        </p:blipFill>
        <p:spPr>
          <a:xfrm flipH="1">
            <a:off x="-7495" y="-178877"/>
            <a:ext cx="12206990" cy="1397436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B078C5CC-A4A5-C84A-BFA7-4D55E47AA42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7158" y="72800"/>
            <a:ext cx="2671581" cy="872213"/>
          </a:xfrm>
          <a:prstGeom prst="rect">
            <a:avLst/>
          </a:prstGeom>
        </p:spPr>
      </p:pic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406400" y="2149501"/>
            <a:ext cx="11379200" cy="838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5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3429000"/>
            <a:ext cx="10972800" cy="26971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/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F496BB2-7866-BD46-98FC-5B168926896D}"/>
              </a:ext>
            </a:extLst>
          </p:cNvPr>
          <p:cNvSpPr/>
          <p:nvPr userDrawn="1"/>
        </p:nvSpPr>
        <p:spPr>
          <a:xfrm>
            <a:off x="0" y="6255214"/>
            <a:ext cx="12192000" cy="600162"/>
          </a:xfrm>
          <a:prstGeom prst="rect">
            <a:avLst/>
          </a:prstGeom>
          <a:solidFill>
            <a:srgbClr val="8BD2E5">
              <a:alpha val="50000"/>
            </a:srgb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3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Arial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AA903B4-86AF-5344-B3AD-F60BEABFBE21}"/>
              </a:ext>
            </a:extLst>
          </p:cNvPr>
          <p:cNvSpPr/>
          <p:nvPr userDrawn="1"/>
        </p:nvSpPr>
        <p:spPr>
          <a:xfrm>
            <a:off x="9333899" y="884378"/>
            <a:ext cx="2765501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b="1" i="1" dirty="0">
                <a:solidFill>
                  <a:schemeClr val="tx1"/>
                </a:solidFill>
              </a:rPr>
              <a:t>Note: </a:t>
            </a:r>
            <a:r>
              <a:rPr lang="en-US" sz="1300" i="1" dirty="0">
                <a:solidFill>
                  <a:schemeClr val="tx1"/>
                </a:solidFill>
              </a:rPr>
              <a:t>full version available as PDF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87E7C17-F782-9E40-BC5D-BFA8C9D9703B}"/>
              </a:ext>
            </a:extLst>
          </p:cNvPr>
          <p:cNvSpPr txBox="1"/>
          <p:nvPr userDrawn="1"/>
        </p:nvSpPr>
        <p:spPr>
          <a:xfrm>
            <a:off x="8528858" y="6300125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EEEDF93-F1B3-FF4E-9DAA-D077512D0159}"/>
              </a:ext>
            </a:extLst>
          </p:cNvPr>
          <p:cNvSpPr txBox="1"/>
          <p:nvPr userDrawn="1"/>
        </p:nvSpPr>
        <p:spPr>
          <a:xfrm>
            <a:off x="173770" y="6301802"/>
            <a:ext cx="1979271" cy="51296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u="non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u="non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BF53448-7019-D240-A8FC-227352A375B1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29" y="6353242"/>
            <a:ext cx="122703" cy="12270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9A36BA6-856E-1E47-B0BC-302F298A50D3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30" y="6656188"/>
            <a:ext cx="126293" cy="12629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1B17162-39D4-A042-9828-13C8F62DBD4D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11" y="6497614"/>
            <a:ext cx="126293" cy="12629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6" r:id="rId2"/>
    <p:sldLayoutId id="2147483659" r:id="rId3"/>
  </p:sldLayoutIdLst>
  <p:transition spd="med"/>
  <p:hf hdr="0" ftr="0" dt="0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5pPr>
      <a:lvl6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6pPr>
      <a:lvl7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7pPr>
      <a:lvl8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8pPr>
      <a:lvl9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20000"/>
        <a:buFontTx/>
        <a:buChar char="▪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742950" marR="0" indent="-28575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6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11430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•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16002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▪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20574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25146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29718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34290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38862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emf"/><Relationship Id="rId5" Type="http://schemas.openxmlformats.org/officeDocument/2006/relationships/image" Target="../media/image8.png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753A8BA-6BE5-8141-9EFF-C67ADD130B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6845" y="3032742"/>
            <a:ext cx="4830091" cy="560354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9C6CAABA-83A5-DB40-98E3-F463F28EAC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6845" y="3554004"/>
            <a:ext cx="4830091" cy="560354"/>
          </a:xfrm>
          <a:prstGeom prst="rect">
            <a:avLst/>
          </a:prstGeom>
        </p:spPr>
      </p:pic>
      <p:pic>
        <p:nvPicPr>
          <p:cNvPr id="76" name="Picture 75">
            <a:extLst>
              <a:ext uri="{FF2B5EF4-FFF2-40B4-BE49-F238E27FC236}">
                <a16:creationId xmlns:a16="http://schemas.microsoft.com/office/drawing/2014/main" id="{E3D08D1A-346A-F744-A29A-17F10AA1F1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6844" y="4075267"/>
            <a:ext cx="4830091" cy="560354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E26FD021-473B-D045-8734-023F0545072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6779" y="1988027"/>
            <a:ext cx="4200620" cy="461665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8E981394-B98F-404F-8E36-337ACA02DE9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6779" y="2509033"/>
            <a:ext cx="4200620" cy="461665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796D8DA4-AE7F-2A46-90CF-3A7E097D8A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6779" y="3030039"/>
            <a:ext cx="4200620" cy="461665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8AB2EB46-629D-664A-B81E-C1CFB758A43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6779" y="3551045"/>
            <a:ext cx="4200620" cy="461665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4B7E46D3-414F-634B-9060-B34014A3DD7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6779" y="4072051"/>
            <a:ext cx="4200620" cy="461665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C66BAF1C-023B-BB47-8392-5FACB1B94A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6779" y="4593057"/>
            <a:ext cx="4200620" cy="461665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80A2828A-D891-224A-B327-8C6DBFFCB3F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6779" y="5114063"/>
            <a:ext cx="4200620" cy="461665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773FEFFE-AA7C-904B-BD61-3D65B21D23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6779" y="5635068"/>
            <a:ext cx="4200620" cy="46166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0949AB70-68CF-9E43-8612-715C9D6C3DFD}"/>
              </a:ext>
            </a:extLst>
          </p:cNvPr>
          <p:cNvSpPr txBox="1"/>
          <p:nvPr/>
        </p:nvSpPr>
        <p:spPr>
          <a:xfrm>
            <a:off x="681805" y="1408023"/>
            <a:ext cx="10923952" cy="38683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ctr">
              <a:lnSpc>
                <a:spcPts val="2360"/>
              </a:lnSpc>
            </a:pPr>
            <a:r>
              <a:rPr lang="en-US" sz="1800" dirty="0">
                <a:solidFill>
                  <a:schemeClr val="tx1"/>
                </a:solidFill>
                <a:latin typeface="Helvetica" pitchFamily="2" charset="0"/>
                <a:cs typeface="Arial" panose="020B0604020202020204" pitchFamily="34" charset="0"/>
              </a:rPr>
              <a:t>One way to identify groups warranting particular attention is to use the PROGRESS-Plus framework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5084DCE-3AF4-F947-8E8A-3526AEE1B0FE}"/>
              </a:ext>
            </a:extLst>
          </p:cNvPr>
          <p:cNvSpPr/>
          <p:nvPr/>
        </p:nvSpPr>
        <p:spPr>
          <a:xfrm>
            <a:off x="681805" y="2089137"/>
            <a:ext cx="4616998" cy="39549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CA" sz="1100" dirty="0">
                <a:solidFill>
                  <a:srgbClr val="0F447C"/>
                </a:solidFill>
                <a:latin typeface="Helvetica" pitchFamily="2" charset="0"/>
                <a:ea typeface="Garamond" panose="02020404030301010803" pitchFamily="18" charset="0"/>
                <a:cs typeface="Arial" panose="020B0604020202020204" pitchFamily="34" charset="0"/>
              </a:rPr>
              <a:t>Place of residence (e.g., rural and remote populations)</a:t>
            </a:r>
          </a:p>
          <a:p>
            <a:pPr lvl="0"/>
            <a:endParaRPr lang="en-CA" sz="700" dirty="0">
              <a:solidFill>
                <a:srgbClr val="0F447C"/>
              </a:solidFill>
              <a:latin typeface="Helvetica" pitchFamily="2" charset="0"/>
              <a:ea typeface="Garamond" panose="02020404030301010803" pitchFamily="18" charset="0"/>
              <a:cs typeface="Arial" panose="020B0604020202020204" pitchFamily="34" charset="0"/>
            </a:endParaRPr>
          </a:p>
          <a:p>
            <a:pPr lvl="0"/>
            <a:endParaRPr lang="en-CA" sz="1100" dirty="0">
              <a:solidFill>
                <a:srgbClr val="0F447C"/>
              </a:solidFill>
              <a:latin typeface="Helvetica" pitchFamily="2" charset="0"/>
              <a:ea typeface="Garamond" panose="02020404030301010803" pitchFamily="18" charset="0"/>
              <a:cs typeface="Arial" panose="020B0604020202020204" pitchFamily="34" charset="0"/>
            </a:endParaRPr>
          </a:p>
          <a:p>
            <a:pPr lvl="0"/>
            <a:r>
              <a:rPr lang="en-CA" sz="1100" dirty="0">
                <a:solidFill>
                  <a:srgbClr val="0F447C"/>
                </a:solidFill>
                <a:latin typeface="Helvetica" pitchFamily="2" charset="0"/>
                <a:ea typeface="Garamond" panose="02020404030301010803" pitchFamily="18" charset="0"/>
                <a:cs typeface="Arial" panose="020B0604020202020204" pitchFamily="34" charset="0"/>
              </a:rPr>
              <a:t>Race, ethnicity, culture and language (e.g., Indigenous peoples and minority ethnic, cultural and linguistic groups within a country) </a:t>
            </a:r>
          </a:p>
          <a:p>
            <a:pPr lvl="0"/>
            <a:endParaRPr lang="en-CA" sz="1200" dirty="0">
              <a:solidFill>
                <a:srgbClr val="0F447C"/>
              </a:solidFill>
              <a:latin typeface="Helvetica" pitchFamily="2" charset="0"/>
              <a:ea typeface="Garamond" panose="02020404030301010803" pitchFamily="18" charset="0"/>
              <a:cs typeface="Arial" panose="020B0604020202020204" pitchFamily="34" charset="0"/>
            </a:endParaRPr>
          </a:p>
          <a:p>
            <a:pPr lvl="0"/>
            <a:r>
              <a:rPr lang="en-CA" sz="1100" dirty="0">
                <a:solidFill>
                  <a:srgbClr val="0F447C"/>
                </a:solidFill>
                <a:latin typeface="Helvetica" pitchFamily="2" charset="0"/>
                <a:ea typeface="Garamond" panose="02020404030301010803" pitchFamily="18" charset="0"/>
                <a:cs typeface="Arial" panose="020B0604020202020204" pitchFamily="34" charset="0"/>
              </a:rPr>
              <a:t>Occupation and labour-market experiences more generally (e.g., those in informal or precarious work arrangements)</a:t>
            </a:r>
          </a:p>
          <a:p>
            <a:pPr lvl="0"/>
            <a:endParaRPr lang="en-CA" sz="1700" dirty="0">
              <a:solidFill>
                <a:srgbClr val="0F447C"/>
              </a:solidFill>
              <a:latin typeface="Helvetica" pitchFamily="2" charset="0"/>
              <a:ea typeface="Garamond" panose="02020404030301010803" pitchFamily="18" charset="0"/>
              <a:cs typeface="Arial" panose="020B0604020202020204" pitchFamily="34" charset="0"/>
            </a:endParaRPr>
          </a:p>
          <a:p>
            <a:pPr lvl="0"/>
            <a:r>
              <a:rPr lang="en-CA" sz="1100" dirty="0">
                <a:solidFill>
                  <a:srgbClr val="0F447C"/>
                </a:solidFill>
                <a:latin typeface="Helvetica" pitchFamily="2" charset="0"/>
                <a:ea typeface="Garamond" panose="02020404030301010803" pitchFamily="18" charset="0"/>
                <a:cs typeface="Arial" panose="020B0604020202020204" pitchFamily="34" charset="0"/>
              </a:rPr>
              <a:t>Gender and sex</a:t>
            </a:r>
          </a:p>
          <a:p>
            <a:pPr lvl="0"/>
            <a:endParaRPr lang="en-CA" sz="2400" dirty="0">
              <a:solidFill>
                <a:srgbClr val="0F447C"/>
              </a:solidFill>
              <a:latin typeface="Helvetica" pitchFamily="2" charset="0"/>
              <a:ea typeface="Garamond" panose="02020404030301010803" pitchFamily="18" charset="0"/>
              <a:cs typeface="Arial" panose="020B0604020202020204" pitchFamily="34" charset="0"/>
            </a:endParaRPr>
          </a:p>
          <a:p>
            <a:pPr lvl="0"/>
            <a:r>
              <a:rPr lang="en-CA" sz="1100" dirty="0">
                <a:solidFill>
                  <a:srgbClr val="0F447C"/>
                </a:solidFill>
                <a:latin typeface="Helvetica" pitchFamily="2" charset="0"/>
                <a:ea typeface="Garamond" panose="02020404030301010803" pitchFamily="18" charset="0"/>
                <a:cs typeface="Arial" panose="020B0604020202020204" pitchFamily="34" charset="0"/>
              </a:rPr>
              <a:t>Religion (e.g., Christianity, Islam and their respective denominations)</a:t>
            </a:r>
          </a:p>
          <a:p>
            <a:pPr lvl="0"/>
            <a:endParaRPr lang="en-CA" sz="2300" dirty="0">
              <a:solidFill>
                <a:srgbClr val="0F447C"/>
              </a:solidFill>
              <a:latin typeface="Helvetica" pitchFamily="2" charset="0"/>
              <a:ea typeface="Garamond" panose="02020404030301010803" pitchFamily="18" charset="0"/>
              <a:cs typeface="Arial" panose="020B0604020202020204" pitchFamily="34" charset="0"/>
            </a:endParaRPr>
          </a:p>
          <a:p>
            <a:pPr lvl="0"/>
            <a:r>
              <a:rPr lang="en-CA" sz="1100" dirty="0">
                <a:solidFill>
                  <a:srgbClr val="0F447C"/>
                </a:solidFill>
                <a:latin typeface="Helvetica" pitchFamily="2" charset="0"/>
                <a:ea typeface="Garamond" panose="02020404030301010803" pitchFamily="18" charset="0"/>
                <a:cs typeface="Arial" panose="020B0604020202020204" pitchFamily="34" charset="0"/>
              </a:rPr>
              <a:t>Educational level (e.g., numeric literacy)</a:t>
            </a:r>
          </a:p>
          <a:p>
            <a:pPr lvl="0"/>
            <a:endParaRPr lang="en-CA" sz="2300" dirty="0">
              <a:solidFill>
                <a:srgbClr val="0F447C"/>
              </a:solidFill>
              <a:latin typeface="Helvetica" pitchFamily="2" charset="0"/>
              <a:ea typeface="Garamond" panose="02020404030301010803" pitchFamily="18" charset="0"/>
              <a:cs typeface="Arial" panose="020B0604020202020204" pitchFamily="34" charset="0"/>
            </a:endParaRPr>
          </a:p>
          <a:p>
            <a:pPr lvl="0"/>
            <a:r>
              <a:rPr lang="en-CA" sz="1100" dirty="0">
                <a:solidFill>
                  <a:srgbClr val="0F447C"/>
                </a:solidFill>
                <a:latin typeface="Helvetica" pitchFamily="2" charset="0"/>
                <a:ea typeface="Garamond" panose="02020404030301010803" pitchFamily="18" charset="0"/>
                <a:cs typeface="Arial" panose="020B0604020202020204" pitchFamily="34" charset="0"/>
              </a:rPr>
              <a:t>Socio-economic status (e.g., economically disadvantaged populations)</a:t>
            </a:r>
          </a:p>
          <a:p>
            <a:pPr lvl="0"/>
            <a:endParaRPr lang="en-CA" sz="2400" dirty="0">
              <a:solidFill>
                <a:srgbClr val="0F447C"/>
              </a:solidFill>
              <a:latin typeface="Helvetica" pitchFamily="2" charset="0"/>
              <a:ea typeface="Garamond" panose="02020404030301010803" pitchFamily="18" charset="0"/>
              <a:cs typeface="Arial" panose="020B0604020202020204" pitchFamily="34" charset="0"/>
            </a:endParaRPr>
          </a:p>
          <a:p>
            <a:pPr lvl="0"/>
            <a:r>
              <a:rPr lang="en-CA" sz="1100" dirty="0">
                <a:solidFill>
                  <a:srgbClr val="0F447C"/>
                </a:solidFill>
                <a:latin typeface="Helvetica" pitchFamily="2" charset="0"/>
                <a:ea typeface="Garamond" panose="02020404030301010803" pitchFamily="18" charset="0"/>
                <a:cs typeface="Arial" panose="020B0604020202020204" pitchFamily="34" charset="0"/>
              </a:rPr>
              <a:t>Social capital/social exclusion</a:t>
            </a:r>
          </a:p>
        </p:txBody>
      </p:sp>
      <p:pic>
        <p:nvPicPr>
          <p:cNvPr id="32" name="Picture 31" descr="A picture containing text, pool ball, sport, pool table&#10;&#10;Description automatically generated">
            <a:extLst>
              <a:ext uri="{FF2B5EF4-FFF2-40B4-BE49-F238E27FC236}">
                <a16:creationId xmlns:a16="http://schemas.microsoft.com/office/drawing/2014/main" id="{A8A3BD3C-C5F5-4B4C-82B6-669CD1A64DB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64" y="1772735"/>
            <a:ext cx="951875" cy="4482694"/>
          </a:xfrm>
          <a:prstGeom prst="rect">
            <a:avLst/>
          </a:prstGeom>
        </p:spPr>
      </p:pic>
      <p:sp>
        <p:nvSpPr>
          <p:cNvPr id="43" name="Rectangle 42">
            <a:extLst>
              <a:ext uri="{FF2B5EF4-FFF2-40B4-BE49-F238E27FC236}">
                <a16:creationId xmlns:a16="http://schemas.microsoft.com/office/drawing/2014/main" id="{CC4AC216-4B54-B04D-9EEF-B4FECBD4B505}"/>
              </a:ext>
            </a:extLst>
          </p:cNvPr>
          <p:cNvSpPr/>
          <p:nvPr/>
        </p:nvSpPr>
        <p:spPr>
          <a:xfrm>
            <a:off x="6429581" y="3187207"/>
            <a:ext cx="5176177" cy="13926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CA" sz="1100" dirty="0">
                <a:solidFill>
                  <a:srgbClr val="0F447C"/>
                </a:solidFill>
                <a:latin typeface="Helvetica" pitchFamily="2" charset="0"/>
                <a:ea typeface="Garamond" panose="02020404030301010803" pitchFamily="18" charset="0"/>
                <a:cs typeface="Arial" panose="020B0604020202020204" pitchFamily="34" charset="0"/>
              </a:rPr>
              <a:t>Personal characteristics associated with discrimination (e.g., age, disability)</a:t>
            </a:r>
          </a:p>
          <a:p>
            <a:pPr lvl="0"/>
            <a:endParaRPr lang="en-CA" sz="1100" dirty="0">
              <a:solidFill>
                <a:srgbClr val="0F447C"/>
              </a:solidFill>
              <a:latin typeface="Helvetica" pitchFamily="2" charset="0"/>
              <a:ea typeface="Garamond" panose="02020404030301010803" pitchFamily="18" charset="0"/>
              <a:cs typeface="Arial" panose="020B0604020202020204" pitchFamily="34" charset="0"/>
            </a:endParaRPr>
          </a:p>
          <a:p>
            <a:pPr lvl="0"/>
            <a:endParaRPr lang="en-CA" sz="1150" dirty="0">
              <a:solidFill>
                <a:srgbClr val="0F447C"/>
              </a:solidFill>
              <a:latin typeface="Helvetica" pitchFamily="2" charset="0"/>
              <a:ea typeface="Garamond" panose="02020404030301010803" pitchFamily="18" charset="0"/>
              <a:cs typeface="Arial" panose="020B0604020202020204" pitchFamily="34" charset="0"/>
            </a:endParaRPr>
          </a:p>
          <a:p>
            <a:pPr lvl="0"/>
            <a:r>
              <a:rPr lang="en-CA" sz="1100" dirty="0">
                <a:solidFill>
                  <a:srgbClr val="0F447C"/>
                </a:solidFill>
                <a:latin typeface="Helvetica" pitchFamily="2" charset="0"/>
                <a:ea typeface="Garamond" panose="02020404030301010803" pitchFamily="18" charset="0"/>
                <a:cs typeface="Arial" panose="020B0604020202020204" pitchFamily="34" charset="0"/>
              </a:rPr>
              <a:t>Features of relationships (e.g., parents who smoke, school expulsions)</a:t>
            </a:r>
          </a:p>
          <a:p>
            <a:pPr lvl="0"/>
            <a:endParaRPr lang="en-CA" sz="700" dirty="0">
              <a:solidFill>
                <a:srgbClr val="0F447C"/>
              </a:solidFill>
              <a:latin typeface="Helvetica" pitchFamily="2" charset="0"/>
              <a:ea typeface="Garamond" panose="02020404030301010803" pitchFamily="18" charset="0"/>
              <a:cs typeface="Arial" panose="020B0604020202020204" pitchFamily="34" charset="0"/>
            </a:endParaRPr>
          </a:p>
          <a:p>
            <a:pPr lvl="0"/>
            <a:endParaRPr lang="en-CA" sz="1100" dirty="0">
              <a:solidFill>
                <a:srgbClr val="0F447C"/>
              </a:solidFill>
              <a:latin typeface="Helvetica" pitchFamily="2" charset="0"/>
              <a:ea typeface="Garamond" panose="02020404030301010803" pitchFamily="18" charset="0"/>
              <a:cs typeface="Arial" panose="020B0604020202020204" pitchFamily="34" charset="0"/>
            </a:endParaRPr>
          </a:p>
          <a:p>
            <a:pPr lvl="0"/>
            <a:r>
              <a:rPr lang="en-CA" sz="1100" dirty="0">
                <a:solidFill>
                  <a:srgbClr val="0F447C"/>
                </a:solidFill>
                <a:latin typeface="Helvetica" pitchFamily="2" charset="0"/>
                <a:ea typeface="Garamond" panose="02020404030301010803" pitchFamily="18" charset="0"/>
                <a:cs typeface="Arial" panose="020B0604020202020204" pitchFamily="34" charset="0"/>
              </a:rPr>
              <a:t>Time-dependent relationships (e.g., leaving the hospital, other instances where a person may be temporarily at a disadvantage)</a:t>
            </a: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7DD14D9A-EAC5-CA48-A466-C9DE21B9AA7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26845" y="3122039"/>
            <a:ext cx="402736" cy="402736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EDF4FCEB-711D-6D40-B686-6D7EB728B9F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26845" y="3646176"/>
            <a:ext cx="402736" cy="402736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1784BFD5-F6AC-5A43-BB1D-4DE8A891BF0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26845" y="4155072"/>
            <a:ext cx="402736" cy="402736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80C37E2D-0B02-8244-A72F-1E74B3ECC5DA}"/>
              </a:ext>
            </a:extLst>
          </p:cNvPr>
          <p:cNvSpPr/>
          <p:nvPr/>
        </p:nvSpPr>
        <p:spPr>
          <a:xfrm>
            <a:off x="5810678" y="2026713"/>
            <a:ext cx="824400" cy="823059"/>
          </a:xfrm>
          <a:prstGeom prst="ellipse">
            <a:avLst/>
          </a:prstGeom>
          <a:solidFill>
            <a:schemeClr val="bg1"/>
          </a:solidFill>
          <a:ln>
            <a:solidFill>
              <a:srgbClr val="22497A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A57AF5C-3EDF-B144-B06D-85F5799A441A}"/>
              </a:ext>
            </a:extLst>
          </p:cNvPr>
          <p:cNvSpPr txBox="1"/>
          <p:nvPr/>
        </p:nvSpPr>
        <p:spPr>
          <a:xfrm>
            <a:off x="5924213" y="2257897"/>
            <a:ext cx="638905" cy="399600"/>
          </a:xfrm>
          <a:prstGeom prst="rect">
            <a:avLst/>
          </a:prstGeom>
          <a:solidFill>
            <a:schemeClr val="accent3">
              <a:lumOff val="44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lang="en-CA" sz="2000" dirty="0">
                <a:solidFill>
                  <a:srgbClr val="22497A"/>
                </a:solidFill>
                <a:latin typeface="Helvetica" pitchFamily="2" charset="0"/>
                <a:ea typeface="Garamond" panose="02020404030301010803" pitchFamily="18" charset="0"/>
                <a:cs typeface="Arial" panose="020B0604020202020204" pitchFamily="34" charset="0"/>
              </a:rPr>
              <a:t>Plus</a:t>
            </a:r>
            <a:endParaRPr kumimoji="0" lang="en-US" sz="2000" i="0" u="none" strike="noStrike" cap="none" spc="0" normalizeH="0" baseline="0" dirty="0">
              <a:ln>
                <a:noFill/>
              </a:ln>
              <a:solidFill>
                <a:srgbClr val="22497A"/>
              </a:solidFill>
              <a:effectLst/>
              <a:uFillTx/>
              <a:latin typeface="+mn-ea"/>
              <a:ea typeface="+mn-ea"/>
              <a:cs typeface="+mj-cs"/>
              <a:sym typeface="Arial"/>
            </a:endParaRPr>
          </a:p>
        </p:txBody>
      </p:sp>
      <p:sp>
        <p:nvSpPr>
          <p:cNvPr id="79" name="Slide Number">
            <a:extLst>
              <a:ext uri="{FF2B5EF4-FFF2-40B4-BE49-F238E27FC236}">
                <a16:creationId xmlns:a16="http://schemas.microsoft.com/office/drawing/2014/main" id="{E5B48766-6BF0-1A40-AC4C-639A6D2C77CD}"/>
              </a:ext>
            </a:extLst>
          </p:cNvPr>
          <p:cNvSpPr txBox="1">
            <a:spLocks/>
          </p:cNvSpPr>
          <p:nvPr/>
        </p:nvSpPr>
        <p:spPr>
          <a:xfrm>
            <a:off x="11527848" y="5826020"/>
            <a:ext cx="618565" cy="470648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9pPr>
          </a:lstStyle>
          <a:p>
            <a:pPr algn="r"/>
            <a:fld id="{86CB4B4D-7CA3-9044-876B-883B54F8677D}" type="slidenum">
              <a:rPr lang="en-CA" sz="2000" smtClean="0">
                <a:solidFill>
                  <a:srgbClr val="0F447C"/>
                </a:solidFill>
              </a:rPr>
              <a:pPr algn="r"/>
              <a:t>1</a:t>
            </a:fld>
            <a:endParaRPr lang="en-CA" sz="2000" dirty="0">
              <a:solidFill>
                <a:srgbClr val="0F447C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87356C0-A62D-734B-841B-8772407BB96C}"/>
              </a:ext>
            </a:extLst>
          </p:cNvPr>
          <p:cNvSpPr/>
          <p:nvPr/>
        </p:nvSpPr>
        <p:spPr>
          <a:xfrm>
            <a:off x="322683" y="512931"/>
            <a:ext cx="835545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000" b="1" dirty="0">
                <a:solidFill>
                  <a:srgbClr val="0F447C"/>
                </a:solidFill>
                <a:cs typeface="Arial" panose="020B0604020202020204" pitchFamily="34" charset="0"/>
              </a:rPr>
              <a:t>1.7 </a:t>
            </a:r>
            <a:r>
              <a:rPr lang="en-CA" sz="2000" dirty="0">
                <a:solidFill>
                  <a:srgbClr val="264878"/>
                </a:solidFill>
                <a:latin typeface="Helvetica" pitchFamily="2" charset="0"/>
              </a:rPr>
              <a:t>Equity considerations</a:t>
            </a:r>
            <a:endParaRPr lang="en-CA" sz="2000" dirty="0">
              <a:solidFill>
                <a:srgbClr val="0F447C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572372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_Blank Presentation">
  <a:themeElements>
    <a:clrScheme name="Oct 26">
      <a:dk1>
        <a:srgbClr val="234776"/>
      </a:dk1>
      <a:lt1>
        <a:srgbClr val="FEFFFE"/>
      </a:lt1>
      <a:dk2>
        <a:srgbClr val="F0F3F5"/>
      </a:dk2>
      <a:lt2>
        <a:srgbClr val="F0F3F5"/>
      </a:lt2>
      <a:accent1>
        <a:srgbClr val="E8F6FA"/>
      </a:accent1>
      <a:accent2>
        <a:srgbClr val="8BD2E5"/>
      </a:accent2>
      <a:accent3>
        <a:srgbClr val="F0F3F5"/>
      </a:accent3>
      <a:accent4>
        <a:srgbClr val="F0F3F5"/>
      </a:accent4>
      <a:accent5>
        <a:srgbClr val="E8F6FA"/>
      </a:accent5>
      <a:accent6>
        <a:srgbClr val="234776"/>
      </a:accent6>
      <a:hlink>
        <a:srgbClr val="234776"/>
      </a:hlink>
      <a:folHlink>
        <a:srgbClr val="234776"/>
      </a:folHlink>
    </a:clrScheme>
    <a:fontScheme name="2_Blank Presentation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2_Blank Present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_Blank Presentation">
  <a:themeElements>
    <a:clrScheme name="2_Blank Presentatio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2_Blank Presentation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2_Blank Present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27019</TotalTime>
  <Words>172</Words>
  <Application>Microsoft Macintosh PowerPoint</Application>
  <PresentationFormat>Widescreen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 Light</vt:lpstr>
      <vt:lpstr>Helvetica</vt:lpstr>
      <vt:lpstr>Helvetica Neue</vt:lpstr>
      <vt:lpstr>2_Blank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COVID-END Advocating Working Group</dc:title>
  <dc:creator>Lavis, John</dc:creator>
  <cp:lastModifiedBy>Verma, Jennifer</cp:lastModifiedBy>
  <cp:revision>513</cp:revision>
  <cp:lastPrinted>2021-10-15T02:33:08Z</cp:lastPrinted>
  <dcterms:modified xsi:type="dcterms:W3CDTF">2021-12-14T16:16:09Z</dcterms:modified>
</cp:coreProperties>
</file>