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41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177F4C-9646-4100-813B-E44AB1BE40C2}" v="14" dt="2021-12-16T19:53:49.914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68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 Verma" userId="uARWGc/neR8a5jtTlc9BAxP4L4PiFBZpOHNcjhtCbHs=" providerId="None" clId="Web-{1F177F4C-9646-4100-813B-E44AB1BE40C2}"/>
    <pc:docChg chg="modSld">
      <pc:chgData name="Jenn Verma" userId="uARWGc/neR8a5jtTlc9BAxP4L4PiFBZpOHNcjhtCbHs=" providerId="None" clId="Web-{1F177F4C-9646-4100-813B-E44AB1BE40C2}" dt="2021-12-16T19:53:49.914" v="10" actId="20577"/>
      <pc:docMkLst>
        <pc:docMk/>
      </pc:docMkLst>
      <pc:sldChg chg="modSp">
        <pc:chgData name="Jenn Verma" userId="uARWGc/neR8a5jtTlc9BAxP4L4PiFBZpOHNcjhtCbHs=" providerId="None" clId="Web-{1F177F4C-9646-4100-813B-E44AB1BE40C2}" dt="2021-12-16T19:53:49.914" v="10" actId="20577"/>
        <pc:sldMkLst>
          <pc:docMk/>
          <pc:sldMk cId="3475963419" sldId="641"/>
        </pc:sldMkLst>
        <pc:spChg chg="mod">
          <ac:chgData name="Jenn Verma" userId="uARWGc/neR8a5jtTlc9BAxP4L4PiFBZpOHNcjhtCbHs=" providerId="None" clId="Web-{1F177F4C-9646-4100-813B-E44AB1BE40C2}" dt="2021-12-16T19:53:41.695" v="3" actId="20577"/>
          <ac:spMkLst>
            <pc:docMk/>
            <pc:sldMk cId="3475963419" sldId="641"/>
            <ac:spMk id="22" creationId="{662F3E2A-ECCA-6C47-A768-307F20C1E743}"/>
          </ac:spMkLst>
        </pc:spChg>
        <pc:spChg chg="mod">
          <ac:chgData name="Jenn Verma" userId="uARWGc/neR8a5jtTlc9BAxP4L4PiFBZpOHNcjhtCbHs=" providerId="None" clId="Web-{1F177F4C-9646-4100-813B-E44AB1BE40C2}" dt="2021-12-16T19:53:45.571" v="7" actId="20577"/>
          <ac:spMkLst>
            <pc:docMk/>
            <pc:sldMk cId="3475963419" sldId="641"/>
            <ac:spMk id="23" creationId="{46553D7A-7B75-B043-B7A3-F04C0E59DBE7}"/>
          </ac:spMkLst>
        </pc:spChg>
        <pc:spChg chg="mod">
          <ac:chgData name="Jenn Verma" userId="uARWGc/neR8a5jtTlc9BAxP4L4PiFBZpOHNcjhtCbHs=" providerId="None" clId="Web-{1F177F4C-9646-4100-813B-E44AB1BE40C2}" dt="2021-12-16T19:53:49.914" v="10" actId="20577"/>
          <ac:spMkLst>
            <pc:docMk/>
            <pc:sldMk cId="3475963419" sldId="641"/>
            <ac:spMk id="24" creationId="{C3DC3245-4962-FC45-A5DD-BE020F2D0E2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647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609600" y="1100930"/>
            <a:ext cx="10972800" cy="88027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0" y="2255839"/>
            <a:ext cx="5386917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93369" y="2255839"/>
            <a:ext cx="5389033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</a:lstStyle>
          <a:p>
            <a:pPr marL="0" indent="0">
              <a:spcBef>
                <a:spcPts val="500"/>
              </a:spcBef>
              <a:buSzTx/>
              <a:buNone/>
              <a:defRPr sz="2400" b="1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CFE78947-2019-B641-8305-66297A0D6E60}"/>
              </a:ext>
            </a:extLst>
          </p:cNvPr>
          <p:cNvSpPr txBox="1"/>
          <p:nvPr/>
        </p:nvSpPr>
        <p:spPr>
          <a:xfrm>
            <a:off x="322682" y="1547508"/>
            <a:ext cx="4566322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indent="0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rgbClr val="0F447C"/>
                </a:solidFill>
              </a:rPr>
              <a:t>Examples of key developments in… </a:t>
            </a:r>
            <a:endParaRPr kumimoji="0" lang="en-US" sz="1800" i="0" u="none" strike="noStrike" cap="none" spc="0" normalizeH="0" baseline="0" dirty="0">
              <a:ln>
                <a:noFill/>
              </a:ln>
              <a:solidFill>
                <a:srgbClr val="0F447C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A98F7E-BFD3-6B40-8197-FAA88FD3A095}"/>
              </a:ext>
            </a:extLst>
          </p:cNvPr>
          <p:cNvSpPr txBox="1"/>
          <p:nvPr/>
        </p:nvSpPr>
        <p:spPr>
          <a:xfrm>
            <a:off x="1854780" y="2269662"/>
            <a:ext cx="1935247" cy="9541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sz="1400" dirty="0">
                <a:solidFill>
                  <a:srgbClr val="0F447C"/>
                </a:solidFill>
                <a:latin typeface="Helvetica" pitchFamily="2" charset="0"/>
              </a:rPr>
              <a:t>... how societal challenges are viewed in multi-lateral organizations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35B66BA-DA30-A143-9EAE-83AE999CF181}"/>
              </a:ext>
            </a:extLst>
          </p:cNvPr>
          <p:cNvSpPr txBox="1"/>
          <p:nvPr/>
        </p:nvSpPr>
        <p:spPr>
          <a:xfrm>
            <a:off x="5615227" y="2377385"/>
            <a:ext cx="2110281" cy="9541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sz="1400" dirty="0">
                <a:solidFill>
                  <a:srgbClr val="0F447C"/>
                </a:solidFill>
                <a:latin typeface="Helvetica" pitchFamily="2" charset="0"/>
              </a:rPr>
              <a:t>… how using evidence to support decision-making is viewed in multilateral organizations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62F3E2A-ECCA-6C47-A768-307F20C1E743}"/>
              </a:ext>
            </a:extLst>
          </p:cNvPr>
          <p:cNvSpPr txBox="1"/>
          <p:nvPr/>
        </p:nvSpPr>
        <p:spPr>
          <a:xfrm>
            <a:off x="413892" y="3606318"/>
            <a:ext cx="3478839" cy="28623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Helvetica" pitchFamily="2" charset="0"/>
              </a:rPr>
              <a:t>First global mechanism to periodically achieve agreement among leading climate scientists (with the sixth global assessment being released in 2021-22) and consensus from participating governments: Intergovernmental Panel on Climate Change (1988)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Helvetic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Helvetica" pitchFamily="2" charset="0"/>
              </a:rPr>
              <a:t>First OECD-level commitment to time-bound targets to achieve key goals: International development targets (1996-2015)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Helvetic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Helvetica" pitchFamily="2" charset="0"/>
              </a:rPr>
              <a:t>First global commitment to time-bound targets to achieve key goals: Millennium Development Goals (2000-15)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Helvetica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6553D7A-7B75-B043-B7A3-F04C0E59DBE7}"/>
              </a:ext>
            </a:extLst>
          </p:cNvPr>
          <p:cNvSpPr txBox="1"/>
          <p:nvPr/>
        </p:nvSpPr>
        <p:spPr>
          <a:xfrm>
            <a:off x="4239498" y="3604959"/>
            <a:ext cx="3385773" cy="23083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Helvetica" pitchFamily="2" charset="0"/>
              </a:rPr>
              <a:t>First World Bank report dedicated to the topic: World development report: Knowledge for development (1998-99)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Helvetic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Helvetica" pitchFamily="2" charset="0"/>
              </a:rPr>
              <a:t>First UN body to transition from relying on expert opinion to using more rigorous approaches in developing recommendations: WHO’s guidelines for guidelines (2003)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Helvetic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Helvetica" pitchFamily="2" charset="0"/>
              </a:rPr>
              <a:t>First WHO report dedicated to the topic: World report on knowledge for better health (2004)</a:t>
            </a:r>
          </a:p>
          <a:p>
            <a:endParaRPr lang="en-US" sz="1200" dirty="0">
              <a:solidFill>
                <a:schemeClr val="tx1"/>
              </a:solidFill>
              <a:latin typeface="Helvetica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3DC3245-4962-FC45-A5DD-BE020F2D0E24}"/>
              </a:ext>
            </a:extLst>
          </p:cNvPr>
          <p:cNvSpPr txBox="1"/>
          <p:nvPr/>
        </p:nvSpPr>
        <p:spPr>
          <a:xfrm>
            <a:off x="7972038" y="3604959"/>
            <a:ext cx="3555810" cy="24929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Helvetica" pitchFamily="2" charset="0"/>
              </a:rPr>
              <a:t>Early double-blind randomized-controlled trials – Patulin for the common cold (1943) and streptomycin for pulmonary tuberculosis (1948)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Helvetic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Helvetica" pitchFamily="2" charset="0"/>
              </a:rPr>
              <a:t>Notion of participant-driven (versus only investigator-driven) evidence emerges through work by Lewin and Freire on participatory-action research (1946-70)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Helvetica" pitchFamily="2" charset="0"/>
              </a:rPr>
              <a:t>Early social-science use of trials: Perry Preschool Project (1962-67) and RAND Health Insurance Experiment (1971-86)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Helvetica" pitchFamily="2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A134D5E-E881-0E49-875E-DB012E857708}"/>
              </a:ext>
            </a:extLst>
          </p:cNvPr>
          <p:cNvSpPr txBox="1"/>
          <p:nvPr/>
        </p:nvSpPr>
        <p:spPr>
          <a:xfrm>
            <a:off x="9388348" y="2377385"/>
            <a:ext cx="1897744" cy="7386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sz="1400" dirty="0">
                <a:solidFill>
                  <a:srgbClr val="0F447C"/>
                </a:solidFill>
                <a:latin typeface="Helvetica" pitchFamily="2" charset="0"/>
              </a:rPr>
              <a:t>… how best evidence is produced to support decision-making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47E1D97-B730-8444-841A-119305426880}"/>
              </a:ext>
            </a:extLst>
          </p:cNvPr>
          <p:cNvCxnSpPr/>
          <p:nvPr/>
        </p:nvCxnSpPr>
        <p:spPr>
          <a:xfrm>
            <a:off x="305607" y="3429000"/>
            <a:ext cx="11563711" cy="0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5" name="Slide Number">
            <a:extLst>
              <a:ext uri="{FF2B5EF4-FFF2-40B4-BE49-F238E27FC236}">
                <a16:creationId xmlns:a16="http://schemas.microsoft.com/office/drawing/2014/main" id="{2945B8F7-283E-3B4A-8DC7-F437B4400A25}"/>
              </a:ext>
            </a:extLst>
          </p:cNvPr>
          <p:cNvSpPr txBox="1">
            <a:spLocks/>
          </p:cNvSpPr>
          <p:nvPr/>
        </p:nvSpPr>
        <p:spPr>
          <a:xfrm>
            <a:off x="11527848" y="5826020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5E9A84-3BD3-FB42-87D9-6163B8BA1C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888" y="2138581"/>
            <a:ext cx="1216800" cy="1216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594B585-D508-814F-8598-10481C1149F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4284" y="2138581"/>
            <a:ext cx="1216800" cy="1216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A1A62A0-28D0-FC47-8E42-6A6AAE4F0E5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1" y="2138581"/>
            <a:ext cx="1216269" cy="1216269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251CAA65-03B7-3D4C-B39E-A2FCC98E369C}"/>
              </a:ext>
            </a:extLst>
          </p:cNvPr>
          <p:cNvSpPr/>
          <p:nvPr/>
        </p:nvSpPr>
        <p:spPr>
          <a:xfrm>
            <a:off x="322682" y="512931"/>
            <a:ext cx="90656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800" b="1" dirty="0">
                <a:solidFill>
                  <a:srgbClr val="0F447C"/>
                </a:solidFill>
                <a:cs typeface="Arial" panose="020B0604020202020204" pitchFamily="34" charset="0"/>
              </a:rPr>
              <a:t>1.6 </a:t>
            </a:r>
            <a:r>
              <a:rPr lang="en-CA" sz="1800" dirty="0">
                <a:solidFill>
                  <a:srgbClr val="0F447C"/>
                </a:solidFill>
                <a:latin typeface="Helvetica" pitchFamily="2" charset="0"/>
              </a:rPr>
              <a:t>Timeline of key developments in using evidence to address societal challenges</a:t>
            </a:r>
          </a:p>
        </p:txBody>
      </p:sp>
    </p:spTree>
    <p:extLst>
      <p:ext uri="{BB962C8B-B14F-4D97-AF65-F5344CB8AC3E}">
        <p14:creationId xmlns:p14="http://schemas.microsoft.com/office/powerpoint/2010/main" val="347596341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27019</TotalTime>
  <Words>245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516</cp:revision>
  <cp:lastPrinted>2021-10-15T02:33:08Z</cp:lastPrinted>
  <dcterms:modified xsi:type="dcterms:W3CDTF">2021-12-16T19:53:52Z</dcterms:modified>
</cp:coreProperties>
</file>