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8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68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10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373E3282-E890-0A46-BC02-1FCE861685FF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chemeClr val="tx1"/>
                </a:solidFill>
              </a:rPr>
              <a:pPr algn="r"/>
              <a:t>1</a:t>
            </a:fld>
            <a:endParaRPr lang="en-CA" sz="2000" dirty="0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AE6B833-AB96-2340-B84E-BC2DDC10F8CC}"/>
              </a:ext>
            </a:extLst>
          </p:cNvPr>
          <p:cNvGrpSpPr/>
          <p:nvPr/>
        </p:nvGrpSpPr>
        <p:grpSpPr>
          <a:xfrm>
            <a:off x="3726473" y="1169776"/>
            <a:ext cx="5067300" cy="5080000"/>
            <a:chOff x="3726473" y="1193222"/>
            <a:chExt cx="5067300" cy="5080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302FDBC-E2BA-AE49-B370-91FEA835D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26473" y="1193222"/>
              <a:ext cx="5067300" cy="5080000"/>
            </a:xfrm>
            <a:prstGeom prst="rect">
              <a:avLst/>
            </a:prstGeom>
          </p:spPr>
        </p:pic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48F160A-B2AF-9645-AEB6-9E60EBD635AD}"/>
                </a:ext>
              </a:extLst>
            </p:cNvPr>
            <p:cNvSpPr/>
            <p:nvPr/>
          </p:nvSpPr>
          <p:spPr>
            <a:xfrm>
              <a:off x="4067908" y="1694941"/>
              <a:ext cx="1512278" cy="1081978"/>
            </a:xfrm>
            <a:prstGeom prst="ellipse">
              <a:avLst/>
            </a:prstGeom>
            <a:no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Prepare for different types of societal challenges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9B4D81D-7306-444B-8190-356CB2FDDCCB}"/>
                </a:ext>
              </a:extLst>
            </p:cNvPr>
            <p:cNvSpPr/>
            <p:nvPr/>
          </p:nvSpPr>
          <p:spPr>
            <a:xfrm>
              <a:off x="5597771" y="1388237"/>
              <a:ext cx="1934306" cy="1666247"/>
            </a:xfrm>
            <a:prstGeom prst="ellipse">
              <a:avLst/>
            </a:prstGeom>
            <a:no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Focusing on</a:t>
              </a:r>
            </a:p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single categories</a:t>
              </a:r>
            </a:p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of challenges like pandemics </a:t>
              </a:r>
              <a:r>
                <a:rPr lang="en-CA" sz="800" i="1" dirty="0">
                  <a:solidFill>
                    <a:schemeClr val="tx1"/>
                  </a:solidFill>
                </a:rPr>
                <a:t>(as did the Independent Panel on Pandemic Preparedness </a:t>
              </a:r>
            </a:p>
            <a:p>
              <a:pPr algn="ctr"/>
              <a:r>
                <a:rPr lang="en-CA" sz="800" i="1" dirty="0">
                  <a:solidFill>
                    <a:schemeClr val="tx1"/>
                  </a:solidFill>
                </a:rPr>
                <a:t>and Response)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C7A71AC-E072-544B-BA91-B63BD7789763}"/>
                </a:ext>
              </a:extLst>
            </p:cNvPr>
            <p:cNvSpPr/>
            <p:nvPr/>
          </p:nvSpPr>
          <p:spPr>
            <a:xfrm>
              <a:off x="3982916" y="3083623"/>
              <a:ext cx="1682262" cy="1320013"/>
            </a:xfrm>
            <a:prstGeom prst="ellipse">
              <a:avLst/>
            </a:prstGeom>
            <a:no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endParaRPr lang="en-CA" sz="1100" dirty="0">
                <a:solidFill>
                  <a:schemeClr val="tx1"/>
                </a:solidFill>
              </a:endParaRPr>
            </a:p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Recognize distinct needs of different types of decision-makers 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C053A68-DFF8-DF4D-847C-27E26B914E26}"/>
                </a:ext>
              </a:extLst>
            </p:cNvPr>
            <p:cNvSpPr/>
            <p:nvPr/>
          </p:nvSpPr>
          <p:spPr>
            <a:xfrm>
              <a:off x="3909647" y="4871404"/>
              <a:ext cx="1828800" cy="1081978"/>
            </a:xfrm>
            <a:prstGeom prst="ellipse">
              <a:avLst/>
            </a:prstGeom>
            <a:no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Consider complementarities of different forms</a:t>
              </a:r>
            </a:p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of evidence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423CD4A-1C1B-5C4E-8276-6B7ECD9D173D}"/>
                </a:ext>
              </a:extLst>
            </p:cNvPr>
            <p:cNvSpPr/>
            <p:nvPr/>
          </p:nvSpPr>
          <p:spPr>
            <a:xfrm>
              <a:off x="5597771" y="2903059"/>
              <a:ext cx="1934306" cy="1839364"/>
            </a:xfrm>
            <a:prstGeom prst="ellipse">
              <a:avLst/>
            </a:prstGeom>
            <a:no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Targeting</a:t>
              </a:r>
            </a:p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single types of decision-makers</a:t>
              </a:r>
            </a:p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like government policymakers </a:t>
              </a:r>
              <a:r>
                <a:rPr lang="en-CA" sz="800" i="1" dirty="0">
                  <a:solidFill>
                    <a:schemeClr val="tx1"/>
                  </a:solidFill>
                </a:rPr>
                <a:t>(as did the Commission on Evidence-based Policymaking)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8BE9C01-0124-C94D-8F9F-3342858411DF}"/>
                </a:ext>
              </a:extLst>
            </p:cNvPr>
            <p:cNvSpPr/>
            <p:nvPr/>
          </p:nvSpPr>
          <p:spPr>
            <a:xfrm>
              <a:off x="5597771" y="4843762"/>
              <a:ext cx="1934306" cy="1190176"/>
            </a:xfrm>
            <a:prstGeom prst="ellipse">
              <a:avLst/>
            </a:prstGeom>
            <a:no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CA" sz="1100" dirty="0">
                  <a:solidFill>
                    <a:schemeClr val="tx1"/>
                  </a:solidFill>
                </a:rPr>
                <a:t>Prioritizing single evidence sources like data analytics </a:t>
              </a:r>
              <a:r>
                <a:rPr lang="en-CA" sz="800" i="1" dirty="0">
                  <a:solidFill>
                    <a:schemeClr val="tx1"/>
                  </a:solidFill>
                </a:rPr>
                <a:t>(as did the G7 Science Academies)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240FC53-1FD2-7247-9573-9A5CAB2AC1DD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chemeClr val="tx1"/>
                </a:solidFill>
                <a:cs typeface="Arial" panose="020B0604020202020204" pitchFamily="34" charset="0"/>
              </a:rPr>
              <a:t>1.4 </a:t>
            </a:r>
            <a:r>
              <a:rPr lang="en-CA" sz="2000" dirty="0">
                <a:solidFill>
                  <a:schemeClr val="tx1"/>
                </a:solidFill>
                <a:latin typeface="Helvetica" pitchFamily="2" charset="0"/>
              </a:rPr>
              <a:t>How the commission builds on and complements past work</a:t>
            </a:r>
            <a:endParaRPr lang="en-CA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10449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85</Words>
  <Application>Microsoft Macintosh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2021-12-14T16:11:59Z</dcterms:modified>
</cp:coreProperties>
</file>