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593"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7E9F35-87D3-444D-B06B-E429132AF52A}" v="2" dt="2021-12-16T19:52:50.182"/>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68"/>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 Verma" userId="uARWGc/neR8a5jtTlc9BAxP4L4PiFBZpOHNcjhtCbHs=" providerId="None" clId="Web-{E57E9F35-87D3-444D-B06B-E429132AF52A}"/>
    <pc:docChg chg="modSld">
      <pc:chgData name="Jenn Verma" userId="uARWGc/neR8a5jtTlc9BAxP4L4PiFBZpOHNcjhtCbHs=" providerId="None" clId="Web-{E57E9F35-87D3-444D-B06B-E429132AF52A}" dt="2021-12-16T19:52:50.182" v="0" actId="20577"/>
      <pc:docMkLst>
        <pc:docMk/>
      </pc:docMkLst>
      <pc:sldChg chg="modSp">
        <pc:chgData name="Jenn Verma" userId="uARWGc/neR8a5jtTlc9BAxP4L4PiFBZpOHNcjhtCbHs=" providerId="None" clId="Web-{E57E9F35-87D3-444D-B06B-E429132AF52A}" dt="2021-12-16T19:52:50.182" v="0" actId="20577"/>
        <pc:sldMkLst>
          <pc:docMk/>
          <pc:sldMk cId="802975065" sldId="593"/>
        </pc:sldMkLst>
        <pc:spChg chg="mod">
          <ac:chgData name="Jenn Verma" userId="uARWGc/neR8a5jtTlc9BAxP4L4PiFBZpOHNcjhtCbHs=" providerId="None" clId="Web-{E57E9F35-87D3-444D-B06B-E429132AF52A}" dt="2021-12-16T19:52:50.182" v="0" actId="20577"/>
          <ac:spMkLst>
            <pc:docMk/>
            <pc:sldMk cId="802975065" sldId="593"/>
            <ac:spMk id="17" creationId="{6171AF3F-50AB-944C-853F-176F7F60AD0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12/16/2021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slideLayout" Target="../slideLayouts/slideLayout1.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3B0F339-9714-354A-B7C9-94DC38464E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0219" y="5085006"/>
            <a:ext cx="9256194" cy="901700"/>
          </a:xfrm>
          <a:prstGeom prst="rect">
            <a:avLst/>
          </a:prstGeom>
        </p:spPr>
      </p:pic>
      <p:pic>
        <p:nvPicPr>
          <p:cNvPr id="5" name="Picture 4">
            <a:extLst>
              <a:ext uri="{FF2B5EF4-FFF2-40B4-BE49-F238E27FC236}">
                <a16:creationId xmlns:a16="http://schemas.microsoft.com/office/drawing/2014/main" id="{639F0C59-B357-6342-A6AC-FC88FECD26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0219" y="4167384"/>
            <a:ext cx="9256194" cy="901700"/>
          </a:xfrm>
          <a:prstGeom prst="rect">
            <a:avLst/>
          </a:prstGeom>
        </p:spPr>
      </p:pic>
      <p:pic>
        <p:nvPicPr>
          <p:cNvPr id="9" name="Picture 8">
            <a:extLst>
              <a:ext uri="{FF2B5EF4-FFF2-40B4-BE49-F238E27FC236}">
                <a16:creationId xmlns:a16="http://schemas.microsoft.com/office/drawing/2014/main" id="{0E9284A8-D33E-FB42-A2F2-2B71A02E44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87041" y="1422685"/>
            <a:ext cx="9256194" cy="901700"/>
          </a:xfrm>
          <a:prstGeom prst="rect">
            <a:avLst/>
          </a:prstGeom>
        </p:spPr>
      </p:pic>
      <p:pic>
        <p:nvPicPr>
          <p:cNvPr id="13" name="Picture 12">
            <a:extLst>
              <a:ext uri="{FF2B5EF4-FFF2-40B4-BE49-F238E27FC236}">
                <a16:creationId xmlns:a16="http://schemas.microsoft.com/office/drawing/2014/main" id="{F9C0D2F8-F149-9142-900E-42D08DC7E05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890219" y="3249763"/>
            <a:ext cx="9256194" cy="901700"/>
          </a:xfrm>
          <a:prstGeom prst="rect">
            <a:avLst/>
          </a:prstGeom>
        </p:spPr>
      </p:pic>
      <p:pic>
        <p:nvPicPr>
          <p:cNvPr id="15" name="Picture 14">
            <a:extLst>
              <a:ext uri="{FF2B5EF4-FFF2-40B4-BE49-F238E27FC236}">
                <a16:creationId xmlns:a16="http://schemas.microsoft.com/office/drawing/2014/main" id="{0EB9F6C9-A927-5743-9E8A-4CEB6CAFAF9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90219" y="2332142"/>
            <a:ext cx="9256194" cy="901700"/>
          </a:xfrm>
          <a:prstGeom prst="rect">
            <a:avLst/>
          </a:prstGeom>
        </p:spPr>
      </p:pic>
      <p:sp>
        <p:nvSpPr>
          <p:cNvPr id="17" name="Rectangle 16">
            <a:extLst>
              <a:ext uri="{FF2B5EF4-FFF2-40B4-BE49-F238E27FC236}">
                <a16:creationId xmlns:a16="http://schemas.microsoft.com/office/drawing/2014/main" id="{6171AF3F-50AB-944C-853F-176F7F60AD01}"/>
              </a:ext>
            </a:extLst>
          </p:cNvPr>
          <p:cNvSpPr/>
          <p:nvPr/>
        </p:nvSpPr>
        <p:spPr>
          <a:xfrm>
            <a:off x="3808173" y="1602901"/>
            <a:ext cx="8111942" cy="4216539"/>
          </a:xfrm>
          <a:prstGeom prst="rect">
            <a:avLst/>
          </a:prstGeom>
        </p:spPr>
        <p:txBody>
          <a:bodyPr wrap="square" lIns="91440" tIns="45720" rIns="91440" bIns="45720" anchor="t">
            <a:spAutoFit/>
          </a:bodyPr>
          <a:lstStyle/>
          <a:p>
            <a:pPr lvl="0"/>
            <a:r>
              <a:rPr lang="en-CA" sz="1400" dirty="0">
                <a:solidFill>
                  <a:srgbClr val="0F447C"/>
                </a:solidFill>
                <a:latin typeface="Arial" panose="020B0604020202020204" pitchFamily="34" charset="0"/>
                <a:ea typeface="Garamond" panose="02020404030301010803" pitchFamily="18" charset="0"/>
                <a:cs typeface="Arial" panose="020B0604020202020204" pitchFamily="34" charset="0"/>
              </a:rPr>
              <a:t>Participating in virtual deliberations to shape the report structure and content, sections, and proposed pathways to influence (e.g., advisors and events)</a:t>
            </a:r>
            <a:endParaRPr lang="en-CA" sz="16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16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16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r>
              <a:rPr lang="en-CA" sz="1400" dirty="0">
                <a:solidFill>
                  <a:srgbClr val="0F447C"/>
                </a:solidFill>
                <a:latin typeface="Arial" panose="020B0604020202020204" pitchFamily="34" charset="0"/>
                <a:ea typeface="Garamond" panose="02020404030301010803" pitchFamily="18" charset="0"/>
                <a:cs typeface="Arial" panose="020B0604020202020204" pitchFamily="34" charset="0"/>
              </a:rPr>
              <a:t>Providing input on select draft sections (e.g., infographics and tables) that will be disseminated widely both to elicit input to improve them and to begin to build the case for action</a:t>
            </a:r>
          </a:p>
          <a:p>
            <a:pPr lvl="0"/>
            <a:endParaRPr lang="en-CA" sz="18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14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r>
              <a:rPr lang="en-CA" sz="1400" dirty="0">
                <a:solidFill>
                  <a:srgbClr val="0F447C"/>
                </a:solidFill>
                <a:latin typeface="Arial" panose="020B0604020202020204" pitchFamily="34" charset="0"/>
                <a:ea typeface="Garamond" panose="02020404030301010803" pitchFamily="18" charset="0"/>
                <a:cs typeface="Arial" panose="020B0604020202020204" pitchFamily="34" charset="0"/>
              </a:rPr>
              <a:t>Identifying key gaps in the sections, the analyses needed to underpin sections, and the interviews and other communications with partners needed to ensure the sections are fit for purpose</a:t>
            </a:r>
          </a:p>
          <a:p>
            <a:pPr lvl="0"/>
            <a:endParaRPr lang="en-CA" sz="11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14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r>
              <a:rPr lang="en-CA" sz="1400" dirty="0">
                <a:solidFill>
                  <a:srgbClr val="0F447C"/>
                </a:solidFill>
                <a:latin typeface="Arial" panose="020B0604020202020204" pitchFamily="34" charset="0"/>
                <a:ea typeface="Garamond" panose="02020404030301010803" pitchFamily="18" charset="0"/>
                <a:cs typeface="Arial" panose="020B0604020202020204" pitchFamily="34" charset="0"/>
              </a:rPr>
              <a:t>Reviewing the draft final report, endorsing the final recommendations about how to better meet the evidence needs of decision-makers as they address societal challenges, both in routine times and in future global crises, and reviewing the prioritized pathways to influence</a:t>
            </a:r>
            <a:endParaRPr lang="en-CA" sz="16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5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10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endParaRPr lang="en-CA" sz="1000" dirty="0">
              <a:solidFill>
                <a:srgbClr val="0F447C"/>
              </a:solidFill>
              <a:latin typeface="Arial" panose="020B0604020202020204" pitchFamily="34" charset="0"/>
              <a:ea typeface="Garamond" panose="02020404030301010803" pitchFamily="18" charset="0"/>
              <a:cs typeface="Arial" panose="020B0604020202020204" pitchFamily="34" charset="0"/>
            </a:endParaRPr>
          </a:p>
          <a:p>
            <a:pPr lvl="0"/>
            <a:r>
              <a:rPr lang="en-CA" sz="1400" dirty="0">
                <a:solidFill>
                  <a:srgbClr val="0F447C"/>
                </a:solidFill>
                <a:latin typeface="Arial"/>
                <a:ea typeface="Garamond" panose="02020404030301010803" pitchFamily="18" charset="0"/>
                <a:cs typeface="Arial"/>
              </a:rPr>
              <a:t>(Optional) Contributing to virtual events where the published report has the potential to achieve significant influence</a:t>
            </a:r>
            <a:endParaRPr lang="en-CA" sz="1400" dirty="0">
              <a:solidFill>
                <a:srgbClr val="1E252B"/>
              </a:solidFill>
              <a:latin typeface="Arial"/>
              <a:ea typeface="Garamond" panose="02020404030301010803" pitchFamily="18" charset="0"/>
              <a:cs typeface="Arial"/>
            </a:endParaRPr>
          </a:p>
        </p:txBody>
      </p:sp>
      <p:pic>
        <p:nvPicPr>
          <p:cNvPr id="16" name="Picture 15">
            <a:extLst>
              <a:ext uri="{FF2B5EF4-FFF2-40B4-BE49-F238E27FC236}">
                <a16:creationId xmlns:a16="http://schemas.microsoft.com/office/drawing/2014/main" id="{7A690ADC-0AE6-8F4B-9AAE-4DF4CEF7F461}"/>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700146" y="1263537"/>
            <a:ext cx="1217093" cy="4868375"/>
          </a:xfrm>
          <a:prstGeom prst="rect">
            <a:avLst/>
          </a:prstGeom>
        </p:spPr>
      </p:pic>
      <p:sp>
        <p:nvSpPr>
          <p:cNvPr id="21" name="Slide Number">
            <a:extLst>
              <a:ext uri="{FF2B5EF4-FFF2-40B4-BE49-F238E27FC236}">
                <a16:creationId xmlns:a16="http://schemas.microsoft.com/office/drawing/2014/main" id="{3E8A9E64-5BD2-B446-9289-0438F0B250C6}"/>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22" name="TextBox 21">
            <a:extLst>
              <a:ext uri="{FF2B5EF4-FFF2-40B4-BE49-F238E27FC236}">
                <a16:creationId xmlns:a16="http://schemas.microsoft.com/office/drawing/2014/main" id="{7178C129-7ADF-8E4A-BE16-58D351B8F2F5}"/>
              </a:ext>
            </a:extLst>
          </p:cNvPr>
          <p:cNvSpPr txBox="1"/>
          <p:nvPr/>
        </p:nvSpPr>
        <p:spPr>
          <a:xfrm>
            <a:off x="261746" y="1865371"/>
            <a:ext cx="2332893" cy="37856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lvl="0">
              <a:defRPr/>
            </a:pPr>
            <a:r>
              <a:rPr lang="en-CA" sz="1600" dirty="0">
                <a:solidFill>
                  <a:srgbClr val="0F447C"/>
                </a:solidFill>
                <a:latin typeface="Arial" panose="020B0604020202020204" pitchFamily="34" charset="0"/>
                <a:ea typeface="Garamond" panose="02020404030301010803" pitchFamily="18" charset="0"/>
                <a:cs typeface="Arial" panose="020B0604020202020204" pitchFamily="34" charset="0"/>
              </a:rPr>
              <a:t>Drawing on their expertise and experiences in addressing (or informing efforts to address) societal challenges from the vantage point of one or more categories of decision-makers and using one or more forms of evidence, commissioners supported the Evidence Commission in four (or five) main ways:</a:t>
            </a:r>
          </a:p>
        </p:txBody>
      </p:sp>
      <p:sp>
        <p:nvSpPr>
          <p:cNvPr id="18" name="Rectangle 17">
            <a:extLst>
              <a:ext uri="{FF2B5EF4-FFF2-40B4-BE49-F238E27FC236}">
                <a16:creationId xmlns:a16="http://schemas.microsoft.com/office/drawing/2014/main" id="{F0FCF702-0BDE-8E4F-83B9-105DF327304F}"/>
              </a:ext>
            </a:extLst>
          </p:cNvPr>
          <p:cNvSpPr/>
          <p:nvPr/>
        </p:nvSpPr>
        <p:spPr>
          <a:xfrm>
            <a:off x="322683" y="512931"/>
            <a:ext cx="8355454" cy="400110"/>
          </a:xfrm>
          <a:prstGeom prst="rect">
            <a:avLst/>
          </a:prstGeom>
        </p:spPr>
        <p:txBody>
          <a:bodyPr wrap="square">
            <a:spAutoFit/>
          </a:bodyPr>
          <a:lstStyle/>
          <a:p>
            <a:r>
              <a:rPr lang="en-CA" sz="2000" b="1" dirty="0">
                <a:solidFill>
                  <a:srgbClr val="0F447C"/>
                </a:solidFill>
                <a:cs typeface="Arial" panose="020B0604020202020204" pitchFamily="34" charset="0"/>
              </a:rPr>
              <a:t>1.3 </a:t>
            </a:r>
            <a:r>
              <a:rPr lang="en-CA" sz="2000" dirty="0">
                <a:solidFill>
                  <a:srgbClr val="264878"/>
                </a:solidFill>
                <a:latin typeface="Helvetica" pitchFamily="2" charset="0"/>
              </a:rPr>
              <a:t>Commissioner terms of reference</a:t>
            </a:r>
            <a:endParaRPr lang="en-CA" sz="2000" dirty="0">
              <a:solidFill>
                <a:srgbClr val="0F447C"/>
              </a:solidFill>
              <a:cs typeface="Arial" panose="020B0604020202020204" pitchFamily="34" charset="0"/>
            </a:endParaRPr>
          </a:p>
        </p:txBody>
      </p:sp>
    </p:spTree>
    <p:extLst>
      <p:ext uri="{BB962C8B-B14F-4D97-AF65-F5344CB8AC3E}">
        <p14:creationId xmlns:p14="http://schemas.microsoft.com/office/powerpoint/2010/main" val="802975065"/>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27019</TotalTime>
  <Words>213</Words>
  <Application>Microsoft Office PowerPoint</Application>
  <PresentationFormat>Widescreen</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514</cp:revision>
  <cp:lastPrinted>2021-10-15T02:33:08Z</cp:lastPrinted>
  <dcterms:modified xsi:type="dcterms:W3CDTF">2021-12-16T19:52:50Z</dcterms:modified>
</cp:coreProperties>
</file>