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174" r:id="rId7"/>
  </p:sldIdLst>
  <p:sldSz cx="12192000" cy="6858000"/>
  <p:notesSz cx="6858000" cy="9144000"/>
  <p:defaultTextStyle>
    <a:defPPr>
      <a:defRPr lang="fr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59636">
              <a:defRPr/>
            </a:pPr>
            <a:fld id="{7C11621C-3EA7-C342-A130-13C6D43C8C01}" type="slidenum">
              <a:rPr lang="en-US">
                <a:solidFill>
                  <a:prstClr val="black"/>
                </a:solidFill>
              </a:rPr>
              <a:pPr defTabSz="659636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7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2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3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6C4123C6-1719-70E6-3970-48039B82E7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0716" y="6217030"/>
            <a:ext cx="2070100" cy="635000"/>
          </a:xfrm>
          <a:prstGeom prst="rect">
            <a:avLst/>
          </a:prstGeom>
        </p:spPr>
      </p:pic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077D7E0-1A04-662B-24A2-7C38A39734F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84209" y="1301904"/>
            <a:ext cx="7490619" cy="906749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E6F8618-0B6D-5510-9D5D-12D2C99C2CBF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65335740"/>
              </p:ext>
            </p:extLst>
          </p:nvPr>
        </p:nvGraphicFramePr>
        <p:xfrm>
          <a:off x="2213395" y="1301904"/>
          <a:ext cx="7461433" cy="922661"/>
        </p:xfrm>
        <a:graphic>
          <a:graphicData uri="http://schemas.openxmlformats.org/drawingml/2006/table">
            <a:tbl>
              <a:tblPr firstRow="1" firstCol="1" bandRow="1"/>
              <a:tblGrid>
                <a:gridCol w="7461433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</a:tblGrid>
              <a:tr h="9226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Structures et processus du côté de la demande en données probantes </a:t>
                      </a:r>
                      <a:r>
                        <a:rPr lang="fr" sz="12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pour :</a:t>
                      </a:r>
                      <a:r>
                        <a:rPr lang="fr" sz="12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br>
                        <a:rPr lang="en-CA" sz="12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fr" sz="10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1) intégrer les données probantes dans les processus consultatifs et décisionnels de routine et </a:t>
                      </a:r>
                      <a:br>
                        <a:rPr lang="en-US" sz="10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fr" sz="10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dans les plateformes d'apprentissage et d'amélioration (</a:t>
                      </a:r>
                      <a:r>
                        <a:rPr lang="fr" sz="10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facilitateurs</a:t>
                      </a:r>
                      <a:r>
                        <a:rPr lang="fr" sz="10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) ;</a:t>
                      </a:r>
                      <a:br>
                        <a:rPr lang="en-US" sz="10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fr" sz="10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2) développer et maintenir une </a:t>
                      </a:r>
                      <a:r>
                        <a:rPr lang="fr" sz="10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culture des données probantes</a:t>
                      </a:r>
                      <a:r>
                        <a:rPr lang="fr" sz="10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; 3) renforcer </a:t>
                      </a:r>
                      <a:r>
                        <a:rPr lang="fr" sz="10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les capacités </a:t>
                      </a:r>
                      <a:r>
                        <a:rPr lang="fr" sz="10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d’utilisation des données probantes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BEAF75D-93B7-0DC9-177C-04A0BF9CBFC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783675" y="4559341"/>
            <a:ext cx="8159204" cy="2222940"/>
          </a:xfrm>
          <a:prstGeom prst="roundRect">
            <a:avLst/>
          </a:prstGeom>
          <a:noFill/>
          <a:ln w="28575">
            <a:solidFill>
              <a:srgbClr val="99CC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66CC04-AF37-01B2-F043-DF68371D57D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59462" y="211479"/>
            <a:ext cx="11830427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lvl="0" defTabSz="914400" hangingPunct="0">
              <a:spcBef>
                <a:spcPts val="0"/>
              </a:spcBef>
              <a:defRPr/>
            </a:pPr>
            <a:r>
              <a:rPr lang="fr" dirty="0">
                <a:solidFill>
                  <a:schemeClr val="tx1"/>
                </a:solidFill>
              </a:rPr>
              <a:t>Systèmes d’appui aux données probantes</a:t>
            </a:r>
            <a:endParaRPr lang="en-CA" kern="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A5F3425-455C-2AE9-18DF-30DB845E0A2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994118" y="2572369"/>
            <a:ext cx="7763496" cy="1632455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B8C16A7-8586-DD46-5F5C-77E6B2E27E99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952808972"/>
              </p:ext>
            </p:extLst>
          </p:nvPr>
        </p:nvGraphicFramePr>
        <p:xfrm>
          <a:off x="2213395" y="2563421"/>
          <a:ext cx="7289642" cy="1624316"/>
        </p:xfrm>
        <a:graphic>
          <a:graphicData uri="http://schemas.openxmlformats.org/drawingml/2006/table">
            <a:tbl>
              <a:tblPr firstRow="1" firstCol="1" bandRow="1"/>
              <a:tblGrid>
                <a:gridCol w="3644821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3644821">
                  <a:extLst>
                    <a:ext uri="{9D8B030D-6E8A-4147-A177-3AD203B41FA5}">
                      <a16:colId xmlns:a16="http://schemas.microsoft.com/office/drawing/2014/main" val="3960308684"/>
                    </a:ext>
                  </a:extLst>
                </a:gridCol>
              </a:tblGrid>
              <a:tr h="4046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Mécanisme de priorisation des demandes en données probantes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fr" sz="1100" b="1" i="0" dirty="0">
                          <a:solidFill>
                            <a:srgbClr val="40B5D3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fr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(analyse prospective et sollicitation de questions)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  <a:tr h="5262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0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Demandes via un guichet unique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0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(lors de questions complexes)</a:t>
                      </a:r>
                      <a:endParaRPr lang="en-CA" sz="1000" b="1" i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0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Réponses dans des formats adaptés</a:t>
                      </a:r>
                      <a:br>
                        <a:rPr lang="en-CA" sz="10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fr" sz="10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aux processus décisionnels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725190"/>
                  </a:ext>
                </a:extLst>
              </a:tr>
              <a:tr h="69340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Mécanisme de coordination de l’offre en données probantes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fr" sz="1100" b="1" i="0" dirty="0">
                          <a:solidFill>
                            <a:srgbClr val="40B5D3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fr" sz="10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(appui ultrarapide en données probantes pour apporter les formes nécessaires de données probantes </a:t>
                      </a:r>
                      <a:r>
                        <a:rPr lang="fr" sz="1000" b="0" i="0" u="sng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existantes</a:t>
                      </a:r>
                      <a:r>
                        <a:rPr lang="fr" sz="1000" b="0" i="0" u="none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fr" sz="10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et un modèle « d'entrepreneur général » pour faire appel aux « métiers » appropriés pour développer </a:t>
                      </a:r>
                      <a:r>
                        <a:rPr lang="fr" sz="1000" b="0" i="0" u="none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</a:t>
                      </a:r>
                      <a:r>
                        <a:rPr lang="fr" sz="1000" b="0" i="0" u="sng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nouvelles </a:t>
                      </a:r>
                      <a:r>
                        <a:rPr lang="fr" sz="10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données probantes)</a:t>
                      </a:r>
                      <a:endParaRPr lang="en-CA" sz="10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8C752E9-D4EE-613B-5477-E3E36541EC4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40525" y="4617470"/>
            <a:ext cx="5723122" cy="2104666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AD320019-7CEC-3ED0-D066-C4ACF2249FCC}"/>
              </a:ext>
            </a:extLst>
          </p:cNvPr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299702894"/>
              </p:ext>
            </p:extLst>
          </p:nvPr>
        </p:nvGraphicFramePr>
        <p:xfrm>
          <a:off x="1998791" y="4704804"/>
          <a:ext cx="5663059" cy="2038819"/>
        </p:xfrm>
        <a:graphic>
          <a:graphicData uri="http://schemas.openxmlformats.org/drawingml/2006/table">
            <a:tbl>
              <a:tblPr firstRow="1" firstCol="1" bandRow="1"/>
              <a:tblGrid>
                <a:gridCol w="3074717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588342">
                  <a:extLst>
                    <a:ext uri="{9D8B030D-6E8A-4147-A177-3AD203B41FA5}">
                      <a16:colId xmlns:a16="http://schemas.microsoft.com/office/drawing/2014/main" val="2443240437"/>
                    </a:ext>
                  </a:extLst>
                </a:gridCol>
              </a:tblGrid>
              <a:tr h="506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Unités d'appui aux données probantes </a:t>
                      </a:r>
                      <a:r>
                        <a:rPr lang="fr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(les « métiers ») axées </a:t>
                      </a:r>
                      <a:br>
                        <a:rPr lang="en-CA" sz="11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fr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sur la demande et la production de réponses en temps opportun…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axées sur des formes spécifiques de données probantes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14049"/>
                  </a:ext>
                </a:extLst>
              </a:tr>
              <a:tr h="831342">
                <a:tc>
                  <a:txBody>
                    <a:bodyPr/>
                    <a:lstStyle/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" sz="10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Analyse de données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" sz="10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Modélisation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" sz="10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Évaluation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" sz="10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Recherche comportementale/mise en œuvre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" sz="10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Informations qualitatives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" sz="10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Synthèse des données probantes (contextualisées)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" sz="10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Évaluation des technologies / </a:t>
                      </a:r>
                      <a:br>
                        <a:rPr lang="en-CA" sz="10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fr" sz="10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analyse coût-efficacité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" sz="10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Lignes directrices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  <a:tr h="6740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… axées sur des secteurs spécifiques (et de nombreuses formes de données probantes)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Action climatique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Éducation, santé, sécurité publique, services sociaux, etc.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" sz="10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Développement international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84735"/>
                  </a:ext>
                </a:extLst>
              </a:tr>
            </a:tbl>
          </a:graphicData>
        </a:graphic>
      </p:graphicFrame>
      <p:grpSp>
        <p:nvGrpSpPr>
          <p:cNvPr id="78" name="Group 77">
            <a:extLst>
              <a:ext uri="{FF2B5EF4-FFF2-40B4-BE49-F238E27FC236}">
                <a16:creationId xmlns:a16="http://schemas.microsoft.com/office/drawing/2014/main" id="{58A8D20F-E71D-9860-A776-0786193E2623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 rot="16200000" flipH="1">
            <a:off x="7611304" y="5451355"/>
            <a:ext cx="173233" cy="145420"/>
            <a:chOff x="5830099" y="0"/>
            <a:chExt cx="64895" cy="288001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9A4EB5A-B8FB-B814-FF56-138B79E3C62A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EF1A581-4FEB-7C0B-6BB3-7141BDB18B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C1BCD4-9FFF-63B9-6EAC-E2D4C298E7EC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 flipV="1">
            <a:off x="6113261" y="3143014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5042AE-701A-E272-A246-77FDC00DC497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5588589" y="3158172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E9B0E-0A8A-149E-B395-7B30A2F50895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 rot="10800000" flipH="1">
            <a:off x="5769520" y="2254091"/>
            <a:ext cx="188921" cy="288000"/>
            <a:chOff x="5706073" y="0"/>
            <a:chExt cx="188921" cy="2880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9C4240C-D1A5-3C17-CB57-BED11322BE52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5BDA682-D464-06F4-502E-F7CCE28B5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7FBD945-B9D6-7242-A286-2ED70F3D2F3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833078" y="5099595"/>
            <a:ext cx="2049476" cy="907465"/>
          </a:xfrm>
          <a:prstGeom prst="roundRect">
            <a:avLst/>
          </a:prstGeom>
          <a:solidFill>
            <a:srgbClr val="CC76A6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C3616C13-243C-3CA2-64D6-3992C2B55139}"/>
              </a:ext>
            </a:extLst>
          </p:cNvPr>
          <p:cNvGraphicFramePr>
            <a:graphicFrameLocks noGrp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51828586"/>
              </p:ext>
            </p:extLst>
          </p:nvPr>
        </p:nvGraphicFramePr>
        <p:xfrm>
          <a:off x="7900832" y="5178016"/>
          <a:ext cx="1981722" cy="799518"/>
        </p:xfrm>
        <a:graphic>
          <a:graphicData uri="http://schemas.openxmlformats.org/drawingml/2006/table">
            <a:tbl>
              <a:tblPr firstRow="1" firstCol="1" bandRow="1"/>
              <a:tblGrid>
                <a:gridCol w="1981722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7995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" b="1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2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Architecture mondiale de données probantes</a:t>
                      </a:r>
                    </a:p>
                    <a:p>
                      <a:pPr marL="90488" marR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" sz="10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synthèses vivantes de données probantes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F797DC39-6B6B-4DA7-4FA0-8E992814FCF2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 rot="10800000" flipH="1">
            <a:off x="5760534" y="4229538"/>
            <a:ext cx="188921" cy="288000"/>
            <a:chOff x="5706073" y="0"/>
            <a:chExt cx="188921" cy="28800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4E51BB8-47A1-15D1-C0E4-BE102B06BC07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FF91C7C-BE06-A1CB-3C2E-DF8C39221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BBE18FE-0CEE-AC1D-72AE-29F380F9B7EF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11783932" y="6463958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686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599eec1d-e27c-4128-92a4-19001b8afe14"/>
    <ds:schemaRef ds:uri="http://purl.org/dc/elements/1.1/"/>
    <ds:schemaRef ds:uri="http://schemas.microsoft.com/office/infopath/2007/PartnerControls"/>
    <ds:schemaRef ds:uri="0408fcbc-2e10-4461-bee0-724c01b46ae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30750</TotalTime>
  <Words>255</Words>
  <Application>Microsoft Macintosh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300</cp:revision>
  <cp:lastPrinted>2023-05-24T15:22:34Z</cp:lastPrinted>
  <dcterms:created xsi:type="dcterms:W3CDTF">2017-04-21T15:41:45Z</dcterms:created>
  <dcterms:modified xsi:type="dcterms:W3CDTF">2024-02-12T20:53:56Z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MSIP_Label_6a7d8d5d-78e2-4a62-9fcd-016eb5e4c57c_Enabled">
    <vt:lpwstr>true</vt:lpwstr>
  </property>
  <property fmtid="{D5CDD505-2E9C-101B-9397-08002B2CF9AE}" pid="6" name="MSIP_Label_6a7d8d5d-78e2-4a62-9fcd-016eb5e4c57c_SetDate">
    <vt:lpwstr>2024-02-05T21:40:24Z</vt:lpwstr>
  </property>
  <property fmtid="{D5CDD505-2E9C-101B-9397-08002B2CF9AE}" pid="7" name="MSIP_Label_6a7d8d5d-78e2-4a62-9fcd-016eb5e4c57c_Method">
    <vt:lpwstr>Standard</vt:lpwstr>
  </property>
  <property fmtid="{D5CDD505-2E9C-101B-9397-08002B2CF9AE}" pid="8" name="MSIP_Label_6a7d8d5d-78e2-4a62-9fcd-016eb5e4c57c_Name">
    <vt:lpwstr>Général</vt:lpwstr>
  </property>
  <property fmtid="{D5CDD505-2E9C-101B-9397-08002B2CF9AE}" pid="9" name="MSIP_Label_6a7d8d5d-78e2-4a62-9fcd-016eb5e4c57c_SiteId">
    <vt:lpwstr>06e1fe28-5f8b-4075-bf6c-ae24be1a7992</vt:lpwstr>
  </property>
  <property fmtid="{D5CDD505-2E9C-101B-9397-08002B2CF9AE}" pid="10" name="MSIP_Label_6a7d8d5d-78e2-4a62-9fcd-016eb5e4c57c_ActionId">
    <vt:lpwstr>dfcfe118-ef61-4d56-b622-0f28b9c1a6b2</vt:lpwstr>
  </property>
  <property fmtid="{D5CDD505-2E9C-101B-9397-08002B2CF9AE}" pid="11" name="MSIP_Label_6a7d8d5d-78e2-4a62-9fcd-016eb5e4c57c_ContentBits">
    <vt:lpwstr>0</vt:lpwstr>
  </property>
</Properties>
</file>